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449" r:id="rId2"/>
    <p:sldId id="443" r:id="rId3"/>
    <p:sldId id="444" r:id="rId4"/>
    <p:sldId id="445" r:id="rId5"/>
    <p:sldId id="446" r:id="rId6"/>
    <p:sldId id="447" r:id="rId7"/>
    <p:sldId id="457" r:id="rId8"/>
    <p:sldId id="459" r:id="rId9"/>
    <p:sldId id="420" r:id="rId10"/>
    <p:sldId id="421" r:id="rId11"/>
    <p:sldId id="422" r:id="rId12"/>
    <p:sldId id="427" r:id="rId13"/>
    <p:sldId id="428" r:id="rId14"/>
    <p:sldId id="429" r:id="rId15"/>
    <p:sldId id="450" r:id="rId16"/>
    <p:sldId id="431" r:id="rId17"/>
    <p:sldId id="272" r:id="rId18"/>
    <p:sldId id="308" r:id="rId19"/>
    <p:sldId id="294" r:id="rId20"/>
    <p:sldId id="322" r:id="rId21"/>
    <p:sldId id="295" r:id="rId22"/>
    <p:sldId id="452" r:id="rId23"/>
    <p:sldId id="458" r:id="rId24"/>
    <p:sldId id="453" r:id="rId25"/>
    <p:sldId id="454" r:id="rId26"/>
    <p:sldId id="455" r:id="rId27"/>
    <p:sldId id="456" r:id="rId28"/>
    <p:sldId id="460" r:id="rId2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blovsky, Georgi G." initials="SGG" lastIdx="2" clrIdx="0">
    <p:extLst>
      <p:ext uri="{19B8F6BF-5375-455C-9EA6-DF929625EA0E}">
        <p15:presenceInfo xmlns:p15="http://schemas.microsoft.com/office/powerpoint/2012/main" userId="S::shablg@rpi.edu::ccd844d2-755f-475a-86d7-4e1a8ebd1a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27"/>
    <p:restoredTop sz="93942"/>
  </p:normalViewPr>
  <p:slideViewPr>
    <p:cSldViewPr>
      <p:cViewPr>
        <p:scale>
          <a:sx n="105" d="100"/>
          <a:sy n="105" d="100"/>
        </p:scale>
        <p:origin x="408"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5" d="100"/>
          <a:sy n="85" d="100"/>
        </p:scale>
        <p:origin x="-3150"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4ED1EA-5141-2F42-8A09-7EA01F477C8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mn-ea"/>
                <a:cs typeface="Arial" charset="0"/>
              </a:defRPr>
            </a:lvl1pPr>
          </a:lstStyle>
          <a:p>
            <a:pPr>
              <a:defRPr/>
            </a:pPr>
            <a:endParaRPr lang="en-US"/>
          </a:p>
        </p:txBody>
      </p:sp>
      <p:sp>
        <p:nvSpPr>
          <p:cNvPr id="3" name="Date Placeholder 2">
            <a:extLst>
              <a:ext uri="{FF2B5EF4-FFF2-40B4-BE49-F238E27FC236}">
                <a16:creationId xmlns:a16="http://schemas.microsoft.com/office/drawing/2014/main" id="{1CC5A357-5288-3D41-83F9-E57E1692EA5F}"/>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ea typeface="ＭＳ Ｐゴシック" pitchFamily="34" charset="-128"/>
              </a:defRPr>
            </a:lvl1pPr>
          </a:lstStyle>
          <a:p>
            <a:pPr>
              <a:defRPr/>
            </a:pPr>
            <a:fld id="{7ED4C968-547A-DF49-9E76-ADC0D3FD3020}" type="datetimeFigureOut">
              <a:rPr lang="en-US" altLang="en-US"/>
              <a:pPr>
                <a:defRPr/>
              </a:pPr>
              <a:t>1/22/20</a:t>
            </a:fld>
            <a:endParaRPr lang="en-US" altLang="en-US"/>
          </a:p>
        </p:txBody>
      </p:sp>
      <p:sp>
        <p:nvSpPr>
          <p:cNvPr id="4" name="Footer Placeholder 3">
            <a:extLst>
              <a:ext uri="{FF2B5EF4-FFF2-40B4-BE49-F238E27FC236}">
                <a16:creationId xmlns:a16="http://schemas.microsoft.com/office/drawing/2014/main" id="{E9332397-C5E1-4241-9D95-05C71BFB29F0}"/>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mn-ea"/>
                <a:cs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274C2983-52A3-854D-9A60-D161AB183AB5}"/>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Arial" charset="0"/>
                <a:ea typeface="ＭＳ Ｐゴシック" charset="-128"/>
              </a:defRPr>
            </a:lvl1pPr>
          </a:lstStyle>
          <a:p>
            <a:pPr>
              <a:defRPr/>
            </a:pPr>
            <a:fld id="{67735E52-C15B-984F-BC0E-E8DE30982F2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527E54-4708-104B-B0CC-F041972EE176}"/>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mn-ea"/>
                <a:cs typeface="Arial" charset="0"/>
              </a:defRPr>
            </a:lvl1pPr>
          </a:lstStyle>
          <a:p>
            <a:pPr>
              <a:defRPr/>
            </a:pPr>
            <a:endParaRPr lang="en-US"/>
          </a:p>
        </p:txBody>
      </p:sp>
      <p:sp>
        <p:nvSpPr>
          <p:cNvPr id="3" name="Date Placeholder 2">
            <a:extLst>
              <a:ext uri="{FF2B5EF4-FFF2-40B4-BE49-F238E27FC236}">
                <a16:creationId xmlns:a16="http://schemas.microsoft.com/office/drawing/2014/main" id="{4F6001FB-B838-124F-BA53-E1E1F82A942B}"/>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ea typeface="ＭＳ Ｐゴシック" pitchFamily="34" charset="-128"/>
              </a:defRPr>
            </a:lvl1pPr>
          </a:lstStyle>
          <a:p>
            <a:pPr>
              <a:defRPr/>
            </a:pPr>
            <a:fld id="{BAF34675-4D18-DC49-99DC-C31838D2EDB9}" type="datetimeFigureOut">
              <a:rPr lang="en-US" altLang="en-US"/>
              <a:pPr>
                <a:defRPr/>
              </a:pPr>
              <a:t>1/22/20</a:t>
            </a:fld>
            <a:endParaRPr lang="en-US" altLang="en-US"/>
          </a:p>
        </p:txBody>
      </p:sp>
      <p:sp>
        <p:nvSpPr>
          <p:cNvPr id="4" name="Slide Image Placeholder 3">
            <a:extLst>
              <a:ext uri="{FF2B5EF4-FFF2-40B4-BE49-F238E27FC236}">
                <a16:creationId xmlns:a16="http://schemas.microsoft.com/office/drawing/2014/main" id="{FEDBC540-2991-C140-B76E-AE98884A0209}"/>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32806207-047F-9E4D-AF8C-2D0814EF9348}"/>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B9355A1-435E-EA45-93B8-45C4C119E6A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mn-ea"/>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4C1639F8-BF97-8E42-B113-0101886C410C}"/>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Arial" charset="0"/>
                <a:ea typeface="ＭＳ Ｐゴシック" charset="-128"/>
              </a:defRPr>
            </a:lvl1pPr>
          </a:lstStyle>
          <a:p>
            <a:pPr>
              <a:defRPr/>
            </a:pPr>
            <a:fld id="{0E75100A-F223-4E45-BF00-E6466A7991F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FEF93344-62B5-704C-8624-797C073545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Rectangle 3">
            <a:extLst>
              <a:ext uri="{FF2B5EF4-FFF2-40B4-BE49-F238E27FC236}">
                <a16:creationId xmlns:a16="http://schemas.microsoft.com/office/drawing/2014/main" id="{ABFC13AE-EBB2-644B-A1D5-E463769A9CC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Everyone has heard the saying that the whole is greater than the sum of its parts.  Think of the individual members of a football team or a softball team.  One player is insufficient to win a game.  Think about all of the parts that make up an airplane.  Distribute them all over a runway and describe what each part does or is used for.  Can any of the parts fly?  Much of our world can be shown as examples of a new branch of science called emergence.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B0D2B843-D221-A340-AE1D-A43D010202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a:extLst>
              <a:ext uri="{FF2B5EF4-FFF2-40B4-BE49-F238E27FC236}">
                <a16:creationId xmlns:a16="http://schemas.microsoft.com/office/drawing/2014/main" id="{2E14C1AC-B44C-824D-B25B-84C6F3EC0A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8ABB465F-3819-2045-BB24-780C73F279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54D8A44-A0CF-1B47-BCBB-5A54933DDB0B}" type="slidenum">
              <a:rPr lang="en-US" altLang="en-US" smtClean="0">
                <a:latin typeface="Arial" panose="020B0604020202020204" pitchFamily="34" charset="0"/>
              </a:rPr>
              <a:pPr>
                <a:spcBef>
                  <a:spcPct val="0"/>
                </a:spcBef>
              </a:pPr>
              <a:t>10</a:t>
            </a:fld>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858EBAE4-9369-7742-9DB8-D81742F5590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Rectangle 3">
            <a:extLst>
              <a:ext uri="{FF2B5EF4-FFF2-40B4-BE49-F238E27FC236}">
                <a16:creationId xmlns:a16="http://schemas.microsoft.com/office/drawing/2014/main" id="{CA9B0715-59C1-6C48-A94B-E5BB55E37B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8F40A2E7-5D32-BE4B-BB2F-8F1CCBBD01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C6C8FB9-B9F2-1B45-8BE0-2F54C7612BBB}" type="slidenum">
              <a:rPr lang="en-US" altLang="en-US" smtClean="0">
                <a:latin typeface="Arial" panose="020B0604020202020204" pitchFamily="34" charset="0"/>
              </a:rPr>
              <a:pPr>
                <a:spcBef>
                  <a:spcPct val="0"/>
                </a:spcBef>
              </a:pPr>
              <a:t>12</a:t>
            </a:fld>
            <a:endParaRPr lang="en-US" altLang="en-US">
              <a:latin typeface="Arial" panose="020B0604020202020204" pitchFamily="34" charset="0"/>
            </a:endParaRPr>
          </a:p>
        </p:txBody>
      </p:sp>
      <p:sp>
        <p:nvSpPr>
          <p:cNvPr id="36866" name="Rectangle 2">
            <a:extLst>
              <a:ext uri="{FF2B5EF4-FFF2-40B4-BE49-F238E27FC236}">
                <a16:creationId xmlns:a16="http://schemas.microsoft.com/office/drawing/2014/main" id="{FBCB7EEA-912F-834D-9556-7FC192F4CE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Rectangle 3">
            <a:extLst>
              <a:ext uri="{FF2B5EF4-FFF2-40B4-BE49-F238E27FC236}">
                <a16:creationId xmlns:a16="http://schemas.microsoft.com/office/drawing/2014/main" id="{5734CE80-FEA9-F64A-B5D2-C16F53B341B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ea typeface="ＭＳ Ｐゴシック" panose="020B0600070205080204" pitchFamily="34" charset="-128"/>
              </a:rPr>
              <a:t>Change in Entropy (</a:t>
            </a:r>
            <a:r>
              <a:rPr lang="en-US" altLang="en-US" b="1">
                <a:latin typeface="Symbol" pitchFamily="2" charset="2"/>
                <a:ea typeface="ＭＳ Ｐゴシック" panose="020B0600070205080204" pitchFamily="34" charset="-128"/>
              </a:rPr>
              <a:t>D</a:t>
            </a:r>
            <a:r>
              <a:rPr lang="en-US" altLang="en-US" b="1">
                <a:ea typeface="ＭＳ Ｐゴシック" panose="020B0600070205080204" pitchFamily="34" charset="-128"/>
              </a:rPr>
              <a:t>S) (drive toward disorder)</a:t>
            </a:r>
          </a:p>
          <a:p>
            <a:r>
              <a:rPr lang="en-US" altLang="en-US">
                <a:ea typeface="ＭＳ Ｐゴシック" panose="020B0600070205080204" pitchFamily="34" charset="-128"/>
              </a:rPr>
              <a:t>If the system becomes less ordered (more random) then this is a </a:t>
            </a:r>
            <a:r>
              <a:rPr lang="en-US" altLang="en-US" u="sng">
                <a:solidFill>
                  <a:schemeClr val="accent2"/>
                </a:solidFill>
                <a:ea typeface="ＭＳ Ｐゴシック" panose="020B0600070205080204" pitchFamily="34" charset="-128"/>
              </a:rPr>
              <a:t>positive entropy change</a:t>
            </a:r>
            <a:r>
              <a:rPr lang="en-US" altLang="en-US" u="sng">
                <a:ea typeface="ＭＳ Ｐゴシック" panose="020B0600070205080204" pitchFamily="34" charset="-128"/>
              </a:rPr>
              <a:t> </a:t>
            </a:r>
            <a:r>
              <a:rPr lang="en-US" altLang="en-US">
                <a:ea typeface="ＭＳ Ｐゴシック" panose="020B0600070205080204" pitchFamily="34" charset="-128"/>
              </a:rPr>
              <a:t>(+ </a:t>
            </a:r>
            <a:r>
              <a:rPr lang="en-US" altLang="en-US">
                <a:latin typeface="Symbol" pitchFamily="2" charset="2"/>
                <a:ea typeface="ＭＳ Ｐゴシック" panose="020B0600070205080204" pitchFamily="34" charset="-128"/>
              </a:rPr>
              <a:t>D</a:t>
            </a:r>
            <a:r>
              <a:rPr lang="en-US" altLang="en-US">
                <a:ea typeface="ＭＳ Ｐゴシック" panose="020B0600070205080204" pitchFamily="34" charset="-128"/>
              </a:rPr>
              <a:t>S).  Such changes are generally thermodynamically favored since all matter is becoming more random over time (on average).  That is, the universe is tending toward a state of increased, and eventually maximal entropy.  However, this doesn’t mean that all reactions result in more entropy.  Sometimes a decrease in entropy is driven by other factors.</a:t>
            </a:r>
          </a:p>
          <a:p>
            <a:r>
              <a:rPr lang="en-US" altLang="en-US">
                <a:ea typeface="ＭＳ Ｐゴシック" panose="020B0600070205080204" pitchFamily="34" charset="-128"/>
              </a:rPr>
              <a:t>A </a:t>
            </a:r>
            <a:r>
              <a:rPr lang="en-US" altLang="en-US" u="sng">
                <a:solidFill>
                  <a:schemeClr val="accent2"/>
                </a:solidFill>
                <a:ea typeface="ＭＳ Ｐゴシック" panose="020B0600070205080204" pitchFamily="34" charset="-128"/>
              </a:rPr>
              <a:t>negative entropy change</a:t>
            </a:r>
            <a:r>
              <a:rPr lang="en-US" altLang="en-US">
                <a:solidFill>
                  <a:schemeClr val="accent2"/>
                </a:solidFill>
                <a:ea typeface="ＭＳ Ｐゴシック" panose="020B0600070205080204" pitchFamily="34" charset="-128"/>
              </a:rPr>
              <a:t>, </a:t>
            </a:r>
            <a:r>
              <a:rPr lang="en-US" altLang="en-US">
                <a:ea typeface="ＭＳ Ｐゴシック" panose="020B0600070205080204" pitchFamily="34" charset="-128"/>
              </a:rPr>
              <a:t>(less random) has a negative value (-</a:t>
            </a:r>
            <a:r>
              <a:rPr lang="en-US" altLang="en-US">
                <a:latin typeface="Symbol" pitchFamily="2" charset="2"/>
                <a:ea typeface="ＭＳ Ｐゴシック" panose="020B0600070205080204" pitchFamily="34" charset="-128"/>
              </a:rPr>
              <a:t>D</a:t>
            </a:r>
            <a:r>
              <a:rPr lang="en-US" altLang="en-US">
                <a:ea typeface="ＭＳ Ｐゴシック" panose="020B0600070205080204" pitchFamily="34" charset="-128"/>
              </a:rPr>
              <a:t>S).</a:t>
            </a:r>
          </a:p>
          <a:p>
            <a:r>
              <a:rPr lang="en-US" altLang="en-US">
                <a:ea typeface="ＭＳ Ｐゴシック" panose="020B0600070205080204" pitchFamily="34" charset="-128"/>
              </a:rPr>
              <a:t>Thus, from equation #1,  if we assume that </a:t>
            </a:r>
            <a:r>
              <a:rPr lang="en-US" altLang="en-US">
                <a:latin typeface="Symbol" pitchFamily="2" charset="2"/>
                <a:ea typeface="ＭＳ Ｐゴシック" panose="020B0600070205080204" pitchFamily="34" charset="-128"/>
              </a:rPr>
              <a:t>D</a:t>
            </a:r>
            <a:r>
              <a:rPr lang="en-US" altLang="en-US">
                <a:ea typeface="ＭＳ Ｐゴシック" panose="020B0600070205080204" pitchFamily="34" charset="-128"/>
              </a:rPr>
              <a:t>H remains constant (an unlikely event) and </a:t>
            </a:r>
            <a:r>
              <a:rPr lang="en-US" altLang="en-US" u="sng">
                <a:solidFill>
                  <a:schemeClr val="accent2"/>
                </a:solidFill>
                <a:ea typeface="ＭＳ Ｐゴシック" panose="020B0600070205080204" pitchFamily="34" charset="-128"/>
              </a:rPr>
              <a:t>if entropy increases, </a:t>
            </a:r>
            <a:r>
              <a:rPr lang="en-US" altLang="en-US" u="sng">
                <a:solidFill>
                  <a:schemeClr val="accent2"/>
                </a:solidFill>
                <a:latin typeface="Symbol" pitchFamily="2" charset="2"/>
                <a:ea typeface="ＭＳ Ｐゴシック" panose="020B0600070205080204" pitchFamily="34" charset="-128"/>
              </a:rPr>
              <a:t>D</a:t>
            </a:r>
            <a:r>
              <a:rPr lang="en-US" altLang="en-US" u="sng">
                <a:solidFill>
                  <a:schemeClr val="accent2"/>
                </a:solidFill>
                <a:ea typeface="ＭＳ Ｐゴシック" panose="020B0600070205080204" pitchFamily="34" charset="-128"/>
              </a:rPr>
              <a:t>G becomes more negative</a:t>
            </a:r>
            <a:r>
              <a:rPr lang="en-US" altLang="en-US">
                <a:ea typeface="ＭＳ Ｐゴシック" panose="020B0600070205080204" pitchFamily="34" charset="-128"/>
              </a:rPr>
              <a:t>.  </a:t>
            </a:r>
            <a:r>
              <a:rPr lang="en-US" altLang="en-US" u="sng">
                <a:ea typeface="ＭＳ Ｐゴシック" panose="020B0600070205080204" pitchFamily="34" charset="-128"/>
              </a:rPr>
              <a:t>If</a:t>
            </a:r>
            <a:r>
              <a:rPr lang="en-US" altLang="en-US">
                <a:ea typeface="ＭＳ Ｐゴシック" panose="020B0600070205080204" pitchFamily="34" charset="-128"/>
              </a:rPr>
              <a:t>,</a:t>
            </a:r>
            <a:r>
              <a:rPr lang="en-US" altLang="en-US" u="sng">
                <a:ea typeface="ＭＳ Ｐゴシック" panose="020B0600070205080204" pitchFamily="34" charset="-128"/>
              </a:rPr>
              <a:t> </a:t>
            </a:r>
            <a:r>
              <a:rPr lang="en-US" altLang="en-US">
                <a:ea typeface="ＭＳ Ｐゴシック" panose="020B0600070205080204" pitchFamily="34" charset="-128"/>
              </a:rPr>
              <a:t>under the same conditions, </a:t>
            </a:r>
            <a:r>
              <a:rPr lang="en-US" altLang="en-US" u="sng">
                <a:solidFill>
                  <a:schemeClr val="accent2"/>
                </a:solidFill>
                <a:ea typeface="ＭＳ Ｐゴシック" panose="020B0600070205080204" pitchFamily="34" charset="-128"/>
              </a:rPr>
              <a:t>entropy decreases, </a:t>
            </a:r>
            <a:r>
              <a:rPr lang="en-US" altLang="en-US" u="sng">
                <a:solidFill>
                  <a:schemeClr val="accent2"/>
                </a:solidFill>
                <a:latin typeface="Symbol" pitchFamily="2" charset="2"/>
                <a:ea typeface="ＭＳ Ｐゴシック" panose="020B0600070205080204" pitchFamily="34" charset="-128"/>
              </a:rPr>
              <a:t>D</a:t>
            </a:r>
            <a:r>
              <a:rPr lang="en-US" altLang="en-US" u="sng">
                <a:solidFill>
                  <a:schemeClr val="accent2"/>
                </a:solidFill>
                <a:ea typeface="ＭＳ Ｐゴシック" panose="020B0600070205080204" pitchFamily="34" charset="-128"/>
              </a:rPr>
              <a:t>G then becomes more positive</a:t>
            </a:r>
            <a:r>
              <a:rPr lang="en-US" altLang="en-US">
                <a:solidFill>
                  <a:schemeClr val="accent2"/>
                </a:solidFill>
                <a:ea typeface="ＭＳ Ｐゴシック" panose="020B0600070205080204" pitchFamily="34" charset="-128"/>
              </a:rPr>
              <a:t>.</a:t>
            </a:r>
          </a:p>
          <a:p>
            <a:r>
              <a:rPr lang="en-US" altLang="en-US">
                <a:solidFill>
                  <a:schemeClr val="accent2"/>
                </a:solidFill>
                <a:ea typeface="ＭＳ Ｐゴシック" panose="020B0600070205080204" pitchFamily="34" charset="-128"/>
              </a:rPr>
              <a:t>		</a:t>
            </a:r>
            <a:r>
              <a:rPr lang="en-US" altLang="en-US" sz="1600" b="1">
                <a:solidFill>
                  <a:srgbClr val="CC0000"/>
                </a:solidFill>
                <a:latin typeface="Symbol" pitchFamily="2" charset="2"/>
                <a:ea typeface="ＭＳ Ｐゴシック" panose="020B0600070205080204" pitchFamily="34" charset="-128"/>
              </a:rPr>
              <a:t>D</a:t>
            </a:r>
            <a:r>
              <a:rPr lang="en-US" altLang="en-US" sz="1600" b="1">
                <a:solidFill>
                  <a:srgbClr val="CC0000"/>
                </a:solidFill>
                <a:latin typeface="Times New Roman" panose="02020603050405020304" pitchFamily="18" charset="0"/>
                <a:ea typeface="ＭＳ Ｐゴシック" panose="020B0600070205080204" pitchFamily="34" charset="-128"/>
              </a:rPr>
              <a:t>G = </a:t>
            </a:r>
            <a:r>
              <a:rPr lang="en-US" altLang="en-US" sz="1600" b="1">
                <a:solidFill>
                  <a:srgbClr val="CC0000"/>
                </a:solidFill>
                <a:latin typeface="Symbol" pitchFamily="2" charset="2"/>
                <a:ea typeface="ＭＳ Ｐゴシック" panose="020B0600070205080204" pitchFamily="34" charset="-128"/>
              </a:rPr>
              <a:t>D</a:t>
            </a:r>
            <a:r>
              <a:rPr lang="en-US" altLang="en-US" sz="1600" b="1">
                <a:solidFill>
                  <a:srgbClr val="CC0000"/>
                </a:solidFill>
                <a:latin typeface="Times New Roman" panose="02020603050405020304" pitchFamily="18" charset="0"/>
                <a:ea typeface="ＭＳ Ｐゴシック" panose="020B0600070205080204" pitchFamily="34" charset="-128"/>
              </a:rPr>
              <a:t>H - T</a:t>
            </a:r>
            <a:r>
              <a:rPr lang="en-US" altLang="en-US" sz="1600" b="1">
                <a:solidFill>
                  <a:srgbClr val="CC0000"/>
                </a:solidFill>
                <a:latin typeface="Symbol" pitchFamily="2" charset="2"/>
                <a:ea typeface="ＭＳ Ｐゴシック" panose="020B0600070205080204" pitchFamily="34" charset="-128"/>
              </a:rPr>
              <a:t>D</a:t>
            </a:r>
            <a:r>
              <a:rPr lang="en-US" altLang="en-US" sz="1600" b="1">
                <a:solidFill>
                  <a:srgbClr val="CC0000"/>
                </a:solidFill>
                <a:latin typeface="Times New Roman" panose="02020603050405020304" pitchFamily="18" charset="0"/>
                <a:ea typeface="ＭＳ Ｐゴシック" panose="020B0600070205080204" pitchFamily="34" charset="-128"/>
              </a:rPr>
              <a:t>S</a:t>
            </a:r>
            <a:endParaRPr lang="en-US" altLang="en-US">
              <a:solidFill>
                <a:schemeClr val="accent2"/>
              </a:solidFill>
              <a:ea typeface="ＭＳ Ｐゴシック" panose="020B0600070205080204" pitchFamily="34" charset="-128"/>
            </a:endParaRPr>
          </a:p>
          <a:p>
            <a:r>
              <a:rPr lang="en-US" altLang="en-US">
                <a:ea typeface="ＭＳ Ｐゴシック" panose="020B0600070205080204" pitchFamily="34" charset="-128"/>
              </a:rPr>
              <a:t>Notice that in the equation for </a:t>
            </a:r>
            <a:r>
              <a:rPr lang="en-US" altLang="en-US">
                <a:latin typeface="Symbol" pitchFamily="2" charset="2"/>
                <a:ea typeface="ＭＳ Ｐゴシック" panose="020B0600070205080204" pitchFamily="34" charset="-128"/>
              </a:rPr>
              <a:t>D</a:t>
            </a:r>
            <a:r>
              <a:rPr lang="en-US" altLang="en-US">
                <a:ea typeface="ＭＳ Ｐゴシック" panose="020B0600070205080204" pitchFamily="34" charset="-128"/>
              </a:rPr>
              <a:t>G, </a:t>
            </a:r>
            <a:r>
              <a:rPr lang="en-US" altLang="en-US">
                <a:latin typeface="Symbol" pitchFamily="2" charset="2"/>
                <a:ea typeface="ＭＳ Ｐゴシック" panose="020B0600070205080204" pitchFamily="34" charset="-128"/>
              </a:rPr>
              <a:t>D</a:t>
            </a:r>
            <a:r>
              <a:rPr lang="en-US" altLang="en-US">
                <a:ea typeface="ＭＳ Ｐゴシック" panose="020B0600070205080204" pitchFamily="34" charset="-128"/>
              </a:rPr>
              <a:t>S is tied to temperature.  As temperature rises the contribution made to </a:t>
            </a:r>
            <a:r>
              <a:rPr lang="en-US" altLang="en-US">
                <a:latin typeface="Symbol" pitchFamily="2" charset="2"/>
                <a:ea typeface="ＭＳ Ｐゴシック" panose="020B0600070205080204" pitchFamily="34" charset="-128"/>
              </a:rPr>
              <a:t>D</a:t>
            </a:r>
            <a:r>
              <a:rPr lang="en-US" altLang="en-US">
                <a:ea typeface="ＭＳ Ｐゴシック" panose="020B0600070205080204" pitchFamily="34" charset="-128"/>
              </a:rPr>
              <a:t>G by </a:t>
            </a:r>
            <a:r>
              <a:rPr lang="en-US" altLang="en-US">
                <a:latin typeface="Symbol" pitchFamily="2" charset="2"/>
                <a:ea typeface="ＭＳ Ｐゴシック" panose="020B0600070205080204" pitchFamily="34" charset="-128"/>
              </a:rPr>
              <a:t>D</a:t>
            </a:r>
            <a:r>
              <a:rPr lang="en-US" altLang="en-US">
                <a:ea typeface="ＭＳ Ｐゴシック" panose="020B0600070205080204" pitchFamily="34" charset="-128"/>
              </a:rPr>
              <a:t>S increases since </a:t>
            </a:r>
            <a:r>
              <a:rPr lang="en-US" altLang="en-US">
                <a:latin typeface="Symbol" pitchFamily="2" charset="2"/>
                <a:ea typeface="ＭＳ Ｐゴシック" panose="020B0600070205080204" pitchFamily="34" charset="-128"/>
              </a:rPr>
              <a:t>D</a:t>
            </a:r>
            <a:r>
              <a:rPr lang="en-US" altLang="en-US">
                <a:ea typeface="ＭＳ Ｐゴシック" panose="020B0600070205080204" pitchFamily="34" charset="-128"/>
              </a:rPr>
              <a:t>S is multiplied by T.   Therefore, </a:t>
            </a:r>
            <a:r>
              <a:rPr lang="en-US" altLang="en-US" u="sng">
                <a:solidFill>
                  <a:schemeClr val="accent2"/>
                </a:solidFill>
                <a:ea typeface="ＭＳ Ｐゴシック" panose="020B0600070205080204" pitchFamily="34" charset="-128"/>
              </a:rPr>
              <a:t>You can make entropy win over enthalpy by increasing temperature even if the change in entropy is only slightly positive</a:t>
            </a:r>
            <a:r>
              <a:rPr lang="en-US" altLang="en-US" u="sng">
                <a:ea typeface="ＭＳ Ｐゴシック" panose="020B0600070205080204" pitchFamily="34" charset="-128"/>
              </a:rPr>
              <a:t>.</a:t>
            </a:r>
            <a:r>
              <a:rPr lang="en-US" altLang="en-US">
                <a:ea typeface="ＭＳ Ｐゴシック" panose="020B0600070205080204" pitchFamily="34" charset="-128"/>
              </a:rPr>
              <a:t> (doesn’t work if </a:t>
            </a:r>
            <a:r>
              <a:rPr lang="en-US" altLang="en-US">
                <a:latin typeface="Symbol" pitchFamily="2" charset="2"/>
                <a:ea typeface="ＭＳ Ｐゴシック" panose="020B0600070205080204" pitchFamily="34" charset="-128"/>
              </a:rPr>
              <a:t>D</a:t>
            </a:r>
            <a:r>
              <a:rPr lang="en-US" altLang="en-US">
                <a:ea typeface="ＭＳ Ｐゴシック" panose="020B0600070205080204" pitchFamily="34" charset="-128"/>
              </a:rPr>
              <a:t>S is negative. Note: In Kelvin, negative temps don’t exist)</a:t>
            </a:r>
            <a:endParaRPr lang="en-US" altLang="en-US" u="sng">
              <a:ea typeface="ＭＳ Ｐゴシック" panose="020B0600070205080204" pitchFamily="34" charset="-128"/>
            </a:endParaRPr>
          </a:p>
          <a:p>
            <a:r>
              <a:rPr lang="en-US" altLang="en-US" sz="1600" b="1">
                <a:solidFill>
                  <a:srgbClr val="CC0000"/>
                </a:solidFill>
                <a:latin typeface="Symbol" pitchFamily="2" charset="2"/>
                <a:ea typeface="ＭＳ Ｐゴシック" panose="020B0600070205080204" pitchFamily="34" charset="-128"/>
              </a:rPr>
              <a: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5B594424-68DB-B541-95C9-C1F050F0CB1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229228D2-06C6-8B4E-A6F7-192EF58F89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38915" name="Slide Number Placeholder 3">
            <a:extLst>
              <a:ext uri="{FF2B5EF4-FFF2-40B4-BE49-F238E27FC236}">
                <a16:creationId xmlns:a16="http://schemas.microsoft.com/office/drawing/2014/main" id="{F0549D7E-B765-484B-899C-961F140986F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57864C2-B09C-3441-B4E6-FCCB2344680D}" type="slidenum">
              <a:rPr lang="en-US" altLang="en-US" smtClean="0">
                <a:latin typeface="Arial" panose="020B0604020202020204" pitchFamily="34" charset="0"/>
              </a:rPr>
              <a:pPr>
                <a:spcBef>
                  <a:spcPct val="0"/>
                </a:spcBef>
              </a:pPr>
              <a:t>13</a:t>
            </a:fld>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40325E4F-DDC3-1240-9B7B-B1A1E2E001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a:extLst>
              <a:ext uri="{FF2B5EF4-FFF2-40B4-BE49-F238E27FC236}">
                <a16:creationId xmlns:a16="http://schemas.microsoft.com/office/drawing/2014/main" id="{A13F4CA1-E41E-2C4C-B282-A69198C14B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40963" name="Slide Number Placeholder 3">
            <a:extLst>
              <a:ext uri="{FF2B5EF4-FFF2-40B4-BE49-F238E27FC236}">
                <a16:creationId xmlns:a16="http://schemas.microsoft.com/office/drawing/2014/main" id="{D0698646-212B-494B-A377-4ECDADEF71D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6356EBF-CF98-3B46-99F4-19A9496EB4B8}" type="slidenum">
              <a:rPr lang="en-US" altLang="en-US" smtClean="0">
                <a:latin typeface="Arial" panose="020B0604020202020204" pitchFamily="34" charset="0"/>
              </a:rPr>
              <a:pPr>
                <a:spcBef>
                  <a:spcPct val="0"/>
                </a:spcBef>
              </a:pPr>
              <a:t>14</a:t>
            </a:fld>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DCD9BC23-6536-EF4D-B889-9D0E6E21BA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Rectangle 3">
            <a:extLst>
              <a:ext uri="{FF2B5EF4-FFF2-40B4-BE49-F238E27FC236}">
                <a16:creationId xmlns:a16="http://schemas.microsoft.com/office/drawing/2014/main" id="{AC107154-DF9B-7B4A-AD08-2D82552D82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C913FDD0-75BE-794F-B092-2538C2DAC8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Rectangle 3">
            <a:extLst>
              <a:ext uri="{FF2B5EF4-FFF2-40B4-BE49-F238E27FC236}">
                <a16:creationId xmlns:a16="http://schemas.microsoft.com/office/drawing/2014/main" id="{9BE71B64-0105-6E46-8D33-669CBFDBEB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07262969-2FCA-7F46-ABF1-5DCA04FBE1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Rectangle 3">
            <a:extLst>
              <a:ext uri="{FF2B5EF4-FFF2-40B4-BE49-F238E27FC236}">
                <a16:creationId xmlns:a16="http://schemas.microsoft.com/office/drawing/2014/main" id="{231DC463-ED70-1144-A127-EFC48B02B7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C65C8307-CABF-D544-96E6-1D7489D67D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Rectangle 3">
            <a:extLst>
              <a:ext uri="{FF2B5EF4-FFF2-40B4-BE49-F238E27FC236}">
                <a16:creationId xmlns:a16="http://schemas.microsoft.com/office/drawing/2014/main" id="{DECB5590-C827-274D-AEF7-7D09D55D2B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3935E00C-42BB-764E-84F1-3B5BFF72EC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Rectangle 3">
            <a:extLst>
              <a:ext uri="{FF2B5EF4-FFF2-40B4-BE49-F238E27FC236}">
                <a16:creationId xmlns:a16="http://schemas.microsoft.com/office/drawing/2014/main" id="{AFDCEDF4-E618-AD42-9CC8-DCB91BF42B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AA144454-A931-DE4B-9B7A-5C20C8D7B9B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pPr>
            <a:fld id="{BAB0C11C-8D52-2943-AC7D-F6A644C663D4}" type="slidenum">
              <a:rPr lang="en-US" altLang="en-US">
                <a:latin typeface="Arial" panose="020B0604020202020204" pitchFamily="34" charset="0"/>
              </a:rPr>
              <a:pPr algn="r" eaLnBrk="1" hangingPunct="1">
                <a:spcBef>
                  <a:spcPct val="0"/>
                </a:spcBef>
              </a:pPr>
              <a:t>2</a:t>
            </a:fld>
            <a:endParaRPr lang="en-US" altLang="en-US">
              <a:latin typeface="Arial" panose="020B0604020202020204" pitchFamily="34" charset="0"/>
            </a:endParaRPr>
          </a:p>
        </p:txBody>
      </p:sp>
      <p:sp>
        <p:nvSpPr>
          <p:cNvPr id="18434" name="Rectangle 2">
            <a:extLst>
              <a:ext uri="{FF2B5EF4-FFF2-40B4-BE49-F238E27FC236}">
                <a16:creationId xmlns:a16="http://schemas.microsoft.com/office/drawing/2014/main" id="{7BF6F791-D928-6845-9A86-532B31181A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Rectangle 3">
            <a:extLst>
              <a:ext uri="{FF2B5EF4-FFF2-40B4-BE49-F238E27FC236}">
                <a16:creationId xmlns:a16="http://schemas.microsoft.com/office/drawing/2014/main" id="{B2796179-C588-1E4E-92EC-EC53D74BAA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ea typeface="ＭＳ Ｐゴシック" panose="020B0600070205080204" pitchFamily="34" charset="-128"/>
              </a:rPr>
              <a:t>Look at a common substance, table salt.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54EF3A0B-2D01-3649-B520-86B4F5D065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Rectangle 3">
            <a:extLst>
              <a:ext uri="{FF2B5EF4-FFF2-40B4-BE49-F238E27FC236}">
                <a16:creationId xmlns:a16="http://schemas.microsoft.com/office/drawing/2014/main" id="{7EF3CC96-EF3E-5D4A-8249-B9AF879BFE9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a:extLst>
              <a:ext uri="{FF2B5EF4-FFF2-40B4-BE49-F238E27FC236}">
                <a16:creationId xmlns:a16="http://schemas.microsoft.com/office/drawing/2014/main" id="{38D2BAB9-F79A-074C-BA28-55E3CCE2E8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8" name="Notes Placeholder 2">
            <a:extLst>
              <a:ext uri="{FF2B5EF4-FFF2-40B4-BE49-F238E27FC236}">
                <a16:creationId xmlns:a16="http://schemas.microsoft.com/office/drawing/2014/main" id="{F0B3BEF9-8CC8-C34C-A640-A8233BA3A3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55299" name="Slide Number Placeholder 3">
            <a:extLst>
              <a:ext uri="{FF2B5EF4-FFF2-40B4-BE49-F238E27FC236}">
                <a16:creationId xmlns:a16="http://schemas.microsoft.com/office/drawing/2014/main" id="{5B263490-CFE9-CF44-9885-402ABD41EC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60AC915-9784-FF49-8428-5A03B12986F6}" type="slidenum">
              <a:rPr lang="en-US" altLang="en-US" smtClean="0">
                <a:latin typeface="Arial" panose="020B0604020202020204" pitchFamily="34" charset="0"/>
              </a:rPr>
              <a:pPr>
                <a:spcBef>
                  <a:spcPct val="0"/>
                </a:spcBef>
              </a:pPr>
              <a:t>21</a:t>
            </a:fld>
            <a:endParaRPr lang="en-US"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2DF04757-C339-9447-80D7-5FCFAB8E714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Rectangle 3">
            <a:extLst>
              <a:ext uri="{FF2B5EF4-FFF2-40B4-BE49-F238E27FC236}">
                <a16:creationId xmlns:a16="http://schemas.microsoft.com/office/drawing/2014/main" id="{E8109F42-719F-DA45-8590-F26EBFE4857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2DF04757-C339-9447-80D7-5FCFAB8E714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Rectangle 3">
            <a:extLst>
              <a:ext uri="{FF2B5EF4-FFF2-40B4-BE49-F238E27FC236}">
                <a16:creationId xmlns:a16="http://schemas.microsoft.com/office/drawing/2014/main" id="{E8109F42-719F-DA45-8590-F26EBFE4857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0156184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453C6D98-ABB1-BC47-93D2-7FC659448D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Rectangle 3">
            <a:extLst>
              <a:ext uri="{FF2B5EF4-FFF2-40B4-BE49-F238E27FC236}">
                <a16:creationId xmlns:a16="http://schemas.microsoft.com/office/drawing/2014/main" id="{21BAE61F-E3EA-A14B-91F2-9FA659B84E9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B214F4F0-2EE2-B040-86AA-7EDD2A8ECB4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2" name="Rectangle 3">
            <a:extLst>
              <a:ext uri="{FF2B5EF4-FFF2-40B4-BE49-F238E27FC236}">
                <a16:creationId xmlns:a16="http://schemas.microsoft.com/office/drawing/2014/main" id="{97EF170C-CD6B-A54E-95DD-004FD52AE3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6CA43117-B719-234D-825E-B18634D254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Rectangle 3">
            <a:extLst>
              <a:ext uri="{FF2B5EF4-FFF2-40B4-BE49-F238E27FC236}">
                <a16:creationId xmlns:a16="http://schemas.microsoft.com/office/drawing/2014/main" id="{80642F63-7CB3-6F4E-92C3-A33723345E9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A53BFE1C-34A8-2145-B965-56F126B0BE7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pPr>
            <a:fld id="{B7660E08-F99D-FF4D-996E-95B77CA6FDB6}" type="slidenum">
              <a:rPr lang="en-US" altLang="en-US">
                <a:latin typeface="Arial" panose="020B0604020202020204" pitchFamily="34" charset="0"/>
              </a:rPr>
              <a:pPr algn="r" eaLnBrk="1" hangingPunct="1">
                <a:spcBef>
                  <a:spcPct val="0"/>
                </a:spcBef>
              </a:pPr>
              <a:t>3</a:t>
            </a:fld>
            <a:endParaRPr lang="en-US" altLang="en-US">
              <a:latin typeface="Arial" panose="020B0604020202020204" pitchFamily="34" charset="0"/>
            </a:endParaRPr>
          </a:p>
        </p:txBody>
      </p:sp>
      <p:sp>
        <p:nvSpPr>
          <p:cNvPr id="20482" name="Rectangle 2">
            <a:extLst>
              <a:ext uri="{FF2B5EF4-FFF2-40B4-BE49-F238E27FC236}">
                <a16:creationId xmlns:a16="http://schemas.microsoft.com/office/drawing/2014/main" id="{B9D2ABC2-313E-824B-A234-0C5E3A4D51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Rectangle 3">
            <a:extLst>
              <a:ext uri="{FF2B5EF4-FFF2-40B4-BE49-F238E27FC236}">
                <a16:creationId xmlns:a16="http://schemas.microsoft.com/office/drawing/2014/main" id="{325AE5C3-D493-9F47-B003-89780FD249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EC7D496F-9CBA-E24A-AB56-AA69CE957EF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pPr>
            <a:fld id="{3B9A67F1-2A99-4C44-9A71-627C2D10409E}" type="slidenum">
              <a:rPr lang="en-US" altLang="en-US">
                <a:latin typeface="Arial" panose="020B0604020202020204" pitchFamily="34" charset="0"/>
              </a:rPr>
              <a:pPr algn="r" eaLnBrk="1" hangingPunct="1">
                <a:spcBef>
                  <a:spcPct val="0"/>
                </a:spcBef>
              </a:pPr>
              <a:t>4</a:t>
            </a:fld>
            <a:endParaRPr lang="en-US" altLang="en-US">
              <a:latin typeface="Arial" panose="020B0604020202020204" pitchFamily="34" charset="0"/>
            </a:endParaRPr>
          </a:p>
        </p:txBody>
      </p:sp>
      <p:sp>
        <p:nvSpPr>
          <p:cNvPr id="22530" name="Rectangle 2">
            <a:extLst>
              <a:ext uri="{FF2B5EF4-FFF2-40B4-BE49-F238E27FC236}">
                <a16:creationId xmlns:a16="http://schemas.microsoft.com/office/drawing/2014/main" id="{98CEE5BA-64BB-0049-93B3-D8B26B2E3C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Rectangle 3">
            <a:extLst>
              <a:ext uri="{FF2B5EF4-FFF2-40B4-BE49-F238E27FC236}">
                <a16:creationId xmlns:a16="http://schemas.microsoft.com/office/drawing/2014/main" id="{0A625141-E016-A249-AFF1-0970C4E1399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ea typeface="ＭＳ Ｐゴシック" panose="020B0600070205080204" pitchFamily="34" charset="-128"/>
              </a:rPr>
              <a:t>From the properties of the individual elements we could not describe all of the properties of the molecule.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0763CBDF-1E60-484F-A63B-D10BE963A48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pPr>
            <a:fld id="{33DCB8CD-0FBD-EB45-B517-C7E19A157CFF}" type="slidenum">
              <a:rPr lang="en-US" altLang="en-US">
                <a:latin typeface="Arial" panose="020B0604020202020204" pitchFamily="34" charset="0"/>
              </a:rPr>
              <a:pPr algn="r" eaLnBrk="1" hangingPunct="1">
                <a:spcBef>
                  <a:spcPct val="0"/>
                </a:spcBef>
              </a:pPr>
              <a:t>5</a:t>
            </a:fld>
            <a:endParaRPr lang="en-US" altLang="en-US">
              <a:latin typeface="Arial" panose="020B0604020202020204" pitchFamily="34" charset="0"/>
            </a:endParaRPr>
          </a:p>
        </p:txBody>
      </p:sp>
      <p:sp>
        <p:nvSpPr>
          <p:cNvPr id="24578" name="Rectangle 2">
            <a:extLst>
              <a:ext uri="{FF2B5EF4-FFF2-40B4-BE49-F238E27FC236}">
                <a16:creationId xmlns:a16="http://schemas.microsoft.com/office/drawing/2014/main" id="{582C2DD0-3390-F948-854F-E8EADA47D82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Rectangle 3">
            <a:extLst>
              <a:ext uri="{FF2B5EF4-FFF2-40B4-BE49-F238E27FC236}">
                <a16:creationId xmlns:a16="http://schemas.microsoft.com/office/drawing/2014/main" id="{A30FE761-F6D0-B146-B980-996BF087AF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ea typeface="ＭＳ Ｐゴシック" panose="020B0600070205080204" pitchFamily="34" charset="-128"/>
              </a:rPr>
              <a:t>Lets look at the emergence of life and review what we needed to form a protocell.  Could the properties of protocells be predicted?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E9C31541-B284-4244-A990-E34D52A145A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Rectangle 3">
            <a:extLst>
              <a:ext uri="{FF2B5EF4-FFF2-40B4-BE49-F238E27FC236}">
                <a16:creationId xmlns:a16="http://schemas.microsoft.com/office/drawing/2014/main" id="{C0387AC8-FE1B-9B4D-8AE8-56819D8D032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638612C9-CC26-6449-9F4E-62CC5EB5C8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Rectangle 3">
            <a:extLst>
              <a:ext uri="{FF2B5EF4-FFF2-40B4-BE49-F238E27FC236}">
                <a16:creationId xmlns:a16="http://schemas.microsoft.com/office/drawing/2014/main" id="{178D077B-88D3-A04D-BE86-3EEA0D9781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638612C9-CC26-6449-9F4E-62CC5EB5C8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Rectangle 3">
            <a:extLst>
              <a:ext uri="{FF2B5EF4-FFF2-40B4-BE49-F238E27FC236}">
                <a16:creationId xmlns:a16="http://schemas.microsoft.com/office/drawing/2014/main" id="{178D077B-88D3-A04D-BE86-3EEA0D9781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017623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2FE83E26-3AE7-D640-AF08-034B7EB74E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a:extLst>
              <a:ext uri="{FF2B5EF4-FFF2-40B4-BE49-F238E27FC236}">
                <a16:creationId xmlns:a16="http://schemas.microsoft.com/office/drawing/2014/main" id="{AD1CE2AD-6326-344C-AA94-850126E7BB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Belousov-zhabotinsky reaction. These are complex reactions of inorganic molecules that produce oscillatory patterns that last for considerable lengths of time. They are far from equilibrium and continue until the starting materials are consumed. The chemical interactions lead to the emergence of patterns of considerable complexity.</a:t>
            </a:r>
          </a:p>
        </p:txBody>
      </p:sp>
      <p:sp>
        <p:nvSpPr>
          <p:cNvPr id="30723" name="Slide Number Placeholder 3">
            <a:extLst>
              <a:ext uri="{FF2B5EF4-FFF2-40B4-BE49-F238E27FC236}">
                <a16:creationId xmlns:a16="http://schemas.microsoft.com/office/drawing/2014/main" id="{BB5834F7-4A21-754D-A635-51D14831E4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5C574FE-02E6-744F-9BDF-9FC563A90DE0}" type="slidenum">
              <a:rPr lang="en-US" altLang="en-US" smtClean="0">
                <a:latin typeface="Arial" panose="020B0604020202020204" pitchFamily="34" charset="0"/>
              </a:rPr>
              <a:pPr>
                <a:spcBef>
                  <a:spcPct val="0"/>
                </a:spcBef>
              </a:pPr>
              <a:t>9</a:t>
            </a:fld>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FEA596C-3501-084D-9401-61D7B76477E3}"/>
              </a:ext>
            </a:extLst>
          </p:cNvPr>
          <p:cNvSpPr>
            <a:spLocks noGrp="1"/>
          </p:cNvSpPr>
          <p:nvPr>
            <p:ph type="dt" sz="half" idx="10"/>
          </p:nvPr>
        </p:nvSpPr>
        <p:spPr/>
        <p:txBody>
          <a:bodyPr/>
          <a:lstStyle>
            <a:lvl1pPr>
              <a:defRPr/>
            </a:lvl1pPr>
          </a:lstStyle>
          <a:p>
            <a:pPr>
              <a:defRPr/>
            </a:pPr>
            <a:fld id="{2E282EA8-DF9B-CD4E-93D4-DAA99BF1A6C1}" type="datetimeFigureOut">
              <a:rPr lang="en-US" altLang="en-US"/>
              <a:pPr>
                <a:defRPr/>
              </a:pPr>
              <a:t>1/22/20</a:t>
            </a:fld>
            <a:endParaRPr lang="en-US" altLang="en-US"/>
          </a:p>
        </p:txBody>
      </p:sp>
      <p:sp>
        <p:nvSpPr>
          <p:cNvPr id="5" name="Footer Placeholder 4">
            <a:extLst>
              <a:ext uri="{FF2B5EF4-FFF2-40B4-BE49-F238E27FC236}">
                <a16:creationId xmlns:a16="http://schemas.microsoft.com/office/drawing/2014/main" id="{19AF3B4B-2FD7-F440-B9DA-FADCC263511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2466B79-E594-0146-B188-8043211B6509}"/>
              </a:ext>
            </a:extLst>
          </p:cNvPr>
          <p:cNvSpPr>
            <a:spLocks noGrp="1"/>
          </p:cNvSpPr>
          <p:nvPr>
            <p:ph type="sldNum" sz="quarter" idx="12"/>
          </p:nvPr>
        </p:nvSpPr>
        <p:spPr/>
        <p:txBody>
          <a:bodyPr/>
          <a:lstStyle>
            <a:lvl1pPr>
              <a:defRPr/>
            </a:lvl1pPr>
          </a:lstStyle>
          <a:p>
            <a:pPr>
              <a:defRPr/>
            </a:pPr>
            <a:fld id="{2633B7B3-8C8F-AB4A-A7F9-1F063BB24566}" type="slidenum">
              <a:rPr lang="en-US" altLang="en-US"/>
              <a:pPr>
                <a:defRPr/>
              </a:pPr>
              <a:t>‹#›</a:t>
            </a:fld>
            <a:endParaRPr lang="en-US" altLang="en-US"/>
          </a:p>
        </p:txBody>
      </p:sp>
    </p:spTree>
    <p:extLst>
      <p:ext uri="{BB962C8B-B14F-4D97-AF65-F5344CB8AC3E}">
        <p14:creationId xmlns:p14="http://schemas.microsoft.com/office/powerpoint/2010/main" val="1618145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0309D-37F7-B647-A395-54EBEFBACADE}"/>
              </a:ext>
            </a:extLst>
          </p:cNvPr>
          <p:cNvSpPr>
            <a:spLocks noGrp="1"/>
          </p:cNvSpPr>
          <p:nvPr>
            <p:ph type="dt" sz="half" idx="10"/>
          </p:nvPr>
        </p:nvSpPr>
        <p:spPr/>
        <p:txBody>
          <a:bodyPr/>
          <a:lstStyle>
            <a:lvl1pPr>
              <a:defRPr/>
            </a:lvl1pPr>
          </a:lstStyle>
          <a:p>
            <a:pPr>
              <a:defRPr/>
            </a:pPr>
            <a:fld id="{0F80BEDD-4A0C-D943-82E9-5A757301DA8F}" type="datetimeFigureOut">
              <a:rPr lang="en-US" altLang="en-US"/>
              <a:pPr>
                <a:defRPr/>
              </a:pPr>
              <a:t>1/22/20</a:t>
            </a:fld>
            <a:endParaRPr lang="en-US" altLang="en-US"/>
          </a:p>
        </p:txBody>
      </p:sp>
      <p:sp>
        <p:nvSpPr>
          <p:cNvPr id="5" name="Footer Placeholder 4">
            <a:extLst>
              <a:ext uri="{FF2B5EF4-FFF2-40B4-BE49-F238E27FC236}">
                <a16:creationId xmlns:a16="http://schemas.microsoft.com/office/drawing/2014/main" id="{117F896D-6B2E-F147-A29B-3119782B0FE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F0B086D-6110-7043-9CFB-F75CA4E71EB9}"/>
              </a:ext>
            </a:extLst>
          </p:cNvPr>
          <p:cNvSpPr>
            <a:spLocks noGrp="1"/>
          </p:cNvSpPr>
          <p:nvPr>
            <p:ph type="sldNum" sz="quarter" idx="12"/>
          </p:nvPr>
        </p:nvSpPr>
        <p:spPr/>
        <p:txBody>
          <a:bodyPr/>
          <a:lstStyle>
            <a:lvl1pPr>
              <a:defRPr/>
            </a:lvl1pPr>
          </a:lstStyle>
          <a:p>
            <a:pPr>
              <a:defRPr/>
            </a:pPr>
            <a:fld id="{CCC0B848-587C-4748-A9BE-2790BCFE181A}" type="slidenum">
              <a:rPr lang="en-US" altLang="en-US"/>
              <a:pPr>
                <a:defRPr/>
              </a:pPr>
              <a:t>‹#›</a:t>
            </a:fld>
            <a:endParaRPr lang="en-US" altLang="en-US"/>
          </a:p>
        </p:txBody>
      </p:sp>
    </p:spTree>
    <p:extLst>
      <p:ext uri="{BB962C8B-B14F-4D97-AF65-F5344CB8AC3E}">
        <p14:creationId xmlns:p14="http://schemas.microsoft.com/office/powerpoint/2010/main" val="2040201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324DE1-4BD4-6D4F-9F3D-7B092179A4BE}"/>
              </a:ext>
            </a:extLst>
          </p:cNvPr>
          <p:cNvSpPr>
            <a:spLocks noGrp="1"/>
          </p:cNvSpPr>
          <p:nvPr>
            <p:ph type="dt" sz="half" idx="10"/>
          </p:nvPr>
        </p:nvSpPr>
        <p:spPr/>
        <p:txBody>
          <a:bodyPr/>
          <a:lstStyle>
            <a:lvl1pPr>
              <a:defRPr/>
            </a:lvl1pPr>
          </a:lstStyle>
          <a:p>
            <a:pPr>
              <a:defRPr/>
            </a:pPr>
            <a:fld id="{76025538-F0E6-284C-8332-75EE6F92561B}" type="datetimeFigureOut">
              <a:rPr lang="en-US" altLang="en-US"/>
              <a:pPr>
                <a:defRPr/>
              </a:pPr>
              <a:t>1/22/20</a:t>
            </a:fld>
            <a:endParaRPr lang="en-US" altLang="en-US"/>
          </a:p>
        </p:txBody>
      </p:sp>
      <p:sp>
        <p:nvSpPr>
          <p:cNvPr id="5" name="Footer Placeholder 4">
            <a:extLst>
              <a:ext uri="{FF2B5EF4-FFF2-40B4-BE49-F238E27FC236}">
                <a16:creationId xmlns:a16="http://schemas.microsoft.com/office/drawing/2014/main" id="{217614E5-287D-3148-83A1-CC4B9F2B774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BE5E86E-7793-F346-B75C-6F4BABFBCD05}"/>
              </a:ext>
            </a:extLst>
          </p:cNvPr>
          <p:cNvSpPr>
            <a:spLocks noGrp="1"/>
          </p:cNvSpPr>
          <p:nvPr>
            <p:ph type="sldNum" sz="quarter" idx="12"/>
          </p:nvPr>
        </p:nvSpPr>
        <p:spPr/>
        <p:txBody>
          <a:bodyPr/>
          <a:lstStyle>
            <a:lvl1pPr>
              <a:defRPr/>
            </a:lvl1pPr>
          </a:lstStyle>
          <a:p>
            <a:pPr>
              <a:defRPr/>
            </a:pPr>
            <a:fld id="{F2476F34-1BAF-6044-BBCC-D8107874A88C}" type="slidenum">
              <a:rPr lang="en-US" altLang="en-US"/>
              <a:pPr>
                <a:defRPr/>
              </a:pPr>
              <a:t>‹#›</a:t>
            </a:fld>
            <a:endParaRPr lang="en-US" altLang="en-US"/>
          </a:p>
        </p:txBody>
      </p:sp>
    </p:spTree>
    <p:extLst>
      <p:ext uri="{BB962C8B-B14F-4D97-AF65-F5344CB8AC3E}">
        <p14:creationId xmlns:p14="http://schemas.microsoft.com/office/powerpoint/2010/main" val="2398161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4E27A2-B16A-B047-B322-03AD8CF7CA0A}"/>
              </a:ext>
            </a:extLst>
          </p:cNvPr>
          <p:cNvSpPr>
            <a:spLocks noGrp="1"/>
          </p:cNvSpPr>
          <p:nvPr>
            <p:ph type="dt" sz="half" idx="10"/>
          </p:nvPr>
        </p:nvSpPr>
        <p:spPr/>
        <p:txBody>
          <a:bodyPr/>
          <a:lstStyle>
            <a:lvl1pPr>
              <a:defRPr/>
            </a:lvl1pPr>
          </a:lstStyle>
          <a:p>
            <a:pPr>
              <a:defRPr/>
            </a:pPr>
            <a:fld id="{202015D4-37CA-3140-9276-CB97AA71C3E7}" type="datetimeFigureOut">
              <a:rPr lang="en-US" altLang="en-US"/>
              <a:pPr>
                <a:defRPr/>
              </a:pPr>
              <a:t>1/22/20</a:t>
            </a:fld>
            <a:endParaRPr lang="en-US" altLang="en-US"/>
          </a:p>
        </p:txBody>
      </p:sp>
      <p:sp>
        <p:nvSpPr>
          <p:cNvPr id="5" name="Footer Placeholder 4">
            <a:extLst>
              <a:ext uri="{FF2B5EF4-FFF2-40B4-BE49-F238E27FC236}">
                <a16:creationId xmlns:a16="http://schemas.microsoft.com/office/drawing/2014/main" id="{569F2122-820F-1E41-BA97-585078EDD01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956EB29-A49C-184E-961C-DF08E118DE46}"/>
              </a:ext>
            </a:extLst>
          </p:cNvPr>
          <p:cNvSpPr>
            <a:spLocks noGrp="1"/>
          </p:cNvSpPr>
          <p:nvPr>
            <p:ph type="sldNum" sz="quarter" idx="12"/>
          </p:nvPr>
        </p:nvSpPr>
        <p:spPr/>
        <p:txBody>
          <a:bodyPr/>
          <a:lstStyle>
            <a:lvl1pPr>
              <a:defRPr/>
            </a:lvl1pPr>
          </a:lstStyle>
          <a:p>
            <a:pPr>
              <a:defRPr/>
            </a:pPr>
            <a:fld id="{F45D5338-CEC7-B241-9F66-C103C27FD1B2}" type="slidenum">
              <a:rPr lang="en-US" altLang="en-US"/>
              <a:pPr>
                <a:defRPr/>
              </a:pPr>
              <a:t>‹#›</a:t>
            </a:fld>
            <a:endParaRPr lang="en-US" altLang="en-US"/>
          </a:p>
        </p:txBody>
      </p:sp>
    </p:spTree>
    <p:extLst>
      <p:ext uri="{BB962C8B-B14F-4D97-AF65-F5344CB8AC3E}">
        <p14:creationId xmlns:p14="http://schemas.microsoft.com/office/powerpoint/2010/main" val="3667170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EA6885-EE3A-1544-A491-ADF201553169}"/>
              </a:ext>
            </a:extLst>
          </p:cNvPr>
          <p:cNvSpPr>
            <a:spLocks noGrp="1"/>
          </p:cNvSpPr>
          <p:nvPr>
            <p:ph type="dt" sz="half" idx="10"/>
          </p:nvPr>
        </p:nvSpPr>
        <p:spPr/>
        <p:txBody>
          <a:bodyPr/>
          <a:lstStyle>
            <a:lvl1pPr>
              <a:defRPr/>
            </a:lvl1pPr>
          </a:lstStyle>
          <a:p>
            <a:pPr>
              <a:defRPr/>
            </a:pPr>
            <a:fld id="{2F1FE6D6-AA9A-484D-8597-EF6D96697CC8}" type="datetimeFigureOut">
              <a:rPr lang="en-US" altLang="en-US"/>
              <a:pPr>
                <a:defRPr/>
              </a:pPr>
              <a:t>1/22/20</a:t>
            </a:fld>
            <a:endParaRPr lang="en-US" altLang="en-US"/>
          </a:p>
        </p:txBody>
      </p:sp>
      <p:sp>
        <p:nvSpPr>
          <p:cNvPr id="5" name="Footer Placeholder 4">
            <a:extLst>
              <a:ext uri="{FF2B5EF4-FFF2-40B4-BE49-F238E27FC236}">
                <a16:creationId xmlns:a16="http://schemas.microsoft.com/office/drawing/2014/main" id="{EDF0BEDC-8F33-764A-9D18-DF5A7D04E08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8F61972-078A-B84D-B878-7326351B4D39}"/>
              </a:ext>
            </a:extLst>
          </p:cNvPr>
          <p:cNvSpPr>
            <a:spLocks noGrp="1"/>
          </p:cNvSpPr>
          <p:nvPr>
            <p:ph type="sldNum" sz="quarter" idx="12"/>
          </p:nvPr>
        </p:nvSpPr>
        <p:spPr/>
        <p:txBody>
          <a:bodyPr/>
          <a:lstStyle>
            <a:lvl1pPr>
              <a:defRPr/>
            </a:lvl1pPr>
          </a:lstStyle>
          <a:p>
            <a:pPr>
              <a:defRPr/>
            </a:pPr>
            <a:fld id="{00412C5F-A705-9540-9988-3AF7DFBFBA6E}" type="slidenum">
              <a:rPr lang="en-US" altLang="en-US"/>
              <a:pPr>
                <a:defRPr/>
              </a:pPr>
              <a:t>‹#›</a:t>
            </a:fld>
            <a:endParaRPr lang="en-US" altLang="en-US"/>
          </a:p>
        </p:txBody>
      </p:sp>
    </p:spTree>
    <p:extLst>
      <p:ext uri="{BB962C8B-B14F-4D97-AF65-F5344CB8AC3E}">
        <p14:creationId xmlns:p14="http://schemas.microsoft.com/office/powerpoint/2010/main" val="332697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EA0CD94-8535-4141-B41B-648BB37F8720}"/>
              </a:ext>
            </a:extLst>
          </p:cNvPr>
          <p:cNvSpPr>
            <a:spLocks noGrp="1"/>
          </p:cNvSpPr>
          <p:nvPr>
            <p:ph type="dt" sz="half" idx="10"/>
          </p:nvPr>
        </p:nvSpPr>
        <p:spPr/>
        <p:txBody>
          <a:bodyPr/>
          <a:lstStyle>
            <a:lvl1pPr>
              <a:defRPr/>
            </a:lvl1pPr>
          </a:lstStyle>
          <a:p>
            <a:pPr>
              <a:defRPr/>
            </a:pPr>
            <a:fld id="{FCCF455F-CA72-DA4C-94A5-4F2A9658ACD7}" type="datetimeFigureOut">
              <a:rPr lang="en-US" altLang="en-US"/>
              <a:pPr>
                <a:defRPr/>
              </a:pPr>
              <a:t>1/22/20</a:t>
            </a:fld>
            <a:endParaRPr lang="en-US" altLang="en-US"/>
          </a:p>
        </p:txBody>
      </p:sp>
      <p:sp>
        <p:nvSpPr>
          <p:cNvPr id="6" name="Footer Placeholder 4">
            <a:extLst>
              <a:ext uri="{FF2B5EF4-FFF2-40B4-BE49-F238E27FC236}">
                <a16:creationId xmlns:a16="http://schemas.microsoft.com/office/drawing/2014/main" id="{92971454-14E6-DD4F-955E-355C97F967E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6DC8EC5-9950-7441-982E-3716808CED44}"/>
              </a:ext>
            </a:extLst>
          </p:cNvPr>
          <p:cNvSpPr>
            <a:spLocks noGrp="1"/>
          </p:cNvSpPr>
          <p:nvPr>
            <p:ph type="sldNum" sz="quarter" idx="12"/>
          </p:nvPr>
        </p:nvSpPr>
        <p:spPr/>
        <p:txBody>
          <a:bodyPr/>
          <a:lstStyle>
            <a:lvl1pPr>
              <a:defRPr/>
            </a:lvl1pPr>
          </a:lstStyle>
          <a:p>
            <a:pPr>
              <a:defRPr/>
            </a:pPr>
            <a:fld id="{258472FB-942F-5342-B367-FC5DFAFE6ECF}" type="slidenum">
              <a:rPr lang="en-US" altLang="en-US"/>
              <a:pPr>
                <a:defRPr/>
              </a:pPr>
              <a:t>‹#›</a:t>
            </a:fld>
            <a:endParaRPr lang="en-US" altLang="en-US"/>
          </a:p>
        </p:txBody>
      </p:sp>
    </p:spTree>
    <p:extLst>
      <p:ext uri="{BB962C8B-B14F-4D97-AF65-F5344CB8AC3E}">
        <p14:creationId xmlns:p14="http://schemas.microsoft.com/office/powerpoint/2010/main" val="3768703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BBC2591-F6C0-3C41-A3DC-2577FC815247}"/>
              </a:ext>
            </a:extLst>
          </p:cNvPr>
          <p:cNvSpPr>
            <a:spLocks noGrp="1"/>
          </p:cNvSpPr>
          <p:nvPr>
            <p:ph type="dt" sz="half" idx="10"/>
          </p:nvPr>
        </p:nvSpPr>
        <p:spPr/>
        <p:txBody>
          <a:bodyPr/>
          <a:lstStyle>
            <a:lvl1pPr>
              <a:defRPr/>
            </a:lvl1pPr>
          </a:lstStyle>
          <a:p>
            <a:pPr>
              <a:defRPr/>
            </a:pPr>
            <a:fld id="{2622F82D-9E28-484F-868A-6FDEE8989DAF}" type="datetimeFigureOut">
              <a:rPr lang="en-US" altLang="en-US"/>
              <a:pPr>
                <a:defRPr/>
              </a:pPr>
              <a:t>1/22/20</a:t>
            </a:fld>
            <a:endParaRPr lang="en-US" altLang="en-US"/>
          </a:p>
        </p:txBody>
      </p:sp>
      <p:sp>
        <p:nvSpPr>
          <p:cNvPr id="8" name="Footer Placeholder 4">
            <a:extLst>
              <a:ext uri="{FF2B5EF4-FFF2-40B4-BE49-F238E27FC236}">
                <a16:creationId xmlns:a16="http://schemas.microsoft.com/office/drawing/2014/main" id="{56723E84-FA94-724D-94C7-276B82ED526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65B762C-5B9F-BA48-993E-799E1B9595C9}"/>
              </a:ext>
            </a:extLst>
          </p:cNvPr>
          <p:cNvSpPr>
            <a:spLocks noGrp="1"/>
          </p:cNvSpPr>
          <p:nvPr>
            <p:ph type="sldNum" sz="quarter" idx="12"/>
          </p:nvPr>
        </p:nvSpPr>
        <p:spPr/>
        <p:txBody>
          <a:bodyPr/>
          <a:lstStyle>
            <a:lvl1pPr>
              <a:defRPr/>
            </a:lvl1pPr>
          </a:lstStyle>
          <a:p>
            <a:pPr>
              <a:defRPr/>
            </a:pPr>
            <a:fld id="{ECC528F0-8D46-7049-94A7-342CD137268C}" type="slidenum">
              <a:rPr lang="en-US" altLang="en-US"/>
              <a:pPr>
                <a:defRPr/>
              </a:pPr>
              <a:t>‹#›</a:t>
            </a:fld>
            <a:endParaRPr lang="en-US" altLang="en-US"/>
          </a:p>
        </p:txBody>
      </p:sp>
    </p:spTree>
    <p:extLst>
      <p:ext uri="{BB962C8B-B14F-4D97-AF65-F5344CB8AC3E}">
        <p14:creationId xmlns:p14="http://schemas.microsoft.com/office/powerpoint/2010/main" val="2945613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CF1C5DD0-3357-4F44-B113-E7C3DB19CAE5}"/>
              </a:ext>
            </a:extLst>
          </p:cNvPr>
          <p:cNvSpPr>
            <a:spLocks noGrp="1"/>
          </p:cNvSpPr>
          <p:nvPr>
            <p:ph type="dt" sz="half" idx="10"/>
          </p:nvPr>
        </p:nvSpPr>
        <p:spPr/>
        <p:txBody>
          <a:bodyPr/>
          <a:lstStyle>
            <a:lvl1pPr>
              <a:defRPr/>
            </a:lvl1pPr>
          </a:lstStyle>
          <a:p>
            <a:pPr>
              <a:defRPr/>
            </a:pPr>
            <a:fld id="{C484458E-2450-8441-A445-F376956B9DC5}" type="datetimeFigureOut">
              <a:rPr lang="en-US" altLang="en-US"/>
              <a:pPr>
                <a:defRPr/>
              </a:pPr>
              <a:t>1/22/20</a:t>
            </a:fld>
            <a:endParaRPr lang="en-US" altLang="en-US"/>
          </a:p>
        </p:txBody>
      </p:sp>
      <p:sp>
        <p:nvSpPr>
          <p:cNvPr id="4" name="Footer Placeholder 4">
            <a:extLst>
              <a:ext uri="{FF2B5EF4-FFF2-40B4-BE49-F238E27FC236}">
                <a16:creationId xmlns:a16="http://schemas.microsoft.com/office/drawing/2014/main" id="{5FE33DAA-3578-7843-99E2-C6B8B2F5966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26E9150-B232-2A4B-A588-87C761EF0A81}"/>
              </a:ext>
            </a:extLst>
          </p:cNvPr>
          <p:cNvSpPr>
            <a:spLocks noGrp="1"/>
          </p:cNvSpPr>
          <p:nvPr>
            <p:ph type="sldNum" sz="quarter" idx="12"/>
          </p:nvPr>
        </p:nvSpPr>
        <p:spPr/>
        <p:txBody>
          <a:bodyPr/>
          <a:lstStyle>
            <a:lvl1pPr>
              <a:defRPr/>
            </a:lvl1pPr>
          </a:lstStyle>
          <a:p>
            <a:pPr>
              <a:defRPr/>
            </a:pPr>
            <a:fld id="{F40D815C-927E-264B-B3D7-28E134048FC1}" type="slidenum">
              <a:rPr lang="en-US" altLang="en-US"/>
              <a:pPr>
                <a:defRPr/>
              </a:pPr>
              <a:t>‹#›</a:t>
            </a:fld>
            <a:endParaRPr lang="en-US" altLang="en-US"/>
          </a:p>
        </p:txBody>
      </p:sp>
    </p:spTree>
    <p:extLst>
      <p:ext uri="{BB962C8B-B14F-4D97-AF65-F5344CB8AC3E}">
        <p14:creationId xmlns:p14="http://schemas.microsoft.com/office/powerpoint/2010/main" val="4044285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B3002F4-F70A-AB43-B83C-45F0E85CF777}"/>
              </a:ext>
            </a:extLst>
          </p:cNvPr>
          <p:cNvSpPr>
            <a:spLocks noGrp="1"/>
          </p:cNvSpPr>
          <p:nvPr>
            <p:ph type="dt" sz="half" idx="10"/>
          </p:nvPr>
        </p:nvSpPr>
        <p:spPr/>
        <p:txBody>
          <a:bodyPr/>
          <a:lstStyle>
            <a:lvl1pPr>
              <a:defRPr/>
            </a:lvl1pPr>
          </a:lstStyle>
          <a:p>
            <a:pPr>
              <a:defRPr/>
            </a:pPr>
            <a:fld id="{DDF48356-75CC-124E-A1C7-C68FC3FD2494}" type="datetimeFigureOut">
              <a:rPr lang="en-US" altLang="en-US"/>
              <a:pPr>
                <a:defRPr/>
              </a:pPr>
              <a:t>1/22/20</a:t>
            </a:fld>
            <a:endParaRPr lang="en-US" altLang="en-US"/>
          </a:p>
        </p:txBody>
      </p:sp>
      <p:sp>
        <p:nvSpPr>
          <p:cNvPr id="3" name="Footer Placeholder 4">
            <a:extLst>
              <a:ext uri="{FF2B5EF4-FFF2-40B4-BE49-F238E27FC236}">
                <a16:creationId xmlns:a16="http://schemas.microsoft.com/office/drawing/2014/main" id="{92C8D2A0-77F1-9F4A-B491-E8032C67388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F8326D7-E30F-A641-8F08-16621C1826BE}"/>
              </a:ext>
            </a:extLst>
          </p:cNvPr>
          <p:cNvSpPr>
            <a:spLocks noGrp="1"/>
          </p:cNvSpPr>
          <p:nvPr>
            <p:ph type="sldNum" sz="quarter" idx="12"/>
          </p:nvPr>
        </p:nvSpPr>
        <p:spPr/>
        <p:txBody>
          <a:bodyPr/>
          <a:lstStyle>
            <a:lvl1pPr>
              <a:defRPr/>
            </a:lvl1pPr>
          </a:lstStyle>
          <a:p>
            <a:pPr>
              <a:defRPr/>
            </a:pPr>
            <a:fld id="{5989DDB3-5298-8F42-9520-7549B5EA7367}" type="slidenum">
              <a:rPr lang="en-US" altLang="en-US"/>
              <a:pPr>
                <a:defRPr/>
              </a:pPr>
              <a:t>‹#›</a:t>
            </a:fld>
            <a:endParaRPr lang="en-US" altLang="en-US"/>
          </a:p>
        </p:txBody>
      </p:sp>
    </p:spTree>
    <p:extLst>
      <p:ext uri="{BB962C8B-B14F-4D97-AF65-F5344CB8AC3E}">
        <p14:creationId xmlns:p14="http://schemas.microsoft.com/office/powerpoint/2010/main" val="78160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33C9B56-AFA4-1B44-B3B3-C79F0E8C4961}"/>
              </a:ext>
            </a:extLst>
          </p:cNvPr>
          <p:cNvSpPr>
            <a:spLocks noGrp="1"/>
          </p:cNvSpPr>
          <p:nvPr>
            <p:ph type="dt" sz="half" idx="10"/>
          </p:nvPr>
        </p:nvSpPr>
        <p:spPr/>
        <p:txBody>
          <a:bodyPr/>
          <a:lstStyle>
            <a:lvl1pPr>
              <a:defRPr/>
            </a:lvl1pPr>
          </a:lstStyle>
          <a:p>
            <a:pPr>
              <a:defRPr/>
            </a:pPr>
            <a:fld id="{6F0CAD18-FA2A-EC4A-A905-B577388BDB22}" type="datetimeFigureOut">
              <a:rPr lang="en-US" altLang="en-US"/>
              <a:pPr>
                <a:defRPr/>
              </a:pPr>
              <a:t>1/22/20</a:t>
            </a:fld>
            <a:endParaRPr lang="en-US" altLang="en-US"/>
          </a:p>
        </p:txBody>
      </p:sp>
      <p:sp>
        <p:nvSpPr>
          <p:cNvPr id="6" name="Footer Placeholder 4">
            <a:extLst>
              <a:ext uri="{FF2B5EF4-FFF2-40B4-BE49-F238E27FC236}">
                <a16:creationId xmlns:a16="http://schemas.microsoft.com/office/drawing/2014/main" id="{A10D7851-CAE1-AC43-8C16-8293DC930DB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5314E4C-56B5-1E4C-8ACE-24AB0A94A6E5}"/>
              </a:ext>
            </a:extLst>
          </p:cNvPr>
          <p:cNvSpPr>
            <a:spLocks noGrp="1"/>
          </p:cNvSpPr>
          <p:nvPr>
            <p:ph type="sldNum" sz="quarter" idx="12"/>
          </p:nvPr>
        </p:nvSpPr>
        <p:spPr/>
        <p:txBody>
          <a:bodyPr/>
          <a:lstStyle>
            <a:lvl1pPr>
              <a:defRPr/>
            </a:lvl1pPr>
          </a:lstStyle>
          <a:p>
            <a:pPr>
              <a:defRPr/>
            </a:pPr>
            <a:fld id="{32CE28AF-3C20-FD4C-B90E-485B4FB39E38}" type="slidenum">
              <a:rPr lang="en-US" altLang="en-US"/>
              <a:pPr>
                <a:defRPr/>
              </a:pPr>
              <a:t>‹#›</a:t>
            </a:fld>
            <a:endParaRPr lang="en-US" altLang="en-US"/>
          </a:p>
        </p:txBody>
      </p:sp>
    </p:spTree>
    <p:extLst>
      <p:ext uri="{BB962C8B-B14F-4D97-AF65-F5344CB8AC3E}">
        <p14:creationId xmlns:p14="http://schemas.microsoft.com/office/powerpoint/2010/main" val="2856187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5BF33D9-F1E8-8141-A1A4-E8DC068ED0CA}"/>
              </a:ext>
            </a:extLst>
          </p:cNvPr>
          <p:cNvSpPr>
            <a:spLocks noGrp="1"/>
          </p:cNvSpPr>
          <p:nvPr>
            <p:ph type="dt" sz="half" idx="10"/>
          </p:nvPr>
        </p:nvSpPr>
        <p:spPr/>
        <p:txBody>
          <a:bodyPr/>
          <a:lstStyle>
            <a:lvl1pPr>
              <a:defRPr/>
            </a:lvl1pPr>
          </a:lstStyle>
          <a:p>
            <a:pPr>
              <a:defRPr/>
            </a:pPr>
            <a:fld id="{AFA1C444-F51A-454B-9C19-B6312B29E747}" type="datetimeFigureOut">
              <a:rPr lang="en-US" altLang="en-US"/>
              <a:pPr>
                <a:defRPr/>
              </a:pPr>
              <a:t>1/22/20</a:t>
            </a:fld>
            <a:endParaRPr lang="en-US" altLang="en-US"/>
          </a:p>
        </p:txBody>
      </p:sp>
      <p:sp>
        <p:nvSpPr>
          <p:cNvPr id="6" name="Footer Placeholder 4">
            <a:extLst>
              <a:ext uri="{FF2B5EF4-FFF2-40B4-BE49-F238E27FC236}">
                <a16:creationId xmlns:a16="http://schemas.microsoft.com/office/drawing/2014/main" id="{E164DCF1-096C-CB40-A95D-00C6744B2B1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3C20BF0-DDE3-0549-A4BC-C818E881C6F7}"/>
              </a:ext>
            </a:extLst>
          </p:cNvPr>
          <p:cNvSpPr>
            <a:spLocks noGrp="1"/>
          </p:cNvSpPr>
          <p:nvPr>
            <p:ph type="sldNum" sz="quarter" idx="12"/>
          </p:nvPr>
        </p:nvSpPr>
        <p:spPr/>
        <p:txBody>
          <a:bodyPr/>
          <a:lstStyle>
            <a:lvl1pPr>
              <a:defRPr/>
            </a:lvl1pPr>
          </a:lstStyle>
          <a:p>
            <a:pPr>
              <a:defRPr/>
            </a:pPr>
            <a:fld id="{F44251F4-B8D9-C448-BB5F-B40844EB0367}" type="slidenum">
              <a:rPr lang="en-US" altLang="en-US"/>
              <a:pPr>
                <a:defRPr/>
              </a:pPr>
              <a:t>‹#›</a:t>
            </a:fld>
            <a:endParaRPr lang="en-US" altLang="en-US"/>
          </a:p>
        </p:txBody>
      </p:sp>
    </p:spTree>
    <p:extLst>
      <p:ext uri="{BB962C8B-B14F-4D97-AF65-F5344CB8AC3E}">
        <p14:creationId xmlns:p14="http://schemas.microsoft.com/office/powerpoint/2010/main" val="2824243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9CB050E-F03E-7C47-B819-D5E0820C25A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52869738-9EB2-9D43-A694-014716416CF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5C76C63-72AF-3F4F-AFF1-71AA3B5CF1BB}"/>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ea typeface="ＭＳ Ｐゴシック" pitchFamily="34" charset="-128"/>
              </a:defRPr>
            </a:lvl1pPr>
          </a:lstStyle>
          <a:p>
            <a:pPr>
              <a:defRPr/>
            </a:pPr>
            <a:fld id="{F169A398-FEC1-2141-9FBC-83AB75449305}" type="datetimeFigureOut">
              <a:rPr lang="en-US" altLang="en-US"/>
              <a:pPr>
                <a:defRPr/>
              </a:pPr>
              <a:t>1/22/20</a:t>
            </a:fld>
            <a:endParaRPr lang="en-US" altLang="en-US"/>
          </a:p>
        </p:txBody>
      </p:sp>
      <p:sp>
        <p:nvSpPr>
          <p:cNvPr id="5" name="Footer Placeholder 4">
            <a:extLst>
              <a:ext uri="{FF2B5EF4-FFF2-40B4-BE49-F238E27FC236}">
                <a16:creationId xmlns:a16="http://schemas.microsoft.com/office/drawing/2014/main" id="{E0792106-E932-4644-B2E6-509CAE730AAC}"/>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06020420-A239-3B48-8FFC-50CDC056D0A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ＭＳ Ｐゴシック" charset="-128"/>
              </a:defRPr>
            </a:lvl1pPr>
          </a:lstStyle>
          <a:p>
            <a:pPr>
              <a:defRPr/>
            </a:pPr>
            <a:fld id="{F515EBFA-A270-EE45-8451-141D2BD6017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hyperlink" Target="http://www.pbase.com/bobc/death" TargetMode="External"/><Relationship Id="rId7"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8.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1.png"/><Relationship Id="rId5" Type="http://schemas.openxmlformats.org/officeDocument/2006/relationships/hyperlink" Target="https://youtu.be/JoX4_9s_DBo" TargetMode="Externa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intro.bio.rpi.edu/Studio/videos_animations/10_20BHIVReproCycle_A.swf" TargetMode="External"/><Relationship Id="rId5" Type="http://schemas.openxmlformats.org/officeDocument/2006/relationships/hyperlink" Target="http://intro.bio.rpi.edu/Studio/videos_animations/10_20BHIVReproCycle_A.html" TargetMode="External"/><Relationship Id="rId4" Type="http://schemas.openxmlformats.org/officeDocument/2006/relationships/hyperlink" Target="http://intro.bio.rpi.edu/Studio/videos_animations/10_20BHIVReproCycle_A.wmv"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intro.bio.rpi.edu/videos/ScientistsCreateFirstSyntheticCell-WSJ.mp4" TargetMode="External"/><Relationship Id="rId2" Type="http://schemas.openxmlformats.org/officeDocument/2006/relationships/slideLayout" Target="../slideLayouts/slideLayout6.xml"/><Relationship Id="rId1" Type="http://schemas.openxmlformats.org/officeDocument/2006/relationships/video" Target="https://www.youtube.com/embed/Ni17W-JCwRU?feature=oembed" TargetMode="External"/><Relationship Id="rId6" Type="http://schemas.openxmlformats.org/officeDocument/2006/relationships/image" Target="../media/image44.png"/><Relationship Id="rId5" Type="http://schemas.openxmlformats.org/officeDocument/2006/relationships/hyperlink" Target="https://www.wsj.com/articles/SB10001424052748703559004575256470152341984" TargetMode="External"/><Relationship Id="rId4" Type="http://schemas.openxmlformats.org/officeDocument/2006/relationships/hyperlink" Target="https://www.youtube.com/watch?v=Ni17W-JCwRU"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wsj.com/articles/SB10001424052748703559004575256470152341984" TargetMode="External"/><Relationship Id="rId1" Type="http://schemas.openxmlformats.org/officeDocument/2006/relationships/slideLayout" Target="../slideLayouts/slideLayout6.xml"/><Relationship Id="rId5" Type="http://schemas.openxmlformats.org/officeDocument/2006/relationships/hyperlink" Target="https://www.youtube.com/watch?v=Ni17W-JCwRU" TargetMode="External"/><Relationship Id="rId4" Type="http://schemas.openxmlformats.org/officeDocument/2006/relationships/hyperlink" Target="http://intro.bio.rpi.edu/videos/ScientistsCreateFirstSyntheticCell-WSJ.mp4"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www.pbase.com/bobc/death" TargetMode="External"/><Relationship Id="rId7"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hyperlink" Target="http://www.dailymotion.com/embed/video/x1cyu2w"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http://video.pbs.org/video/1511364559/"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intro.bio.rpi.edu/videos/NOVA_SCIENCE_NOW_EMERGENCE.mp4" TargetMode="External"/><Relationship Id="rId5" Type="http://schemas.openxmlformats.org/officeDocument/2006/relationships/hyperlink" Target="http://www.dailymotion.com/embed/video/x1cyu2w" TargetMode="Externa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9.png"/><Relationship Id="rId7"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3.png"/><Relationship Id="rId5" Type="http://schemas.openxmlformats.org/officeDocument/2006/relationships/image" Target="../media/image3.jpeg"/><Relationship Id="rId10" Type="http://schemas.openxmlformats.org/officeDocument/2006/relationships/image" Target="../media/image4.png"/><Relationship Id="rId4" Type="http://schemas.openxmlformats.org/officeDocument/2006/relationships/hyperlink" Target="http://www.pbase.com/bobc/death" TargetMode="External"/><Relationship Id="rId9" Type="http://schemas.openxmlformats.org/officeDocument/2006/relationships/hyperlink" Target="http://intro.bio.rpi.edu/Studio/videos_animations/zhabo%202.wm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4">
            <a:extLst>
              <a:ext uri="{FF2B5EF4-FFF2-40B4-BE49-F238E27FC236}">
                <a16:creationId xmlns:a16="http://schemas.microsoft.com/office/drawing/2014/main" id="{D7ED190D-5DF8-4942-AAC0-2584F4040C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2133600"/>
            <a:ext cx="8966200" cy="394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Rectangle 5">
            <a:extLst>
              <a:ext uri="{FF2B5EF4-FFF2-40B4-BE49-F238E27FC236}">
                <a16:creationId xmlns:a16="http://schemas.microsoft.com/office/drawing/2014/main" id="{FCFBF7A3-F6D9-EE40-ADD3-22BC75B5B158}"/>
              </a:ext>
            </a:extLst>
          </p:cNvPr>
          <p:cNvSpPr>
            <a:spLocks noGrp="1" noChangeArrowheads="1"/>
          </p:cNvSpPr>
          <p:nvPr>
            <p:ph type="title" idx="4294967295"/>
          </p:nvPr>
        </p:nvSpPr>
        <p:spPr/>
        <p:txBody>
          <a:bodyPr anchor="t"/>
          <a:lstStyle/>
          <a:p>
            <a:pPr eaLnBrk="1" hangingPunct="1"/>
            <a:r>
              <a:rPr lang="en-US" altLang="en-US" sz="4000">
                <a:ea typeface="ＭＳ Ｐゴシック" panose="020B0600070205080204" pitchFamily="34" charset="-128"/>
              </a:rPr>
              <a:t>Emergent properties</a:t>
            </a:r>
            <a:br>
              <a:rPr lang="en-US" altLang="en-US" sz="4000">
                <a:ea typeface="ＭＳ Ｐゴシック" panose="020B0600070205080204" pitchFamily="34" charset="-128"/>
              </a:rPr>
            </a:br>
            <a:r>
              <a:rPr lang="en-US" altLang="en-US" sz="4000">
                <a:ea typeface="ＭＳ Ｐゴシック" panose="020B0600070205080204" pitchFamily="34" charset="-128"/>
              </a:rPr>
              <a:t> </a:t>
            </a:r>
            <a:r>
              <a:rPr lang="en-US" altLang="en-US" sz="2800">
                <a:ea typeface="ＭＳ Ｐゴシック" panose="020B0600070205080204" pitchFamily="34" charset="-128"/>
              </a:rPr>
              <a:t>Why is the whole greater than the sum of its parts?</a:t>
            </a:r>
            <a:r>
              <a:rPr lang="en-US" altLang="en-US" sz="4000">
                <a:ea typeface="ＭＳ Ｐゴシック" panose="020B0600070205080204" pitchFamily="34" charset="-128"/>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0A62B833-8CEA-CC42-A6FC-ACC62CDF04BF}"/>
              </a:ext>
            </a:extLst>
          </p:cNvPr>
          <p:cNvSpPr>
            <a:spLocks noGrp="1"/>
          </p:cNvSpPr>
          <p:nvPr>
            <p:ph type="title"/>
          </p:nvPr>
        </p:nvSpPr>
        <p:spPr>
          <a:xfrm>
            <a:off x="190500" y="200025"/>
            <a:ext cx="9525000" cy="1143000"/>
          </a:xfrm>
        </p:spPr>
        <p:txBody>
          <a:bodyPr/>
          <a:lstStyle/>
          <a:p>
            <a:pPr algn="l" eaLnBrk="1" hangingPunct="1"/>
            <a:r>
              <a:rPr lang="en-US" altLang="en-US" sz="3600" b="1">
                <a:solidFill>
                  <a:srgbClr val="C00000"/>
                </a:solidFill>
                <a:ea typeface="ＭＳ Ｐゴシック" panose="020B0600070205080204" pitchFamily="34" charset="-128"/>
              </a:rPr>
              <a:t>         Emergence in Non-living Systems</a:t>
            </a:r>
            <a:endParaRPr lang="en-US" altLang="en-US" sz="3600" b="1" u="sng">
              <a:solidFill>
                <a:srgbClr val="C00000"/>
              </a:solidFill>
              <a:latin typeface="Arial" panose="020B0604020202020204" pitchFamily="34" charset="0"/>
              <a:ea typeface="ＭＳ Ｐゴシック" panose="020B0600070205080204" pitchFamily="34" charset="-128"/>
            </a:endParaRPr>
          </a:p>
        </p:txBody>
      </p:sp>
      <p:sp>
        <p:nvSpPr>
          <p:cNvPr id="6147" name="Content Placeholder 3">
            <a:extLst>
              <a:ext uri="{FF2B5EF4-FFF2-40B4-BE49-F238E27FC236}">
                <a16:creationId xmlns:a16="http://schemas.microsoft.com/office/drawing/2014/main" id="{BC145642-1089-A748-BF00-70D278C00DAD}"/>
              </a:ext>
            </a:extLst>
          </p:cNvPr>
          <p:cNvSpPr>
            <a:spLocks noGrp="1"/>
          </p:cNvSpPr>
          <p:nvPr>
            <p:ph idx="1"/>
          </p:nvPr>
        </p:nvSpPr>
        <p:spPr>
          <a:xfrm>
            <a:off x="381000" y="1066800"/>
            <a:ext cx="8839200" cy="1371600"/>
          </a:xfrm>
        </p:spPr>
        <p:txBody>
          <a:bodyPr/>
          <a:lstStyle/>
          <a:p>
            <a:pPr>
              <a:spcBef>
                <a:spcPts val="2400"/>
              </a:spcBef>
              <a:buClr>
                <a:srgbClr val="FF0000"/>
              </a:buClr>
              <a:buSzPct val="150000"/>
            </a:pPr>
            <a:r>
              <a:rPr lang="en-US" altLang="en-US" sz="2800" b="1">
                <a:solidFill>
                  <a:srgbClr val="002060"/>
                </a:solidFill>
                <a:ea typeface="ＭＳ Ｐゴシック" panose="020B0600070205080204" pitchFamily="34" charset="-128"/>
              </a:rPr>
              <a:t>Why do ripples emerge in sand? i.e. what’s the mechanism?</a:t>
            </a:r>
          </a:p>
          <a:p>
            <a:pPr lvl="1">
              <a:spcBef>
                <a:spcPts val="600"/>
              </a:spcBef>
              <a:buClr>
                <a:srgbClr val="FF0000"/>
              </a:buClr>
              <a:buSzPct val="109000"/>
              <a:buFont typeface="Wingdings" pitchFamily="2" charset="2"/>
              <a:buChar char="§"/>
            </a:pPr>
            <a:r>
              <a:rPr lang="en-US" altLang="en-US" sz="2200" b="1" i="1">
                <a:solidFill>
                  <a:srgbClr val="002060"/>
                </a:solidFill>
                <a:ea typeface="ＭＳ Ｐゴシック" panose="020B0600070205080204" pitchFamily="34" charset="-128"/>
              </a:rPr>
              <a:t> Critical mass of interacting sand particles</a:t>
            </a:r>
            <a:endParaRPr lang="en-US" altLang="en-US" b="1" i="1">
              <a:solidFill>
                <a:srgbClr val="002060"/>
              </a:solidFill>
              <a:ea typeface="ＭＳ Ｐゴシック" panose="020B0600070205080204" pitchFamily="34" charset="-128"/>
            </a:endParaRPr>
          </a:p>
          <a:p>
            <a:pPr lvl="1">
              <a:spcBef>
                <a:spcPts val="600"/>
              </a:spcBef>
              <a:buClr>
                <a:srgbClr val="FF0000"/>
              </a:buClr>
              <a:buSzPct val="109000"/>
              <a:buFont typeface="Wingdings" pitchFamily="2" charset="2"/>
              <a:buChar char="§"/>
            </a:pPr>
            <a:r>
              <a:rPr lang="en-US" altLang="en-US" sz="2400" b="1">
                <a:solidFill>
                  <a:srgbClr val="002060"/>
                </a:solidFill>
                <a:ea typeface="ＭＳ Ｐゴシック" panose="020B0600070205080204" pitchFamily="34" charset="-128"/>
              </a:rPr>
              <a:t> </a:t>
            </a:r>
            <a:r>
              <a:rPr lang="en-US" altLang="en-US" sz="2200" b="1" i="1">
                <a:solidFill>
                  <a:srgbClr val="002060"/>
                </a:solidFill>
                <a:ea typeface="ＭＳ Ｐゴシック" panose="020B0600070205080204" pitchFamily="34" charset="-128"/>
              </a:rPr>
              <a:t>Constant </a:t>
            </a:r>
            <a:r>
              <a:rPr lang="en-US" altLang="en-US" sz="2200" b="1" i="1" u="sng">
                <a:solidFill>
                  <a:srgbClr val="002060"/>
                </a:solidFill>
                <a:ea typeface="ＭＳ Ｐゴシック" panose="020B0600070205080204" pitchFamily="34" charset="-128"/>
              </a:rPr>
              <a:t>intermediate</a:t>
            </a:r>
            <a:r>
              <a:rPr lang="en-US" altLang="en-US" sz="2200" b="1" i="1">
                <a:solidFill>
                  <a:srgbClr val="002060"/>
                </a:solidFill>
                <a:ea typeface="ＭＳ Ｐゴシック" panose="020B0600070205080204" pitchFamily="34" charset="-128"/>
              </a:rPr>
              <a:t> energy input (currents, wind)</a:t>
            </a:r>
          </a:p>
        </p:txBody>
      </p:sp>
      <p:pic>
        <p:nvPicPr>
          <p:cNvPr id="31747" name="Picture 4" descr="ripples in sand">
            <a:hlinkClick r:id="rId3"/>
            <a:extLst>
              <a:ext uri="{FF2B5EF4-FFF2-40B4-BE49-F238E27FC236}">
                <a16:creationId xmlns:a16="http://schemas.microsoft.com/office/drawing/2014/main" id="{1DFE3E9E-B334-0845-8EC6-56EF38C7C1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4319"/>
          <a:stretch>
            <a:fillRect/>
          </a:stretch>
        </p:blipFill>
        <p:spPr bwMode="auto">
          <a:xfrm>
            <a:off x="0" y="0"/>
            <a:ext cx="1066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7">
            <a:extLst>
              <a:ext uri="{FF2B5EF4-FFF2-40B4-BE49-F238E27FC236}">
                <a16:creationId xmlns:a16="http://schemas.microsoft.com/office/drawing/2014/main" id="{85157F32-2882-9D4C-B6C9-19FB5E79FC37}"/>
              </a:ext>
            </a:extLst>
          </p:cNvPr>
          <p:cNvGrpSpPr>
            <a:grpSpLocks/>
          </p:cNvGrpSpPr>
          <p:nvPr/>
        </p:nvGrpSpPr>
        <p:grpSpPr bwMode="auto">
          <a:xfrm>
            <a:off x="1676400" y="2819400"/>
            <a:ext cx="6246813" cy="3902075"/>
            <a:chOff x="744513" y="2514599"/>
            <a:chExt cx="6724676" cy="4200526"/>
          </a:xfrm>
        </p:grpSpPr>
        <p:grpSp>
          <p:nvGrpSpPr>
            <p:cNvPr id="31749" name="Group 33">
              <a:extLst>
                <a:ext uri="{FF2B5EF4-FFF2-40B4-BE49-F238E27FC236}">
                  <a16:creationId xmlns:a16="http://schemas.microsoft.com/office/drawing/2014/main" id="{A8D7851D-2E95-F945-BB33-DD59F42FE43B}"/>
                </a:ext>
              </a:extLst>
            </p:cNvPr>
            <p:cNvGrpSpPr>
              <a:grpSpLocks/>
            </p:cNvGrpSpPr>
            <p:nvPr/>
          </p:nvGrpSpPr>
          <p:grpSpPr bwMode="auto">
            <a:xfrm>
              <a:off x="1600200" y="2514600"/>
              <a:ext cx="5868989" cy="3733800"/>
              <a:chOff x="1293801" y="2763459"/>
              <a:chExt cx="5945199" cy="3896139"/>
            </a:xfrm>
          </p:grpSpPr>
          <p:pic>
            <p:nvPicPr>
              <p:cNvPr id="31752" name="Picture 10" descr="Sand ripples 0.jpg">
                <a:extLst>
                  <a:ext uri="{FF2B5EF4-FFF2-40B4-BE49-F238E27FC236}">
                    <a16:creationId xmlns:a16="http://schemas.microsoft.com/office/drawing/2014/main" id="{475FB384-D4B3-4B49-A734-513C51F490D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5943600"/>
                <a:ext cx="1295400" cy="457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11" descr="Sand ripples 1.jpg">
                <a:extLst>
                  <a:ext uri="{FF2B5EF4-FFF2-40B4-BE49-F238E27FC236}">
                    <a16:creationId xmlns:a16="http://schemas.microsoft.com/office/drawing/2014/main" id="{A21BE295-0555-224B-A858-A03C0B5E8A8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08714" y="5029200"/>
                <a:ext cx="1447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12" descr="Sand ripples2.jpg">
                <a:extLst>
                  <a:ext uri="{FF2B5EF4-FFF2-40B4-BE49-F238E27FC236}">
                    <a16:creationId xmlns:a16="http://schemas.microsoft.com/office/drawing/2014/main" id="{8381CC15-D29E-D44E-907E-276EB3E563B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28011" y="4191000"/>
                <a:ext cx="152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Picture 16" descr="Sand ripples3.jpg">
                <a:extLst>
                  <a:ext uri="{FF2B5EF4-FFF2-40B4-BE49-F238E27FC236}">
                    <a16:creationId xmlns:a16="http://schemas.microsoft.com/office/drawing/2014/main" id="{206A3160-F60E-3646-8F7E-5DF452BD597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05744" y="3276600"/>
                <a:ext cx="152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Connector 18">
                <a:extLst>
                  <a:ext uri="{FF2B5EF4-FFF2-40B4-BE49-F238E27FC236}">
                    <a16:creationId xmlns:a16="http://schemas.microsoft.com/office/drawing/2014/main" id="{4C02E385-21A6-C849-8F75-766461BD6A5E}"/>
                  </a:ext>
                </a:extLst>
              </p:cNvPr>
              <p:cNvCxnSpPr/>
              <p:nvPr/>
            </p:nvCxnSpPr>
            <p:spPr>
              <a:xfrm rot="5400000">
                <a:off x="-653004" y="4710761"/>
                <a:ext cx="3896339" cy="173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06C6AF-E1DE-F64D-9B1A-B8A46E4E005A}"/>
                  </a:ext>
                </a:extLst>
              </p:cNvPr>
              <p:cNvCxnSpPr/>
              <p:nvPr/>
            </p:nvCxnSpPr>
            <p:spPr>
              <a:xfrm>
                <a:off x="1296030" y="6629481"/>
                <a:ext cx="5942970" cy="178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31758" name="Picture 24" descr="Sand ripples 0.jpg">
                <a:extLst>
                  <a:ext uri="{FF2B5EF4-FFF2-40B4-BE49-F238E27FC236}">
                    <a16:creationId xmlns:a16="http://schemas.microsoft.com/office/drawing/2014/main" id="{AE84899F-F48B-6F4D-82EE-2B7342FCA08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5029200"/>
                <a:ext cx="1295400" cy="457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9" name="Picture 25" descr="Sand ripples 0.jpg">
                <a:extLst>
                  <a:ext uri="{FF2B5EF4-FFF2-40B4-BE49-F238E27FC236}">
                    <a16:creationId xmlns:a16="http://schemas.microsoft.com/office/drawing/2014/main" id="{AED15802-D88C-1047-80A9-25C71F6EEDE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80259" y="4114800"/>
                <a:ext cx="1295400" cy="457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0" name="Picture 26" descr="Sand ripples 0.jpg">
                <a:extLst>
                  <a:ext uri="{FF2B5EF4-FFF2-40B4-BE49-F238E27FC236}">
                    <a16:creationId xmlns:a16="http://schemas.microsoft.com/office/drawing/2014/main" id="{6358A34D-66FB-194F-B28B-96415A66CFC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89908" y="3276600"/>
                <a:ext cx="1295400" cy="457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1" name="Picture 27" descr="Sand ripples 0.jpg">
                <a:extLst>
                  <a:ext uri="{FF2B5EF4-FFF2-40B4-BE49-F238E27FC236}">
                    <a16:creationId xmlns:a16="http://schemas.microsoft.com/office/drawing/2014/main" id="{6B35D22D-76B1-3B40-A6AB-E17B0EEB6B9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6010275"/>
                <a:ext cx="1295400" cy="457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2" name="Picture 28" descr="Sand ripples 0.jpg">
                <a:extLst>
                  <a:ext uri="{FF2B5EF4-FFF2-40B4-BE49-F238E27FC236}">
                    <a16:creationId xmlns:a16="http://schemas.microsoft.com/office/drawing/2014/main" id="{4448B513-2DEB-874C-880A-C222C2CC5C0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45405" y="6000750"/>
                <a:ext cx="1295400" cy="457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3" name="Picture 29" descr="Sand ripples 0.jpg">
                <a:extLst>
                  <a:ext uri="{FF2B5EF4-FFF2-40B4-BE49-F238E27FC236}">
                    <a16:creationId xmlns:a16="http://schemas.microsoft.com/office/drawing/2014/main" id="{31E0BEBA-D8BF-8640-A9D7-04697625F42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5181600"/>
                <a:ext cx="1295400" cy="457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4" name="Picture 30" descr="Sand ripples 0.jpg">
                <a:extLst>
                  <a:ext uri="{FF2B5EF4-FFF2-40B4-BE49-F238E27FC236}">
                    <a16:creationId xmlns:a16="http://schemas.microsoft.com/office/drawing/2014/main" id="{3FC80BF5-EC6A-5F48-9A25-15E6DFA8436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4343400"/>
                <a:ext cx="1295400" cy="457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5" name="Picture 31" descr="Sand ripples 0.jpg">
                <a:extLst>
                  <a:ext uri="{FF2B5EF4-FFF2-40B4-BE49-F238E27FC236}">
                    <a16:creationId xmlns:a16="http://schemas.microsoft.com/office/drawing/2014/main" id="{45B376CB-E04E-434A-BB75-16D3988450D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3505200"/>
                <a:ext cx="1295400" cy="457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750" name="TextBox 34">
              <a:extLst>
                <a:ext uri="{FF2B5EF4-FFF2-40B4-BE49-F238E27FC236}">
                  <a16:creationId xmlns:a16="http://schemas.microsoft.com/office/drawing/2014/main" id="{5DFE7816-F191-3041-83F1-E60B5DC1C8F8}"/>
                </a:ext>
              </a:extLst>
            </p:cNvPr>
            <p:cNvSpPr txBox="1">
              <a:spLocks noChangeArrowheads="1"/>
            </p:cNvSpPr>
            <p:nvPr/>
          </p:nvSpPr>
          <p:spPr bwMode="auto">
            <a:xfrm rot="-5400000">
              <a:off x="-586755" y="3845867"/>
              <a:ext cx="31242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b="1">
                  <a:solidFill>
                    <a:srgbClr val="002060"/>
                  </a:solidFill>
                  <a:latin typeface="Arial" panose="020B0604020202020204" pitchFamily="34" charset="0"/>
                </a:rPr>
                <a:t>Number of Particles</a:t>
              </a:r>
            </a:p>
          </p:txBody>
        </p:sp>
        <p:sp>
          <p:nvSpPr>
            <p:cNvPr id="31751" name="TextBox 36">
              <a:extLst>
                <a:ext uri="{FF2B5EF4-FFF2-40B4-BE49-F238E27FC236}">
                  <a16:creationId xmlns:a16="http://schemas.microsoft.com/office/drawing/2014/main" id="{DC3C48C7-9874-AD4E-B0FE-FEF3348B60F8}"/>
                </a:ext>
              </a:extLst>
            </p:cNvPr>
            <p:cNvSpPr txBox="1">
              <a:spLocks noChangeArrowheads="1"/>
            </p:cNvSpPr>
            <p:nvPr/>
          </p:nvSpPr>
          <p:spPr bwMode="auto">
            <a:xfrm>
              <a:off x="3714750" y="6253460"/>
              <a:ext cx="3733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b="1">
                  <a:solidFill>
                    <a:srgbClr val="002060"/>
                  </a:solidFill>
                  <a:latin typeface="Arial" panose="020B0604020202020204" pitchFamily="34" charset="0"/>
                </a:rPr>
                <a:t>Energy</a:t>
              </a:r>
              <a:r>
                <a:rPr lang="en-US" altLang="en-US" sz="2400" b="1">
                  <a:latin typeface="Arial" panose="020B0604020202020204" pitchFamily="34" charset="0"/>
                </a:rPr>
                <a:t> </a:t>
              </a:r>
              <a:r>
                <a:rPr lang="en-US" altLang="en-US" sz="2400" b="1">
                  <a:solidFill>
                    <a:srgbClr val="002060"/>
                  </a:solidFill>
                  <a:latin typeface="Arial" panose="020B0604020202020204" pitchFamily="34" charset="0"/>
                </a:rPr>
                <a:t>Input</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EC91BFA2-CAC3-094D-9261-0B9E2A489EB8}"/>
              </a:ext>
            </a:extLst>
          </p:cNvPr>
          <p:cNvSpPr>
            <a:spLocks noGrp="1"/>
          </p:cNvSpPr>
          <p:nvPr>
            <p:ph type="title"/>
          </p:nvPr>
        </p:nvSpPr>
        <p:spPr>
          <a:xfrm>
            <a:off x="152400" y="228600"/>
            <a:ext cx="9525000" cy="1143000"/>
          </a:xfrm>
        </p:spPr>
        <p:txBody>
          <a:bodyPr/>
          <a:lstStyle/>
          <a:p>
            <a:pPr algn="l" eaLnBrk="1" hangingPunct="1"/>
            <a:r>
              <a:rPr lang="en-US" altLang="en-US" sz="3600" b="1">
                <a:solidFill>
                  <a:srgbClr val="C00000"/>
                </a:solidFill>
                <a:ea typeface="ＭＳ Ｐゴシック" panose="020B0600070205080204" pitchFamily="34" charset="-128"/>
              </a:rPr>
              <a:t>         Emergence in Non-living Systems</a:t>
            </a:r>
            <a:endParaRPr lang="en-US" altLang="en-US" sz="3600" b="1" u="sng">
              <a:solidFill>
                <a:srgbClr val="C00000"/>
              </a:solidFill>
              <a:latin typeface="Arial" panose="020B0604020202020204" pitchFamily="34" charset="0"/>
              <a:ea typeface="ＭＳ Ｐゴシック" panose="020B0600070205080204" pitchFamily="34" charset="-128"/>
            </a:endParaRPr>
          </a:p>
        </p:txBody>
      </p:sp>
      <p:sp>
        <p:nvSpPr>
          <p:cNvPr id="6147" name="Content Placeholder 3">
            <a:extLst>
              <a:ext uri="{FF2B5EF4-FFF2-40B4-BE49-F238E27FC236}">
                <a16:creationId xmlns:a16="http://schemas.microsoft.com/office/drawing/2014/main" id="{56E86D24-8733-9148-9DF0-0FFBD22E851C}"/>
              </a:ext>
            </a:extLst>
          </p:cNvPr>
          <p:cNvSpPr>
            <a:spLocks noGrp="1"/>
          </p:cNvSpPr>
          <p:nvPr>
            <p:ph idx="1"/>
          </p:nvPr>
        </p:nvSpPr>
        <p:spPr>
          <a:xfrm>
            <a:off x="990600" y="1295400"/>
            <a:ext cx="8077200" cy="4525963"/>
          </a:xfrm>
        </p:spPr>
        <p:txBody>
          <a:bodyPr/>
          <a:lstStyle/>
          <a:p>
            <a:pPr>
              <a:spcBef>
                <a:spcPts val="1200"/>
              </a:spcBef>
              <a:buClr>
                <a:srgbClr val="FF0000"/>
              </a:buClr>
              <a:buSzPct val="150000"/>
            </a:pPr>
            <a:r>
              <a:rPr lang="en-US" altLang="en-US" sz="2400" b="1">
                <a:solidFill>
                  <a:srgbClr val="002060"/>
                </a:solidFill>
                <a:ea typeface="ＭＳ Ｐゴシック" panose="020B0600070205080204" pitchFamily="34" charset="-128"/>
              </a:rPr>
              <a:t>Self-organized, emergent phenomena seem to defy the </a:t>
            </a:r>
            <a:r>
              <a:rPr lang="en-US" altLang="en-US" sz="2400" b="1">
                <a:solidFill>
                  <a:srgbClr val="C00000"/>
                </a:solidFill>
                <a:ea typeface="ＭＳ Ｐゴシック" panose="020B0600070205080204" pitchFamily="34" charset="-128"/>
              </a:rPr>
              <a:t>Second Law of Thermodynamics </a:t>
            </a:r>
            <a:r>
              <a:rPr lang="en-US" altLang="en-US" sz="2400" b="1">
                <a:solidFill>
                  <a:srgbClr val="002060"/>
                </a:solidFill>
                <a:ea typeface="ＭＳ Ｐゴシック" panose="020B0600070205080204" pitchFamily="34" charset="-128"/>
              </a:rPr>
              <a:t>which states that inevitably everything in the universe becomes less ordered.</a:t>
            </a:r>
          </a:p>
          <a:p>
            <a:pPr>
              <a:spcBef>
                <a:spcPts val="2400"/>
              </a:spcBef>
              <a:buClr>
                <a:srgbClr val="FF0000"/>
              </a:buClr>
              <a:buSzPct val="150000"/>
            </a:pPr>
            <a:r>
              <a:rPr lang="en-US" altLang="en-US" sz="2400" b="1">
                <a:ea typeface="ＭＳ Ｐゴシック" panose="020B0600070205080204" pitchFamily="34" charset="-128"/>
              </a:rPr>
              <a:t> </a:t>
            </a:r>
            <a:r>
              <a:rPr lang="en-US" altLang="en-US" sz="2400" b="1">
                <a:solidFill>
                  <a:srgbClr val="002060"/>
                </a:solidFill>
                <a:ea typeface="ＭＳ Ｐゴシック" panose="020B0600070205080204" pitchFamily="34" charset="-128"/>
              </a:rPr>
              <a:t>“In a system, a process can occur only if it increases the total entropy of the universe. Energy transformations involved in the processes (i.e. doing work) are never 100% efficient. Some energy is always lost as heat.”</a:t>
            </a:r>
          </a:p>
          <a:p>
            <a:pPr>
              <a:spcBef>
                <a:spcPts val="2400"/>
              </a:spcBef>
              <a:buClr>
                <a:srgbClr val="FF0000"/>
              </a:buClr>
              <a:buSzPct val="150000"/>
            </a:pPr>
            <a:r>
              <a:rPr lang="en-US" altLang="en-US" sz="2400" b="1">
                <a:solidFill>
                  <a:srgbClr val="002060"/>
                </a:solidFill>
                <a:ea typeface="ＭＳ Ｐゴシック" panose="020B0600070205080204" pitchFamily="34" charset="-128"/>
              </a:rPr>
              <a:t> Entropy is a measure of a system’s degree of organization:</a:t>
            </a:r>
          </a:p>
          <a:p>
            <a:pPr lvl="1">
              <a:spcBef>
                <a:spcPts val="600"/>
              </a:spcBef>
              <a:buClr>
                <a:srgbClr val="000099"/>
              </a:buClr>
              <a:buSzPct val="110000"/>
              <a:buFont typeface="Wingdings" pitchFamily="2" charset="2"/>
              <a:buChar char="§"/>
            </a:pPr>
            <a:r>
              <a:rPr lang="en-US" altLang="en-US" sz="2000" b="1" i="1">
                <a:solidFill>
                  <a:srgbClr val="002060"/>
                </a:solidFill>
                <a:ea typeface="ＭＳ Ｐゴシック" panose="020B0600070205080204" pitchFamily="34" charset="-128"/>
              </a:rPr>
              <a:t>Highly ordered systems have low entropy</a:t>
            </a:r>
          </a:p>
          <a:p>
            <a:pPr lvl="1">
              <a:spcBef>
                <a:spcPts val="600"/>
              </a:spcBef>
              <a:buClr>
                <a:srgbClr val="000099"/>
              </a:buClr>
              <a:buSzPct val="110000"/>
              <a:buFont typeface="Wingdings" pitchFamily="2" charset="2"/>
              <a:buChar char="§"/>
            </a:pPr>
            <a:r>
              <a:rPr lang="en-US" altLang="en-US" sz="2000" b="1" i="1">
                <a:solidFill>
                  <a:srgbClr val="002060"/>
                </a:solidFill>
                <a:ea typeface="ＭＳ Ｐゴシック" panose="020B0600070205080204" pitchFamily="34" charset="-128"/>
              </a:rPr>
              <a:t>Disorganized systems have high entropy.</a:t>
            </a:r>
          </a:p>
          <a:p>
            <a:pPr>
              <a:spcBef>
                <a:spcPts val="2400"/>
              </a:spcBef>
              <a:buClr>
                <a:srgbClr val="FF0000"/>
              </a:buClr>
              <a:buSzPct val="150000"/>
            </a:pPr>
            <a:r>
              <a:rPr lang="en-US" altLang="en-US" sz="2400" b="1">
                <a:solidFill>
                  <a:srgbClr val="002060"/>
                </a:solidFill>
                <a:ea typeface="ＭＳ Ｐゴシック" panose="020B0600070205080204" pitchFamily="34" charset="-128"/>
              </a:rPr>
              <a:t>Examples?</a:t>
            </a:r>
          </a:p>
          <a:p>
            <a:pPr>
              <a:spcBef>
                <a:spcPts val="2400"/>
              </a:spcBef>
              <a:buClr>
                <a:srgbClr val="FF0000"/>
              </a:buClr>
              <a:buSzPct val="150000"/>
              <a:buFont typeface="Arial" panose="020B0604020202020204" pitchFamily="34" charset="0"/>
              <a:buNone/>
            </a:pPr>
            <a:endParaRPr lang="en-US" altLang="en-US" sz="2400" b="1">
              <a:solidFill>
                <a:srgbClr val="002060"/>
              </a:solidFill>
              <a:ea typeface="ＭＳ Ｐゴシック" panose="020B0600070205080204" pitchFamily="34" charset="-128"/>
            </a:endParaRPr>
          </a:p>
          <a:p>
            <a:pPr>
              <a:spcBef>
                <a:spcPts val="2400"/>
              </a:spcBef>
              <a:buClr>
                <a:srgbClr val="FF0000"/>
              </a:buClr>
              <a:buSzPct val="150000"/>
              <a:buFont typeface="Arial" panose="020B0604020202020204" pitchFamily="34" charset="0"/>
              <a:buNone/>
            </a:pPr>
            <a:endParaRPr lang="en-US" altLang="en-US" sz="2400" b="1">
              <a:ea typeface="ＭＳ Ｐゴシック" panose="020B0600070205080204" pitchFamily="34" charset="-128"/>
            </a:endParaRPr>
          </a:p>
          <a:p>
            <a:pPr lvl="1">
              <a:spcBef>
                <a:spcPts val="1200"/>
              </a:spcBef>
              <a:buClr>
                <a:srgbClr val="FF0000"/>
              </a:buClr>
              <a:buSzPct val="150000"/>
            </a:pPr>
            <a:endParaRPr lang="en-US" altLang="en-US" sz="2000" b="1">
              <a:solidFill>
                <a:srgbClr val="002060"/>
              </a:solidFill>
              <a:ea typeface="ＭＳ Ｐゴシック" panose="020B0600070205080204" pitchFamily="34" charset="-128"/>
            </a:endParaRPr>
          </a:p>
        </p:txBody>
      </p:sp>
      <p:grpSp>
        <p:nvGrpSpPr>
          <p:cNvPr id="2" name="Group 8">
            <a:extLst>
              <a:ext uri="{FF2B5EF4-FFF2-40B4-BE49-F238E27FC236}">
                <a16:creationId xmlns:a16="http://schemas.microsoft.com/office/drawing/2014/main" id="{2290E138-4AE1-9D4F-88A8-C8EDD5832597}"/>
              </a:ext>
            </a:extLst>
          </p:cNvPr>
          <p:cNvGrpSpPr>
            <a:grpSpLocks/>
          </p:cNvGrpSpPr>
          <p:nvPr/>
        </p:nvGrpSpPr>
        <p:grpSpPr bwMode="auto">
          <a:xfrm>
            <a:off x="3048000" y="5791200"/>
            <a:ext cx="2209800" cy="762000"/>
            <a:chOff x="2438400" y="4724400"/>
            <a:chExt cx="3581400" cy="1219200"/>
          </a:xfrm>
        </p:grpSpPr>
        <p:pic>
          <p:nvPicPr>
            <p:cNvPr id="33797" name="Picture 6" descr="ice melt.jpg">
              <a:extLst>
                <a:ext uri="{FF2B5EF4-FFF2-40B4-BE49-F238E27FC236}">
                  <a16:creationId xmlns:a16="http://schemas.microsoft.com/office/drawing/2014/main" id="{8330DB8F-17EA-354A-994A-9389BA4235E1}"/>
                </a:ext>
              </a:extLst>
            </p:cNvPr>
            <p:cNvPicPr>
              <a:picLocks noChangeAspect="1"/>
            </p:cNvPicPr>
            <p:nvPr/>
          </p:nvPicPr>
          <p:blipFill>
            <a:blip r:embed="rId3">
              <a:lum contrast="30000"/>
              <a:extLst>
                <a:ext uri="{28A0092B-C50C-407E-A947-70E740481C1C}">
                  <a14:useLocalDpi xmlns:a14="http://schemas.microsoft.com/office/drawing/2010/main" val="0"/>
                </a:ext>
              </a:extLst>
            </a:blip>
            <a:srcRect/>
            <a:stretch>
              <a:fillRect/>
            </a:stretch>
          </p:blipFill>
          <p:spPr bwMode="auto">
            <a:xfrm>
              <a:off x="2438400" y="4724400"/>
              <a:ext cx="3581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ight Arrow 7">
              <a:extLst>
                <a:ext uri="{FF2B5EF4-FFF2-40B4-BE49-F238E27FC236}">
                  <a16:creationId xmlns:a16="http://schemas.microsoft.com/office/drawing/2014/main" id="{3C4F7F6B-5415-C346-8993-283E1F8DA0E8}"/>
                </a:ext>
              </a:extLst>
            </p:cNvPr>
            <p:cNvSpPr/>
            <p:nvPr/>
          </p:nvSpPr>
          <p:spPr>
            <a:xfrm>
              <a:off x="3732542" y="5257800"/>
              <a:ext cx="383353" cy="1524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33796" name="Picture 8" descr="http://blogs.msdn.com/blogfiles/jgalasyn/WindowsLiveWriter/UsingWriteableBitmaptoDisplayaProcedural_CA6B/gontar%20spiral%20waves_thumb.gif">
            <a:extLst>
              <a:ext uri="{FF2B5EF4-FFF2-40B4-BE49-F238E27FC236}">
                <a16:creationId xmlns:a16="http://schemas.microsoft.com/office/drawing/2014/main" id="{9DB58C65-1815-DB45-A28A-CA5B029470AB}"/>
              </a:ext>
            </a:extLst>
          </p:cNvPr>
          <p:cNvPicPr>
            <a:picLocks noChangeAspect="1" noChangeArrowheads="1"/>
          </p:cNvPicPr>
          <p:nvPr/>
        </p:nvPicPr>
        <p:blipFill>
          <a:blip r:embed="rId4">
            <a:lum bright="-10000" contrast="30000"/>
            <a:extLst>
              <a:ext uri="{28A0092B-C50C-407E-A947-70E740481C1C}">
                <a14:useLocalDpi xmlns:a14="http://schemas.microsoft.com/office/drawing/2010/main" val="0"/>
              </a:ext>
            </a:extLst>
          </a:blip>
          <a:srcRect/>
          <a:stretch>
            <a:fillRect/>
          </a:stretch>
        </p:blipFill>
        <p:spPr bwMode="auto">
          <a:xfrm>
            <a:off x="0" y="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14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14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14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4">
            <a:extLst>
              <a:ext uri="{FF2B5EF4-FFF2-40B4-BE49-F238E27FC236}">
                <a16:creationId xmlns:a16="http://schemas.microsoft.com/office/drawing/2014/main" id="{2264A9BF-578F-F043-A27F-E79F523EEBAC}"/>
              </a:ext>
            </a:extLst>
          </p:cNvPr>
          <p:cNvSpPr>
            <a:spLocks noChangeArrowheads="1"/>
          </p:cNvSpPr>
          <p:nvPr/>
        </p:nvSpPr>
        <p:spPr bwMode="auto">
          <a:xfrm>
            <a:off x="76200" y="1524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600" b="1">
                <a:solidFill>
                  <a:srgbClr val="C00000"/>
                </a:solidFill>
                <a:latin typeface="Arial" panose="020B0604020202020204" pitchFamily="34" charset="0"/>
              </a:rPr>
              <a:t>Entropy Driven Reactions</a:t>
            </a:r>
            <a:endParaRPr lang="en-GB" altLang="en-US" sz="3600" b="1">
              <a:solidFill>
                <a:srgbClr val="C00000"/>
              </a:solidFill>
              <a:latin typeface="Arial" panose="020B0604020202020204" pitchFamily="34" charset="0"/>
            </a:endParaRPr>
          </a:p>
        </p:txBody>
      </p:sp>
      <p:sp>
        <p:nvSpPr>
          <p:cNvPr id="35842" name="Rectangle 5">
            <a:extLst>
              <a:ext uri="{FF2B5EF4-FFF2-40B4-BE49-F238E27FC236}">
                <a16:creationId xmlns:a16="http://schemas.microsoft.com/office/drawing/2014/main" id="{1ECF62EC-00A2-514A-833A-6D1B98A12B82}"/>
              </a:ext>
            </a:extLst>
          </p:cNvPr>
          <p:cNvSpPr>
            <a:spLocks noChangeArrowheads="1"/>
          </p:cNvSpPr>
          <p:nvPr/>
        </p:nvSpPr>
        <p:spPr bwMode="auto">
          <a:xfrm>
            <a:off x="2286000" y="1524000"/>
            <a:ext cx="7239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ts val="3000"/>
              </a:spcBef>
              <a:buClr>
                <a:srgbClr val="FF0000"/>
              </a:buClr>
              <a:buSzPct val="133000"/>
              <a:buFontTx/>
              <a:buChar char="•"/>
            </a:pPr>
            <a:r>
              <a:rPr lang="en-US" altLang="en-US" sz="2400">
                <a:solidFill>
                  <a:srgbClr val="002060"/>
                </a:solidFill>
                <a:latin typeface="Arial" panose="020B0604020202020204" pitchFamily="34" charset="0"/>
              </a:rPr>
              <a:t>If a reaction is spontaneous due to a large positive </a:t>
            </a:r>
            <a:r>
              <a:rPr lang="en-US" altLang="en-US" sz="2400" b="1">
                <a:solidFill>
                  <a:srgbClr val="FF0000"/>
                </a:solidFill>
                <a:latin typeface="Arial" panose="020B0604020202020204" pitchFamily="34" charset="0"/>
              </a:rPr>
              <a:t>increase in entropy</a:t>
            </a:r>
            <a:r>
              <a:rPr lang="en-US" altLang="en-US" sz="2400">
                <a:latin typeface="Arial" panose="020B0604020202020204" pitchFamily="34" charset="0"/>
              </a:rPr>
              <a:t> </a:t>
            </a:r>
            <a:r>
              <a:rPr lang="en-US" altLang="en-US" sz="2400">
                <a:solidFill>
                  <a:srgbClr val="002060"/>
                </a:solidFill>
                <a:latin typeface="Arial" panose="020B0604020202020204" pitchFamily="34" charset="0"/>
              </a:rPr>
              <a:t>it’s said to be  </a:t>
            </a:r>
            <a:r>
              <a:rPr lang="en-US" altLang="en-US" sz="2400" b="1">
                <a:solidFill>
                  <a:srgbClr val="FF0000"/>
                </a:solidFill>
                <a:latin typeface="Arial" panose="020B0604020202020204" pitchFamily="34" charset="0"/>
              </a:rPr>
              <a:t>entropy driven</a:t>
            </a:r>
            <a:endParaRPr lang="en-US" altLang="en-US" sz="2400" b="1">
              <a:latin typeface="Arial" panose="020B0604020202020204" pitchFamily="34" charset="0"/>
            </a:endParaRPr>
          </a:p>
          <a:p>
            <a:pPr eaLnBrk="1" hangingPunct="1">
              <a:spcBef>
                <a:spcPts val="3000"/>
              </a:spcBef>
              <a:buClr>
                <a:srgbClr val="FF0000"/>
              </a:buClr>
              <a:buSzPct val="133000"/>
              <a:buFontTx/>
              <a:buChar char="•"/>
            </a:pPr>
            <a:r>
              <a:rPr lang="en-US" altLang="en-US" sz="2400">
                <a:solidFill>
                  <a:srgbClr val="002060"/>
                </a:solidFill>
                <a:latin typeface="Arial" panose="020B0604020202020204" pitchFamily="34" charset="0"/>
              </a:rPr>
              <a:t>Protein folding &amp; formation of lipid bilayers are spontaneous and entropy driven</a:t>
            </a:r>
          </a:p>
          <a:p>
            <a:pPr eaLnBrk="1" hangingPunct="1">
              <a:spcBef>
                <a:spcPts val="3000"/>
              </a:spcBef>
              <a:buClr>
                <a:srgbClr val="FF0000"/>
              </a:buClr>
              <a:buSzPct val="133000"/>
              <a:buFontTx/>
              <a:buChar char="•"/>
            </a:pPr>
            <a:r>
              <a:rPr lang="en-US" altLang="en-US" sz="2400">
                <a:solidFill>
                  <a:srgbClr val="002060"/>
                </a:solidFill>
                <a:latin typeface="Arial" panose="020B0604020202020204" pitchFamily="34" charset="0"/>
              </a:rPr>
              <a:t>Both result in decreased entropy of solute but increased entropy of water </a:t>
            </a:r>
            <a:r>
              <a:rPr lang="en-US" altLang="en-US" sz="2000">
                <a:solidFill>
                  <a:srgbClr val="002060"/>
                </a:solidFill>
                <a:latin typeface="Arial" panose="020B0604020202020204" pitchFamily="34" charset="0"/>
              </a:rPr>
              <a:t>(the solvent)</a:t>
            </a:r>
          </a:p>
          <a:p>
            <a:pPr eaLnBrk="1" hangingPunct="1">
              <a:spcBef>
                <a:spcPts val="3000"/>
              </a:spcBef>
              <a:buClr>
                <a:srgbClr val="FF0000"/>
              </a:buClr>
              <a:buSzPct val="133000"/>
              <a:buFontTx/>
              <a:buChar char="•"/>
            </a:pPr>
            <a:r>
              <a:rPr lang="en-US" altLang="en-US" sz="2400">
                <a:solidFill>
                  <a:srgbClr val="002060"/>
                </a:solidFill>
                <a:latin typeface="Arial" panose="020B0604020202020204" pitchFamily="34" charset="0"/>
              </a:rPr>
              <a:t>They are spontaneous processes</a:t>
            </a:r>
            <a:endParaRPr lang="en-GB" altLang="en-US" sz="2000">
              <a:solidFill>
                <a:srgbClr val="002060"/>
              </a:solidFill>
              <a:latin typeface="Arial" panose="020B0604020202020204" pitchFamily="34" charset="0"/>
            </a:endParaRPr>
          </a:p>
        </p:txBody>
      </p:sp>
      <p:pic>
        <p:nvPicPr>
          <p:cNvPr id="35843" name="Picture 2">
            <a:extLst>
              <a:ext uri="{FF2B5EF4-FFF2-40B4-BE49-F238E27FC236}">
                <a16:creationId xmlns:a16="http://schemas.microsoft.com/office/drawing/2014/main" id="{95C04D66-30BD-5444-9286-3903E1DF4CD0}"/>
              </a:ext>
            </a:extLst>
          </p:cNvPr>
          <p:cNvPicPr>
            <a:picLocks noChangeAspect="1" noChangeArrowheads="1"/>
          </p:cNvPicPr>
          <p:nvPr/>
        </p:nvPicPr>
        <p:blipFill>
          <a:blip r:embed="rId3">
            <a:lum bright="-10000" contrast="10000"/>
            <a:extLst>
              <a:ext uri="{28A0092B-C50C-407E-A947-70E740481C1C}">
                <a14:useLocalDpi xmlns:a14="http://schemas.microsoft.com/office/drawing/2010/main" val="0"/>
              </a:ext>
            </a:extLst>
          </a:blip>
          <a:srcRect/>
          <a:stretch>
            <a:fillRect/>
          </a:stretch>
        </p:blipFill>
        <p:spPr bwMode="auto">
          <a:xfrm>
            <a:off x="381000" y="1371600"/>
            <a:ext cx="1677988"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4">
            <a:extLst>
              <a:ext uri="{FF2B5EF4-FFF2-40B4-BE49-F238E27FC236}">
                <a16:creationId xmlns:a16="http://schemas.microsoft.com/office/drawing/2014/main" id="{5F59E300-F559-7F43-8AB6-6E6CF65060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0358"/>
          <a:stretch>
            <a:fillRect/>
          </a:stretch>
        </p:blipFill>
        <p:spPr bwMode="auto">
          <a:xfrm>
            <a:off x="174625" y="4105275"/>
            <a:ext cx="21113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4" descr="Termite nest.jpg">
            <a:extLst>
              <a:ext uri="{FF2B5EF4-FFF2-40B4-BE49-F238E27FC236}">
                <a16:creationId xmlns:a16="http://schemas.microsoft.com/office/drawing/2014/main" id="{C9646A0B-CBE6-F046-A63B-B8702228293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0"/>
            <a:ext cx="209391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15" descr="Termite nest structure.jpg">
            <a:extLst>
              <a:ext uri="{FF2B5EF4-FFF2-40B4-BE49-F238E27FC236}">
                <a16:creationId xmlns:a16="http://schemas.microsoft.com/office/drawing/2014/main" id="{BE29462C-2387-4A4B-BE3E-F0251B0B751E}"/>
              </a:ext>
            </a:extLst>
          </p:cNvPr>
          <p:cNvPicPr>
            <a:picLocks noChangeAspect="1"/>
          </p:cNvPicPr>
          <p:nvPr/>
        </p:nvPicPr>
        <p:blipFill>
          <a:blip r:embed="rId4">
            <a:lum contrast="10000"/>
            <a:extLst>
              <a:ext uri="{28A0092B-C50C-407E-A947-70E740481C1C}">
                <a14:useLocalDpi xmlns:a14="http://schemas.microsoft.com/office/drawing/2010/main" val="0"/>
              </a:ext>
            </a:extLst>
          </a:blip>
          <a:srcRect/>
          <a:stretch>
            <a:fillRect/>
          </a:stretch>
        </p:blipFill>
        <p:spPr bwMode="auto">
          <a:xfrm>
            <a:off x="228600" y="3886200"/>
            <a:ext cx="20732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Fish schools.jpg">
            <a:extLst>
              <a:ext uri="{FF2B5EF4-FFF2-40B4-BE49-F238E27FC236}">
                <a16:creationId xmlns:a16="http://schemas.microsoft.com/office/drawing/2014/main" id="{B91848FC-EA37-A949-A4C4-484DD99EFEFF}"/>
              </a:ext>
            </a:extLst>
          </p:cNvPr>
          <p:cNvPicPr>
            <a:picLocks noChangeAspect="1"/>
          </p:cNvPicPr>
          <p:nvPr/>
        </p:nvPicPr>
        <p:blipFill>
          <a:blip r:embed="rId5">
            <a:lum contrast="30000"/>
            <a:extLst>
              <a:ext uri="{28A0092B-C50C-407E-A947-70E740481C1C}">
                <a14:useLocalDpi xmlns:a14="http://schemas.microsoft.com/office/drawing/2010/main" val="0"/>
              </a:ext>
            </a:extLst>
          </a:blip>
          <a:srcRect l="5478" t="3659"/>
          <a:stretch>
            <a:fillRect/>
          </a:stretch>
        </p:blipFill>
        <p:spPr bwMode="auto">
          <a:xfrm>
            <a:off x="2819400" y="914400"/>
            <a:ext cx="302895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Littlem rock fd Wb">
            <a:extLst>
              <a:ext uri="{FF2B5EF4-FFF2-40B4-BE49-F238E27FC236}">
                <a16:creationId xmlns:a16="http://schemas.microsoft.com/office/drawing/2014/main" id="{17839C1B-7502-8546-94D1-2A71A17DD5CD}"/>
              </a:ext>
            </a:extLst>
          </p:cNvPr>
          <p:cNvPicPr>
            <a:picLocks noChangeAspect="1" noChangeArrowheads="1"/>
          </p:cNvPicPr>
          <p:nvPr/>
        </p:nvPicPr>
        <p:blipFill>
          <a:blip r:embed="rId6">
            <a:lum contrast="20000"/>
            <a:extLst>
              <a:ext uri="{28A0092B-C50C-407E-A947-70E740481C1C}">
                <a14:useLocalDpi xmlns:a14="http://schemas.microsoft.com/office/drawing/2010/main" val="0"/>
              </a:ext>
            </a:extLst>
          </a:blip>
          <a:srcRect l="10811" t="6667" r="10811" b="16667"/>
          <a:stretch>
            <a:fillRect/>
          </a:stretch>
        </p:blipFill>
        <p:spPr bwMode="auto">
          <a:xfrm>
            <a:off x="3429000" y="4876800"/>
            <a:ext cx="20574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High school NW">
            <a:extLst>
              <a:ext uri="{FF2B5EF4-FFF2-40B4-BE49-F238E27FC236}">
                <a16:creationId xmlns:a16="http://schemas.microsoft.com/office/drawing/2014/main" id="{EAB820D5-1535-8349-BB82-7F14FB78AD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0526" t="11926" r="4836" b="9996"/>
          <a:stretch>
            <a:fillRect/>
          </a:stretch>
        </p:blipFill>
        <p:spPr bwMode="auto">
          <a:xfrm>
            <a:off x="3352800" y="3352800"/>
            <a:ext cx="2246313" cy="144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a:extLst>
              <a:ext uri="{FF2B5EF4-FFF2-40B4-BE49-F238E27FC236}">
                <a16:creationId xmlns:a16="http://schemas.microsoft.com/office/drawing/2014/main" id="{17387812-AF19-3D43-8DE2-45230A730E33}"/>
              </a:ext>
            </a:extLst>
          </p:cNvPr>
          <p:cNvSpPr txBox="1">
            <a:spLocks/>
          </p:cNvSpPr>
          <p:nvPr/>
        </p:nvSpPr>
        <p:spPr bwMode="auto">
          <a:xfrm>
            <a:off x="-1066800" y="-200025"/>
            <a:ext cx="10287000" cy="1143000"/>
          </a:xfrm>
          <a:prstGeom prst="rect">
            <a:avLst/>
          </a:prstGeom>
          <a:noFill/>
          <a:ln w="9525">
            <a:noFill/>
            <a:miter lim="800000"/>
            <a:headEnd/>
            <a:tailEnd/>
          </a:ln>
        </p:spPr>
        <p:txBody>
          <a:bodyPr anchor="ctr"/>
          <a:lstStyle/>
          <a:p>
            <a:pPr eaLnBrk="1" hangingPunct="1">
              <a:defRPr/>
            </a:pPr>
            <a:r>
              <a:rPr lang="en-US" sz="4200" b="1" dirty="0">
                <a:solidFill>
                  <a:srgbClr val="C00000"/>
                </a:solidFill>
                <a:latin typeface="+mj-lt"/>
                <a:ea typeface="+mj-ea"/>
                <a:cs typeface="+mj-cs"/>
              </a:rPr>
              <a:t>         Emergent Properties - Living Systems</a:t>
            </a:r>
            <a:endParaRPr lang="en-US" sz="4200" b="1" u="sng" dirty="0">
              <a:solidFill>
                <a:srgbClr val="C00000"/>
              </a:solidFill>
              <a:latin typeface="Arial" charset="0"/>
              <a:ea typeface="+mj-ea"/>
              <a:cs typeface="Arial" charset="0"/>
            </a:endParaRPr>
          </a:p>
        </p:txBody>
      </p:sp>
      <p:sp>
        <p:nvSpPr>
          <p:cNvPr id="37895" name="TextBox 12">
            <a:extLst>
              <a:ext uri="{FF2B5EF4-FFF2-40B4-BE49-F238E27FC236}">
                <a16:creationId xmlns:a16="http://schemas.microsoft.com/office/drawing/2014/main" id="{4D574872-88B9-4644-B81A-9A3AD0BF9DEC}"/>
              </a:ext>
            </a:extLst>
          </p:cNvPr>
          <p:cNvSpPr txBox="1">
            <a:spLocks noChangeArrowheads="1"/>
          </p:cNvSpPr>
          <p:nvPr/>
        </p:nvSpPr>
        <p:spPr bwMode="auto">
          <a:xfrm>
            <a:off x="6019800" y="1828800"/>
            <a:ext cx="2971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Arial" panose="020B0604020202020204" pitchFamily="34" charset="0"/>
              </a:rPr>
              <a:t>The giant ant hill or the school of fish shown here are visible patterns that are generated by the individual actions of organisms and cannot be said in themselves to be the purpose of any individual.</a:t>
            </a:r>
          </a:p>
          <a:p>
            <a:pPr eaLnBrk="1" hangingPunct="1">
              <a:spcBef>
                <a:spcPct val="0"/>
              </a:spcBef>
              <a:buFontTx/>
              <a:buNone/>
            </a:pPr>
            <a:endParaRPr lang="en-US" altLang="en-US" sz="1800">
              <a:latin typeface="Arial" panose="020B0604020202020204" pitchFamily="34" charset="0"/>
            </a:endParaRPr>
          </a:p>
          <a:p>
            <a:pPr eaLnBrk="1" hangingPunct="1">
              <a:spcBef>
                <a:spcPct val="0"/>
              </a:spcBef>
              <a:buFontTx/>
              <a:buNone/>
            </a:pPr>
            <a:r>
              <a:rPr lang="en-US" altLang="en-US" sz="1800">
                <a:latin typeface="Arial" panose="020B0604020202020204" pitchFamily="34" charset="0"/>
              </a:rPr>
              <a:t>A map of protein interactions or food relationships in the environment is an abstract and complex result of biological phenomena, quite incidental to the phenomena themselves.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19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55"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strVal val="#ppt_w*0.70"/>
                                          </p:val>
                                        </p:tav>
                                        <p:tav tm="100000">
                                          <p:val>
                                            <p:strVal val="#ppt_w"/>
                                          </p:val>
                                        </p:tav>
                                      </p:tavLst>
                                    </p:anim>
                                    <p:anim calcmode="lin" valueType="num">
                                      <p:cBhvr>
                                        <p:cTn id="16" dur="500" fill="hold"/>
                                        <p:tgtEl>
                                          <p:spTgt spid="7"/>
                                        </p:tgtEl>
                                        <p:attrNameLst>
                                          <p:attrName>ppt_h</p:attrName>
                                        </p:attrNameLst>
                                      </p:cBhvr>
                                      <p:tavLst>
                                        <p:tav tm="0">
                                          <p:val>
                                            <p:strVal val="#ppt_h"/>
                                          </p:val>
                                        </p:tav>
                                        <p:tav tm="100000">
                                          <p:val>
                                            <p:strVal val="#ppt_h"/>
                                          </p:val>
                                        </p:tav>
                                      </p:tavLst>
                                    </p:anim>
                                    <p:animEffect transition="in" filter="fade">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1" presetClass="entr" presetSubtype="0" fill="hold" nodeType="clickEffect">
                                  <p:stCondLst>
                                    <p:cond delay="0"/>
                                  </p:stCondLst>
                                  <p:iterate type="lt">
                                    <p:tmPct val="5000"/>
                                  </p:iterate>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 calcmode="lin" valueType="num">
                                      <p:cBhvr>
                                        <p:cTn id="24" dur="500" fill="hold"/>
                                        <p:tgtEl>
                                          <p:spTgt spid="10"/>
                                        </p:tgtEl>
                                        <p:attrNameLst>
                                          <p:attrName>style.rotation</p:attrName>
                                        </p:attrNameLst>
                                      </p:cBhvr>
                                      <p:tavLst>
                                        <p:tav tm="0">
                                          <p:val>
                                            <p:fltVal val="90"/>
                                          </p:val>
                                        </p:tav>
                                        <p:tav tm="100000">
                                          <p:val>
                                            <p:fltVal val="0"/>
                                          </p:val>
                                        </p:tav>
                                      </p:tavLst>
                                    </p:anim>
                                    <p:animEffect transition="in" filter="fade">
                                      <p:cBhvr>
                                        <p:cTn id="25" dur="500"/>
                                        <p:tgtEl>
                                          <p:spTgt spid="1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09C61DDC-57AD-4642-875A-6A32189BBA40}"/>
              </a:ext>
            </a:extLst>
          </p:cNvPr>
          <p:cNvSpPr>
            <a:spLocks noGrp="1"/>
          </p:cNvSpPr>
          <p:nvPr>
            <p:ph type="title"/>
          </p:nvPr>
        </p:nvSpPr>
        <p:spPr>
          <a:xfrm>
            <a:off x="152400" y="609600"/>
            <a:ext cx="9525000" cy="1143000"/>
          </a:xfrm>
        </p:spPr>
        <p:txBody>
          <a:bodyPr/>
          <a:lstStyle/>
          <a:p>
            <a:pPr algn="l" eaLnBrk="1" hangingPunct="1"/>
            <a:r>
              <a:rPr lang="en-US" altLang="en-US" b="1">
                <a:solidFill>
                  <a:srgbClr val="C00000"/>
                </a:solidFill>
                <a:ea typeface="ＭＳ Ｐゴシック" panose="020B0600070205080204" pitchFamily="34" charset="-128"/>
              </a:rPr>
              <a:t>         Living Systems</a:t>
            </a:r>
            <a:endParaRPr lang="en-US" altLang="en-US" b="1" u="sng">
              <a:solidFill>
                <a:srgbClr val="C00000"/>
              </a:solidFill>
              <a:latin typeface="Arial" panose="020B0604020202020204" pitchFamily="34" charset="0"/>
              <a:ea typeface="ＭＳ Ｐゴシック" panose="020B0600070205080204" pitchFamily="34" charset="-128"/>
            </a:endParaRPr>
          </a:p>
        </p:txBody>
      </p:sp>
      <p:sp>
        <p:nvSpPr>
          <p:cNvPr id="6147" name="Content Placeholder 3">
            <a:extLst>
              <a:ext uri="{FF2B5EF4-FFF2-40B4-BE49-F238E27FC236}">
                <a16:creationId xmlns:a16="http://schemas.microsoft.com/office/drawing/2014/main" id="{64B05A8F-EAD9-3246-BEAD-A38CF772BA67}"/>
              </a:ext>
            </a:extLst>
          </p:cNvPr>
          <p:cNvSpPr>
            <a:spLocks noGrp="1"/>
          </p:cNvSpPr>
          <p:nvPr>
            <p:ph idx="1"/>
          </p:nvPr>
        </p:nvSpPr>
        <p:spPr>
          <a:xfrm>
            <a:off x="2590800" y="1646238"/>
            <a:ext cx="6553200" cy="4525962"/>
          </a:xfrm>
        </p:spPr>
        <p:txBody>
          <a:bodyPr/>
          <a:lstStyle/>
          <a:p>
            <a:pPr>
              <a:spcBef>
                <a:spcPts val="1200"/>
              </a:spcBef>
              <a:buClr>
                <a:srgbClr val="FF0000"/>
              </a:buClr>
              <a:buSzPct val="150000"/>
            </a:pPr>
            <a:r>
              <a:rPr lang="en-US" altLang="en-US" sz="2400" b="1">
                <a:solidFill>
                  <a:srgbClr val="002060"/>
                </a:solidFill>
                <a:ea typeface="ＭＳ Ｐゴシック" panose="020B0600070205080204" pitchFamily="34" charset="-128"/>
              </a:rPr>
              <a:t>One of most important books in biology</a:t>
            </a:r>
          </a:p>
          <a:p>
            <a:pPr>
              <a:spcBef>
                <a:spcPts val="1200"/>
              </a:spcBef>
              <a:buClr>
                <a:srgbClr val="FF0000"/>
              </a:buClr>
              <a:buSzPct val="150000"/>
            </a:pPr>
            <a:r>
              <a:rPr lang="en-US" altLang="en-US" sz="2400" b="1">
                <a:solidFill>
                  <a:srgbClr val="002060"/>
                </a:solidFill>
                <a:ea typeface="ＭＳ Ｐゴシック" panose="020B0600070205080204" pitchFamily="34" charset="-128"/>
              </a:rPr>
              <a:t>Laid foundations for molecular biology </a:t>
            </a:r>
            <a:r>
              <a:rPr lang="en-US" altLang="en-US" sz="2000" b="1">
                <a:solidFill>
                  <a:srgbClr val="002060"/>
                </a:solidFill>
                <a:ea typeface="ＭＳ Ｐゴシック" panose="020B0600070205080204" pitchFamily="34" charset="-128"/>
              </a:rPr>
              <a:t>&amp;</a:t>
            </a:r>
            <a:r>
              <a:rPr lang="en-US" altLang="en-US" sz="2400" b="1">
                <a:solidFill>
                  <a:srgbClr val="002060"/>
                </a:solidFill>
                <a:ea typeface="ＭＳ Ｐゴシック" panose="020B0600070205080204" pitchFamily="34" charset="-128"/>
              </a:rPr>
              <a:t> understanding of DNA and the gene</a:t>
            </a:r>
          </a:p>
          <a:p>
            <a:pPr>
              <a:spcBef>
                <a:spcPts val="1200"/>
              </a:spcBef>
              <a:buClr>
                <a:srgbClr val="FF0000"/>
              </a:buClr>
              <a:buSzPct val="150000"/>
            </a:pPr>
            <a:r>
              <a:rPr lang="en-US" altLang="en-US" sz="2400" b="1">
                <a:solidFill>
                  <a:srgbClr val="002060"/>
                </a:solidFill>
                <a:ea typeface="ＭＳ Ｐゴシック" panose="020B0600070205080204" pitchFamily="34" charset="-128"/>
              </a:rPr>
              <a:t>Life could be understood in terms of laws of physics </a:t>
            </a:r>
            <a:r>
              <a:rPr lang="en-US" altLang="en-US" sz="2000" b="1">
                <a:solidFill>
                  <a:srgbClr val="002060"/>
                </a:solidFill>
                <a:ea typeface="ＭＳ Ｐゴシック" panose="020B0600070205080204" pitchFamily="34" charset="-128"/>
              </a:rPr>
              <a:t>&amp;</a:t>
            </a:r>
            <a:r>
              <a:rPr lang="en-US" altLang="en-US" sz="2400" b="1">
                <a:solidFill>
                  <a:srgbClr val="002060"/>
                </a:solidFill>
                <a:ea typeface="ＭＳ Ｐゴシック" panose="020B0600070205080204" pitchFamily="34" charset="-128"/>
              </a:rPr>
              <a:t> chemistry </a:t>
            </a:r>
          </a:p>
          <a:p>
            <a:pPr>
              <a:spcBef>
                <a:spcPts val="1200"/>
              </a:spcBef>
              <a:buClr>
                <a:srgbClr val="FF0000"/>
              </a:buClr>
              <a:buSzPct val="150000"/>
            </a:pPr>
            <a:r>
              <a:rPr lang="en-US" altLang="en-US" sz="2400" b="1">
                <a:solidFill>
                  <a:srgbClr val="002060"/>
                </a:solidFill>
                <a:ea typeface="ＭＳ Ｐゴシック" panose="020B0600070205080204" pitchFamily="34" charset="-128"/>
              </a:rPr>
              <a:t>Pointed out life did not violate the 2</a:t>
            </a:r>
            <a:r>
              <a:rPr lang="en-US" altLang="en-US" sz="2400" b="1" baseline="30000">
                <a:solidFill>
                  <a:srgbClr val="002060"/>
                </a:solidFill>
                <a:ea typeface="ＭＳ Ｐゴシック" panose="020B0600070205080204" pitchFamily="34" charset="-128"/>
              </a:rPr>
              <a:t>nd</a:t>
            </a:r>
            <a:r>
              <a:rPr lang="en-US" altLang="en-US" sz="2400" b="1">
                <a:solidFill>
                  <a:srgbClr val="002060"/>
                </a:solidFill>
                <a:ea typeface="ＭＳ Ｐゴシック" panose="020B0600070205080204" pitchFamily="34" charset="-128"/>
              </a:rPr>
              <a:t> law of thermodynamics</a:t>
            </a:r>
          </a:p>
          <a:p>
            <a:pPr>
              <a:spcBef>
                <a:spcPts val="1200"/>
              </a:spcBef>
              <a:buClr>
                <a:srgbClr val="FF0000"/>
              </a:buClr>
              <a:buSzPct val="150000"/>
            </a:pPr>
            <a:r>
              <a:rPr lang="en-US" altLang="en-US" sz="2400" b="1">
                <a:solidFill>
                  <a:srgbClr val="002060"/>
                </a:solidFill>
                <a:ea typeface="ＭＳ Ｐゴシック" panose="020B0600070205080204" pitchFamily="34" charset="-128"/>
              </a:rPr>
              <a:t> To maintain itself </a:t>
            </a:r>
            <a:r>
              <a:rPr lang="en-US" altLang="en-US" sz="2000" b="1">
                <a:solidFill>
                  <a:srgbClr val="002060"/>
                </a:solidFill>
                <a:ea typeface="ＭＳ Ｐゴシック" panose="020B0600070205080204" pitchFamily="34" charset="-128"/>
              </a:rPr>
              <a:t>&amp; </a:t>
            </a:r>
            <a:r>
              <a:rPr lang="en-US" altLang="en-US" sz="2400" b="1">
                <a:solidFill>
                  <a:srgbClr val="002060"/>
                </a:solidFill>
                <a:ea typeface="ＭＳ Ｐゴシック" panose="020B0600070205080204" pitchFamily="34" charset="-128"/>
              </a:rPr>
              <a:t>escape the inevitable dissolution demanded by the 2</a:t>
            </a:r>
            <a:r>
              <a:rPr lang="en-US" altLang="en-US" sz="2400" b="1" baseline="30000">
                <a:solidFill>
                  <a:srgbClr val="002060"/>
                </a:solidFill>
                <a:ea typeface="ＭＳ Ｐゴシック" panose="020B0600070205080204" pitchFamily="34" charset="-128"/>
              </a:rPr>
              <a:t>nd </a:t>
            </a:r>
            <a:r>
              <a:rPr lang="en-US" altLang="en-US" sz="2400" b="1">
                <a:solidFill>
                  <a:srgbClr val="002060"/>
                </a:solidFill>
                <a:ea typeface="ＭＳ Ｐゴシック" panose="020B0600070205080204" pitchFamily="34" charset="-128"/>
              </a:rPr>
              <a:t>law, life constantly takes in energy from environment </a:t>
            </a:r>
          </a:p>
          <a:p>
            <a:pPr>
              <a:spcBef>
                <a:spcPts val="1200"/>
              </a:spcBef>
              <a:buClr>
                <a:srgbClr val="FF0000"/>
              </a:buClr>
              <a:buSzPct val="150000"/>
            </a:pPr>
            <a:r>
              <a:rPr lang="en-US" altLang="en-US" sz="2400" b="1" i="1">
                <a:solidFill>
                  <a:srgbClr val="FF0000"/>
                </a:solidFill>
                <a:ea typeface="ＭＳ Ｐゴシック" panose="020B0600070205080204" pitchFamily="34" charset="-128"/>
              </a:rPr>
              <a:t>“Living matter evades decay to thermodynamic equilibrium by having a metabolism.”</a:t>
            </a:r>
            <a:r>
              <a:rPr lang="en-US" altLang="ja-JP" sz="2400" b="1">
                <a:solidFill>
                  <a:srgbClr val="FF0000"/>
                </a:solidFill>
                <a:ea typeface="ＭＳ Ｐゴシック" panose="020B0600070205080204" pitchFamily="34" charset="-128"/>
              </a:rPr>
              <a:t> </a:t>
            </a:r>
          </a:p>
          <a:p>
            <a:pPr>
              <a:spcBef>
                <a:spcPts val="2400"/>
              </a:spcBef>
              <a:buClr>
                <a:srgbClr val="FF0000"/>
              </a:buClr>
              <a:buSzPct val="150000"/>
              <a:buFont typeface="Arial" panose="020B0604020202020204" pitchFamily="34" charset="0"/>
              <a:buNone/>
            </a:pPr>
            <a:endParaRPr lang="en-US" altLang="en-US" sz="2400" b="1">
              <a:ea typeface="ＭＳ Ｐゴシック" panose="020B0600070205080204" pitchFamily="34" charset="-128"/>
            </a:endParaRPr>
          </a:p>
        </p:txBody>
      </p:sp>
      <p:pic>
        <p:nvPicPr>
          <p:cNvPr id="39939" name="Picture 4" descr="http://www.malaspina.com/jpg/schrodinger.jpg">
            <a:extLst>
              <a:ext uri="{FF2B5EF4-FFF2-40B4-BE49-F238E27FC236}">
                <a16:creationId xmlns:a16="http://schemas.microsoft.com/office/drawing/2014/main" id="{F6AAC4F4-409B-F544-9462-443AEF00AFF7}"/>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0" y="0"/>
            <a:ext cx="1219200" cy="140811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descr="Cover What is Life.jpg">
            <a:extLst>
              <a:ext uri="{FF2B5EF4-FFF2-40B4-BE49-F238E27FC236}">
                <a16:creationId xmlns:a16="http://schemas.microsoft.com/office/drawing/2014/main" id="{D52C7E2C-2C7D-7649-9CAB-A0EC545443CB}"/>
              </a:ext>
            </a:extLst>
          </p:cNvPr>
          <p:cNvPicPr>
            <a:picLocks noChangeAspect="1"/>
          </p:cNvPicPr>
          <p:nvPr/>
        </p:nvPicPr>
        <p:blipFill>
          <a:blip r:embed="rId4">
            <a:lum contrast="20000"/>
            <a:extLst>
              <a:ext uri="{28A0092B-C50C-407E-A947-70E740481C1C}">
                <a14:useLocalDpi xmlns:a14="http://schemas.microsoft.com/office/drawing/2010/main" val="0"/>
              </a:ext>
            </a:extLst>
          </a:blip>
          <a:srcRect t="2071" r="3226" b="6789"/>
          <a:stretch>
            <a:fillRect/>
          </a:stretch>
        </p:blipFill>
        <p:spPr bwMode="auto">
          <a:xfrm>
            <a:off x="228600" y="2133600"/>
            <a:ext cx="2286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147">
                                            <p:txEl>
                                              <p:pRg st="3" end="3"/>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147">
                                            <p:txEl>
                                              <p:pRg st="4" end="4"/>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14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52AA81AC-9899-4A40-A08C-D69E125504AC}"/>
              </a:ext>
            </a:extLst>
          </p:cNvPr>
          <p:cNvSpPr>
            <a:spLocks noGrp="1"/>
          </p:cNvSpPr>
          <p:nvPr>
            <p:ph type="title"/>
          </p:nvPr>
        </p:nvSpPr>
        <p:spPr/>
        <p:txBody>
          <a:bodyPr/>
          <a:lstStyle/>
          <a:p>
            <a:r>
              <a:rPr lang="en-US" altLang="en-US" sz="3600">
                <a:ea typeface="ＭＳ Ｐゴシック" panose="020B0600070205080204" pitchFamily="34" charset="-128"/>
              </a:rPr>
              <a:t>Life is an emergent property because</a:t>
            </a:r>
          </a:p>
        </p:txBody>
      </p:sp>
      <p:sp>
        <p:nvSpPr>
          <p:cNvPr id="41986" name="Rectangle 3">
            <a:extLst>
              <a:ext uri="{FF2B5EF4-FFF2-40B4-BE49-F238E27FC236}">
                <a16:creationId xmlns:a16="http://schemas.microsoft.com/office/drawing/2014/main" id="{D1C58CB1-A917-DA41-863B-8751ECB3E7CE}"/>
              </a:ext>
            </a:extLst>
          </p:cNvPr>
          <p:cNvSpPr>
            <a:spLocks noGrp="1"/>
          </p:cNvSpPr>
          <p:nvPr>
            <p:ph type="body" idx="1"/>
          </p:nvPr>
        </p:nvSpPr>
        <p:spPr>
          <a:xfrm>
            <a:off x="1981200" y="1219200"/>
            <a:ext cx="6705600" cy="4911725"/>
          </a:xfrm>
        </p:spPr>
        <p:txBody>
          <a:bodyPr/>
          <a:lstStyle/>
          <a:p>
            <a:pPr marL="571500" indent="-571500">
              <a:lnSpc>
                <a:spcPct val="80000"/>
              </a:lnSpc>
              <a:buFont typeface="Wingdings" pitchFamily="2" charset="2"/>
              <a:buAutoNum type="alphaLcPeriod"/>
            </a:pPr>
            <a:r>
              <a:rPr lang="en-US" altLang="en-US" sz="2800">
                <a:ea typeface="ＭＳ Ｐゴシック" panose="020B0600070205080204" pitchFamily="34" charset="-128"/>
              </a:rPr>
              <a:t>life came into existence in a random process from the non-living some 3.8 billion years ago. </a:t>
            </a:r>
          </a:p>
          <a:p>
            <a:pPr marL="571500" indent="-571500">
              <a:lnSpc>
                <a:spcPct val="80000"/>
              </a:lnSpc>
              <a:spcBef>
                <a:spcPct val="50000"/>
              </a:spcBef>
              <a:buFont typeface="Wingdings" pitchFamily="2" charset="2"/>
              <a:buAutoNum type="alphaLcPeriod"/>
            </a:pPr>
            <a:r>
              <a:rPr lang="en-US" altLang="en-US" sz="2800">
                <a:ea typeface="ＭＳ Ｐゴシック" panose="020B0600070205080204" pitchFamily="34" charset="-128"/>
              </a:rPr>
              <a:t>vital or spiritual forces make living entities different from rocks, clouds, and other inanimate things.</a:t>
            </a:r>
            <a:endParaRPr lang="en-US" altLang="en-US" sz="2800" i="1">
              <a:ea typeface="ＭＳ Ｐゴシック" panose="020B0600070205080204" pitchFamily="34" charset="-128"/>
            </a:endParaRPr>
          </a:p>
          <a:p>
            <a:pPr marL="571500" indent="-571500">
              <a:lnSpc>
                <a:spcPct val="80000"/>
              </a:lnSpc>
              <a:spcBef>
                <a:spcPct val="50000"/>
              </a:spcBef>
              <a:buFont typeface="Wingdings" pitchFamily="2" charset="2"/>
              <a:buAutoNum type="alphaLcPeriod"/>
            </a:pPr>
            <a:r>
              <a:rPr lang="en-US" altLang="en-US" sz="2800">
                <a:ea typeface="ＭＳ Ｐゴシック" panose="020B0600070205080204" pitchFamily="34" charset="-128"/>
              </a:rPr>
              <a:t>life’s fundamental capacities of metabolism and reproduction are possible because of the way component parts like molecules are arranged and interact. </a:t>
            </a:r>
          </a:p>
          <a:p>
            <a:pPr marL="571500" indent="-571500">
              <a:lnSpc>
                <a:spcPct val="80000"/>
              </a:lnSpc>
              <a:spcBef>
                <a:spcPct val="50000"/>
              </a:spcBef>
              <a:buFont typeface="Wingdings" pitchFamily="2" charset="2"/>
              <a:buAutoNum type="alphaLcPeriod"/>
            </a:pPr>
            <a:r>
              <a:rPr lang="en-US" altLang="en-US" sz="2800">
                <a:ea typeface="ＭＳ Ｐゴシック" panose="020B0600070205080204" pitchFamily="34" charset="-128"/>
              </a:rPr>
              <a:t>DNA has all the necessary information for life to occur.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BF50BABE-02CC-0D4E-A1F3-71A4169EA995}"/>
              </a:ext>
            </a:extLst>
          </p:cNvPr>
          <p:cNvSpPr>
            <a:spLocks noGrp="1"/>
          </p:cNvSpPr>
          <p:nvPr>
            <p:ph type="title"/>
          </p:nvPr>
        </p:nvSpPr>
        <p:spPr>
          <a:xfrm>
            <a:off x="76200" y="228600"/>
            <a:ext cx="9906000" cy="1143000"/>
          </a:xfrm>
        </p:spPr>
        <p:txBody>
          <a:bodyPr/>
          <a:lstStyle/>
          <a:p>
            <a:pPr algn="l" eaLnBrk="1" hangingPunct="1"/>
            <a:r>
              <a:rPr lang="en-US" altLang="en-US" sz="4000" b="1">
                <a:solidFill>
                  <a:srgbClr val="C00000"/>
                </a:solidFill>
                <a:ea typeface="ＭＳ Ｐゴシック" panose="020B0600070205080204" pitchFamily="34" charset="-128"/>
              </a:rPr>
              <a:t>Life as an Emergent Property</a:t>
            </a:r>
            <a:endParaRPr lang="en-US" altLang="en-US" sz="4000" b="1" u="sng">
              <a:solidFill>
                <a:srgbClr val="C00000"/>
              </a:solidFill>
              <a:latin typeface="Arial" panose="020B0604020202020204" pitchFamily="34" charset="0"/>
              <a:ea typeface="ＭＳ Ｐゴシック" panose="020B0600070205080204" pitchFamily="34" charset="-128"/>
            </a:endParaRPr>
          </a:p>
        </p:txBody>
      </p:sp>
      <p:sp>
        <p:nvSpPr>
          <p:cNvPr id="6147" name="Content Placeholder 3">
            <a:extLst>
              <a:ext uri="{FF2B5EF4-FFF2-40B4-BE49-F238E27FC236}">
                <a16:creationId xmlns:a16="http://schemas.microsoft.com/office/drawing/2014/main" id="{0FB15792-B0EF-CC46-8367-3F12D974A223}"/>
              </a:ext>
            </a:extLst>
          </p:cNvPr>
          <p:cNvSpPr>
            <a:spLocks noGrp="1"/>
          </p:cNvSpPr>
          <p:nvPr>
            <p:ph idx="1"/>
          </p:nvPr>
        </p:nvSpPr>
        <p:spPr>
          <a:xfrm>
            <a:off x="3657600" y="1570038"/>
            <a:ext cx="5553075" cy="4525962"/>
          </a:xfrm>
        </p:spPr>
        <p:txBody>
          <a:bodyPr/>
          <a:lstStyle/>
          <a:p>
            <a:pPr>
              <a:spcBef>
                <a:spcPts val="2400"/>
              </a:spcBef>
              <a:buClr>
                <a:srgbClr val="FF0000"/>
              </a:buClr>
              <a:buSzPct val="150000"/>
            </a:pPr>
            <a:r>
              <a:rPr lang="en-US" altLang="en-US" sz="2400" b="1">
                <a:solidFill>
                  <a:srgbClr val="002060"/>
                </a:solidFill>
                <a:ea typeface="ＭＳ Ｐゴシック" panose="020B0600070205080204" pitchFamily="34" charset="-128"/>
              </a:rPr>
              <a:t>Life is the ultimate emergent property</a:t>
            </a:r>
          </a:p>
          <a:p>
            <a:pPr>
              <a:spcBef>
                <a:spcPts val="3000"/>
              </a:spcBef>
              <a:buClr>
                <a:srgbClr val="FF0000"/>
              </a:buClr>
              <a:buSzPct val="150000"/>
            </a:pPr>
            <a:r>
              <a:rPr lang="en-US" altLang="en-US" sz="2400" b="1">
                <a:solidFill>
                  <a:srgbClr val="002060"/>
                </a:solidFill>
                <a:ea typeface="ＭＳ Ｐゴシック" panose="020B0600070205080204" pitchFamily="34" charset="-128"/>
              </a:rPr>
              <a:t>Life arose as inexorable sequence of emergent events, each the inevitable consequence of interactions amongst carbon-based molecules</a:t>
            </a:r>
          </a:p>
          <a:p>
            <a:pPr>
              <a:spcBef>
                <a:spcPts val="3000"/>
              </a:spcBef>
              <a:buClr>
                <a:srgbClr val="FF0000"/>
              </a:buClr>
              <a:buSzPct val="150000"/>
            </a:pPr>
            <a:r>
              <a:rPr lang="en-US" altLang="en-US" sz="2400" b="1">
                <a:solidFill>
                  <a:srgbClr val="002060"/>
                </a:solidFill>
                <a:ea typeface="ＭＳ Ｐゴシック" panose="020B0600070205080204" pitchFamily="34" charset="-128"/>
              </a:rPr>
              <a:t>Universe may be organized such that life spontaneously emerges given appropriate conditions </a:t>
            </a:r>
            <a:r>
              <a:rPr lang="en-US" altLang="en-US" sz="1600" b="1">
                <a:solidFill>
                  <a:srgbClr val="002060"/>
                </a:solidFill>
                <a:ea typeface="ＭＳ Ｐゴシック" panose="020B0600070205080204" pitchFamily="34" charset="-128"/>
              </a:rPr>
              <a:t>&amp;</a:t>
            </a:r>
            <a:r>
              <a:rPr lang="en-US" altLang="en-US" sz="2400" b="1">
                <a:solidFill>
                  <a:srgbClr val="002060"/>
                </a:solidFill>
                <a:ea typeface="ＭＳ Ｐゴシック" panose="020B0600070205080204" pitchFamily="34" charset="-128"/>
              </a:rPr>
              <a:t> sufficient ti</a:t>
            </a:r>
            <a:r>
              <a:rPr lang="en-US" altLang="en-US" sz="2400" b="1">
                <a:ea typeface="ＭＳ Ｐゴシック" panose="020B0600070205080204" pitchFamily="34" charset="-128"/>
              </a:rPr>
              <a:t>me </a:t>
            </a:r>
            <a:endParaRPr lang="en-US" altLang="en-US" sz="2400" b="1" i="1">
              <a:ea typeface="ＭＳ Ｐゴシック" panose="020B0600070205080204" pitchFamily="34" charset="-128"/>
            </a:endParaRPr>
          </a:p>
          <a:p>
            <a:pPr>
              <a:spcBef>
                <a:spcPts val="1200"/>
              </a:spcBef>
              <a:buClr>
                <a:srgbClr val="FF0000"/>
              </a:buClr>
              <a:buSzPct val="150000"/>
              <a:buFont typeface="Arial" panose="020B0604020202020204" pitchFamily="34" charset="0"/>
              <a:buNone/>
            </a:pPr>
            <a:endParaRPr lang="en-US" altLang="en-US" sz="2400" b="1">
              <a:ea typeface="ＭＳ Ｐゴシック" panose="020B0600070205080204" pitchFamily="34" charset="-128"/>
            </a:endParaRPr>
          </a:p>
        </p:txBody>
      </p:sp>
      <p:pic>
        <p:nvPicPr>
          <p:cNvPr id="44035" name="Picture 4" descr="Hzen-Genesis.jpg">
            <a:extLst>
              <a:ext uri="{FF2B5EF4-FFF2-40B4-BE49-F238E27FC236}">
                <a16:creationId xmlns:a16="http://schemas.microsoft.com/office/drawing/2014/main" id="{C29B4D7D-2391-554B-B265-A387D9412F83}"/>
              </a:ext>
            </a:extLst>
          </p:cNvPr>
          <p:cNvPicPr>
            <a:picLocks noChangeAspect="1"/>
          </p:cNvPicPr>
          <p:nvPr/>
        </p:nvPicPr>
        <p:blipFill>
          <a:blip r:embed="rId3">
            <a:lum bright="-10000"/>
            <a:extLst>
              <a:ext uri="{28A0092B-C50C-407E-A947-70E740481C1C}">
                <a14:useLocalDpi xmlns:a14="http://schemas.microsoft.com/office/drawing/2010/main" val="0"/>
              </a:ext>
            </a:extLst>
          </a:blip>
          <a:srcRect/>
          <a:stretch>
            <a:fillRect/>
          </a:stretch>
        </p:blipFill>
        <p:spPr bwMode="auto">
          <a:xfrm>
            <a:off x="152400" y="1371600"/>
            <a:ext cx="3519488" cy="45720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1C423437-E84A-7D45-9A65-60CBEF35A122}"/>
              </a:ext>
            </a:extLst>
          </p:cNvPr>
          <p:cNvSpPr>
            <a:spLocks noGrp="1"/>
          </p:cNvSpPr>
          <p:nvPr>
            <p:ph type="title"/>
          </p:nvPr>
        </p:nvSpPr>
        <p:spPr>
          <a:xfrm>
            <a:off x="609600" y="381000"/>
            <a:ext cx="8229600" cy="1143000"/>
          </a:xfrm>
        </p:spPr>
        <p:txBody>
          <a:bodyPr/>
          <a:lstStyle/>
          <a:p>
            <a:pPr algn="l" eaLnBrk="1" hangingPunct="1"/>
            <a:r>
              <a:rPr lang="en-US" altLang="en-US" b="1">
                <a:solidFill>
                  <a:srgbClr val="002060"/>
                </a:solidFill>
                <a:ea typeface="ＭＳ Ｐゴシック" panose="020B0600070205080204" pitchFamily="34" charset="-128"/>
              </a:rPr>
              <a:t>         </a:t>
            </a:r>
            <a:endParaRPr lang="en-US" altLang="en-US" sz="4000" b="1" u="sng">
              <a:solidFill>
                <a:srgbClr val="000099"/>
              </a:solidFill>
              <a:latin typeface="Arial" panose="020B0604020202020204" pitchFamily="34" charset="0"/>
              <a:ea typeface="ＭＳ Ｐゴシック" panose="020B0600070205080204" pitchFamily="34" charset="-128"/>
            </a:endParaRPr>
          </a:p>
        </p:txBody>
      </p:sp>
      <p:pic>
        <p:nvPicPr>
          <p:cNvPr id="17411" name="Picture 4" descr="viking lander.jpg">
            <a:extLst>
              <a:ext uri="{FF2B5EF4-FFF2-40B4-BE49-F238E27FC236}">
                <a16:creationId xmlns:a16="http://schemas.microsoft.com/office/drawing/2014/main" id="{841D2521-4199-C743-96DA-5F9F5EE63D29}"/>
              </a:ext>
            </a:extLst>
          </p:cNvPr>
          <p:cNvPicPr>
            <a:picLocks noChangeAspect="1"/>
          </p:cNvPicPr>
          <p:nvPr/>
        </p:nvPicPr>
        <p:blipFill>
          <a:blip r:embed="rId3">
            <a:lum contrast="10000"/>
          </a:blip>
          <a:srcRect/>
          <a:stretch>
            <a:fillRect/>
          </a:stretch>
        </p:blipFill>
        <p:spPr bwMode="auto">
          <a:xfrm>
            <a:off x="228600" y="533400"/>
            <a:ext cx="2062163" cy="1752600"/>
          </a:xfrm>
          <a:prstGeom prst="rect">
            <a:avLst/>
          </a:prstGeom>
          <a:noFill/>
          <a:ln>
            <a:noFill/>
          </a:ln>
          <a:effectLst>
            <a:outerShdw blurRad="635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Content Placeholder 5">
            <a:extLst>
              <a:ext uri="{FF2B5EF4-FFF2-40B4-BE49-F238E27FC236}">
                <a16:creationId xmlns:a16="http://schemas.microsoft.com/office/drawing/2014/main" id="{5367EE06-8470-454A-A6D8-C2C86ED9DB7D}"/>
              </a:ext>
            </a:extLst>
          </p:cNvPr>
          <p:cNvSpPr>
            <a:spLocks noGrp="1"/>
          </p:cNvSpPr>
          <p:nvPr>
            <p:ph idx="1"/>
          </p:nvPr>
        </p:nvSpPr>
        <p:spPr>
          <a:xfrm>
            <a:off x="1066800" y="2590800"/>
            <a:ext cx="8229600" cy="1600200"/>
          </a:xfrm>
        </p:spPr>
        <p:txBody>
          <a:bodyPr/>
          <a:lstStyle/>
          <a:p>
            <a:pPr eaLnBrk="1" hangingPunct="1">
              <a:buFont typeface="Arial" panose="020B0604020202020204" pitchFamily="34" charset="0"/>
              <a:buNone/>
            </a:pPr>
            <a:r>
              <a:rPr lang="en-US" altLang="en-US" sz="7200" b="1">
                <a:solidFill>
                  <a:srgbClr val="FF0000"/>
                </a:solidFill>
                <a:ea typeface="ＭＳ Ｐゴシック" panose="020B0600070205080204" pitchFamily="34" charset="-128"/>
              </a:rPr>
              <a:t>What is Life?</a:t>
            </a:r>
          </a:p>
        </p:txBody>
      </p:sp>
      <p:pic>
        <p:nvPicPr>
          <p:cNvPr id="46085" name="Picture 6" descr="Virus 2.jpg">
            <a:extLst>
              <a:ext uri="{FF2B5EF4-FFF2-40B4-BE49-F238E27FC236}">
                <a16:creationId xmlns:a16="http://schemas.microsoft.com/office/drawing/2014/main" id="{D42A03C4-993E-AF43-9EDD-9030B58982CB}"/>
              </a:ext>
            </a:extLst>
          </p:cNvPr>
          <p:cNvPicPr>
            <a:picLocks noChangeAspect="1"/>
          </p:cNvPicPr>
          <p:nvPr/>
        </p:nvPicPr>
        <p:blipFill>
          <a:blip r:embed="rId4">
            <a:lum bright="10000" contrast="30000"/>
            <a:extLst>
              <a:ext uri="{28A0092B-C50C-407E-A947-70E740481C1C}">
                <a14:useLocalDpi xmlns:a14="http://schemas.microsoft.com/office/drawing/2010/main" val="0"/>
              </a:ext>
            </a:extLst>
          </a:blip>
          <a:srcRect l="3955" t="4349" r="5069" b="4349"/>
          <a:stretch>
            <a:fillRect/>
          </a:stretch>
        </p:blipFill>
        <p:spPr bwMode="auto">
          <a:xfrm>
            <a:off x="6629400" y="4787900"/>
            <a:ext cx="152400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_1375505_bacteria300.jpg">
            <a:extLst>
              <a:ext uri="{FF2B5EF4-FFF2-40B4-BE49-F238E27FC236}">
                <a16:creationId xmlns:a16="http://schemas.microsoft.com/office/drawing/2014/main" id="{99E95C5A-6D8E-EE45-8008-1DE826306598}"/>
              </a:ext>
            </a:extLst>
          </p:cNvPr>
          <p:cNvPicPr>
            <a:picLocks noChangeAspect="1"/>
          </p:cNvPicPr>
          <p:nvPr/>
        </p:nvPicPr>
        <p:blipFill>
          <a:blip r:embed="rId5">
            <a:lum contrast="20000"/>
            <a:extLst>
              <a:ext uri="{28A0092B-C50C-407E-A947-70E740481C1C}">
                <a14:useLocalDpi xmlns:a14="http://schemas.microsoft.com/office/drawing/2010/main" val="0"/>
              </a:ext>
            </a:extLst>
          </a:blip>
          <a:srcRect/>
          <a:stretch>
            <a:fillRect/>
          </a:stretch>
        </p:blipFill>
        <p:spPr bwMode="auto">
          <a:xfrm>
            <a:off x="533400" y="4495800"/>
            <a:ext cx="2133600" cy="1493838"/>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8" descr="18[1].jpg">
            <a:extLst>
              <a:ext uri="{FF2B5EF4-FFF2-40B4-BE49-F238E27FC236}">
                <a16:creationId xmlns:a16="http://schemas.microsoft.com/office/drawing/2014/main" id="{83A3EC87-7A7C-004C-A631-48C45B794E54}"/>
              </a:ext>
            </a:extLst>
          </p:cNvPr>
          <p:cNvPicPr>
            <a:picLocks noChangeAspect="1"/>
          </p:cNvPicPr>
          <p:nvPr/>
        </p:nvPicPr>
        <p:blipFill>
          <a:blip r:embed="rId6">
            <a:lum bright="-20000" contrast="30000"/>
            <a:extLst>
              <a:ext uri="{28A0092B-C50C-407E-A947-70E740481C1C}">
                <a14:useLocalDpi xmlns:a14="http://schemas.microsoft.com/office/drawing/2010/main" val="0"/>
              </a:ext>
            </a:extLst>
          </a:blip>
          <a:srcRect l="34282" t="20338" r="23331" b="39565"/>
          <a:stretch>
            <a:fillRect/>
          </a:stretch>
        </p:blipFill>
        <p:spPr bwMode="auto">
          <a:xfrm>
            <a:off x="6858000" y="2819400"/>
            <a:ext cx="179228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9" descr="Spiral%20Galaxy.jpg">
            <a:extLst>
              <a:ext uri="{FF2B5EF4-FFF2-40B4-BE49-F238E27FC236}">
                <a16:creationId xmlns:a16="http://schemas.microsoft.com/office/drawing/2014/main" id="{0DD07D4C-0BC6-E041-BC23-6CAB9BBBEDFE}"/>
              </a:ext>
            </a:extLst>
          </p:cNvPr>
          <p:cNvPicPr>
            <a:picLocks noChangeAspect="1"/>
          </p:cNvPicPr>
          <p:nvPr/>
        </p:nvPicPr>
        <p:blipFill>
          <a:blip r:embed="rId7">
            <a:extLst>
              <a:ext uri="{28A0092B-C50C-407E-A947-70E740481C1C}">
                <a14:useLocalDpi xmlns:a14="http://schemas.microsoft.com/office/drawing/2010/main" val="0"/>
              </a:ext>
            </a:extLst>
          </a:blip>
          <a:srcRect r="8466"/>
          <a:stretch>
            <a:fillRect/>
          </a:stretch>
        </p:blipFill>
        <p:spPr bwMode="auto">
          <a:xfrm>
            <a:off x="3246438" y="152400"/>
            <a:ext cx="3459162"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Picture 11" descr="dna1.jpg">
            <a:extLst>
              <a:ext uri="{FF2B5EF4-FFF2-40B4-BE49-F238E27FC236}">
                <a16:creationId xmlns:a16="http://schemas.microsoft.com/office/drawing/2014/main" id="{907D4811-15B1-4F4C-B232-BD55C4C2A2CA}"/>
              </a:ext>
            </a:extLst>
          </p:cNvPr>
          <p:cNvPicPr>
            <a:picLocks noChangeAspect="1"/>
          </p:cNvPicPr>
          <p:nvPr/>
        </p:nvPicPr>
        <p:blipFill>
          <a:blip r:embed="rId8">
            <a:lum bright="10000" contrast="30000"/>
            <a:extLst>
              <a:ext uri="{28A0092B-C50C-407E-A947-70E740481C1C}">
                <a14:useLocalDpi xmlns:a14="http://schemas.microsoft.com/office/drawing/2010/main" val="0"/>
              </a:ext>
            </a:extLst>
          </a:blip>
          <a:srcRect/>
          <a:stretch>
            <a:fillRect/>
          </a:stretch>
        </p:blipFill>
        <p:spPr bwMode="auto">
          <a:xfrm rot="-1200000">
            <a:off x="7215188" y="268288"/>
            <a:ext cx="1155700"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Picture 3" descr="mARS.jpg">
            <a:extLst>
              <a:ext uri="{FF2B5EF4-FFF2-40B4-BE49-F238E27FC236}">
                <a16:creationId xmlns:a16="http://schemas.microsoft.com/office/drawing/2014/main" id="{32342A8B-DA14-5649-92AF-94AC38C30F19}"/>
              </a:ext>
            </a:extLst>
          </p:cNvPr>
          <p:cNvPicPr>
            <a:picLocks noChangeAspect="1"/>
          </p:cNvPicPr>
          <p:nvPr/>
        </p:nvPicPr>
        <p:blipFill>
          <a:blip r:embed="rId9">
            <a:lum contrast="20000"/>
            <a:extLst>
              <a:ext uri="{28A0092B-C50C-407E-A947-70E740481C1C}">
                <a14:useLocalDpi xmlns:a14="http://schemas.microsoft.com/office/drawing/2010/main" val="0"/>
              </a:ext>
            </a:extLst>
          </a:blip>
          <a:srcRect/>
          <a:stretch>
            <a:fillRect/>
          </a:stretch>
        </p:blipFill>
        <p:spPr bwMode="auto">
          <a:xfrm>
            <a:off x="3733800" y="3962400"/>
            <a:ext cx="19304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9AB86405-F400-F441-9CA1-393FF476AC7B}"/>
              </a:ext>
            </a:extLst>
          </p:cNvPr>
          <p:cNvSpPr>
            <a:spLocks noGrp="1"/>
          </p:cNvSpPr>
          <p:nvPr>
            <p:ph type="title"/>
          </p:nvPr>
        </p:nvSpPr>
        <p:spPr>
          <a:xfrm>
            <a:off x="1447800" y="381000"/>
            <a:ext cx="8229600" cy="1143000"/>
          </a:xfrm>
        </p:spPr>
        <p:txBody>
          <a:bodyPr/>
          <a:lstStyle/>
          <a:p>
            <a:pPr algn="l" eaLnBrk="1" hangingPunct="1"/>
            <a:r>
              <a:rPr lang="en-US" altLang="en-US" b="1" u="sng">
                <a:solidFill>
                  <a:srgbClr val="C00000"/>
                </a:solidFill>
                <a:ea typeface="ＭＳ Ｐゴシック" panose="020B0600070205080204" pitchFamily="34" charset="-128"/>
              </a:rPr>
              <a:t>Life in a Test Tube</a:t>
            </a:r>
          </a:p>
        </p:txBody>
      </p:sp>
      <p:sp>
        <p:nvSpPr>
          <p:cNvPr id="6" name="TextBox 5">
            <a:extLst>
              <a:ext uri="{FF2B5EF4-FFF2-40B4-BE49-F238E27FC236}">
                <a16:creationId xmlns:a16="http://schemas.microsoft.com/office/drawing/2014/main" id="{E2709A06-C356-144D-BDD6-AF4F4249F7B4}"/>
              </a:ext>
            </a:extLst>
          </p:cNvPr>
          <p:cNvSpPr txBox="1">
            <a:spLocks noChangeArrowheads="1"/>
          </p:cNvSpPr>
          <p:nvPr/>
        </p:nvSpPr>
        <p:spPr bwMode="auto">
          <a:xfrm>
            <a:off x="3352800" y="1447800"/>
            <a:ext cx="5867400" cy="658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Clr>
                <a:srgbClr val="990000"/>
              </a:buClr>
              <a:buSzPct val="130000"/>
            </a:pPr>
            <a:r>
              <a:rPr lang="en-US" altLang="en-US" sz="2600" b="1"/>
              <a:t> </a:t>
            </a:r>
            <a:r>
              <a:rPr lang="en-US" altLang="en-US" sz="2600" b="1">
                <a:solidFill>
                  <a:srgbClr val="002060"/>
                </a:solidFill>
              </a:rPr>
              <a:t>2002 – Complete functioning virus created from commercially available ingredients</a:t>
            </a:r>
          </a:p>
          <a:p>
            <a:pPr eaLnBrk="1" hangingPunct="1">
              <a:spcBef>
                <a:spcPct val="0"/>
              </a:spcBef>
              <a:buClr>
                <a:srgbClr val="990000"/>
              </a:buClr>
              <a:buSzPct val="130000"/>
            </a:pPr>
            <a:endParaRPr lang="en-US" altLang="en-US" sz="2600" b="1">
              <a:solidFill>
                <a:srgbClr val="002060"/>
              </a:solidFill>
            </a:endParaRPr>
          </a:p>
          <a:p>
            <a:pPr eaLnBrk="1" hangingPunct="1">
              <a:spcBef>
                <a:spcPct val="0"/>
              </a:spcBef>
              <a:buClr>
                <a:srgbClr val="990000"/>
              </a:buClr>
              <a:buSzPct val="130000"/>
            </a:pPr>
            <a:r>
              <a:rPr lang="en-US" altLang="en-US" sz="2600" b="1">
                <a:solidFill>
                  <a:srgbClr val="002060"/>
                </a:solidFill>
              </a:rPr>
              <a:t> Synthesized 5386 base DNA chain in test tube </a:t>
            </a:r>
          </a:p>
          <a:p>
            <a:pPr eaLnBrk="1" hangingPunct="1">
              <a:spcBef>
                <a:spcPct val="0"/>
              </a:spcBef>
              <a:buClr>
                <a:srgbClr val="990000"/>
              </a:buClr>
              <a:buSzPct val="130000"/>
            </a:pPr>
            <a:endParaRPr lang="en-US" altLang="en-US" sz="2600" b="1">
              <a:solidFill>
                <a:srgbClr val="002060"/>
              </a:solidFill>
            </a:endParaRPr>
          </a:p>
          <a:p>
            <a:pPr eaLnBrk="1" hangingPunct="1">
              <a:spcBef>
                <a:spcPct val="0"/>
              </a:spcBef>
              <a:buClr>
                <a:srgbClr val="990000"/>
              </a:buClr>
              <a:buSzPct val="130000"/>
            </a:pPr>
            <a:r>
              <a:rPr lang="en-US" altLang="en-US" sz="2600" b="1">
                <a:solidFill>
                  <a:srgbClr val="002060"/>
                </a:solidFill>
              </a:rPr>
              <a:t> 2003 – Venter predicts “First “living” cell will be synthesized within 5 years.” </a:t>
            </a:r>
          </a:p>
          <a:p>
            <a:pPr eaLnBrk="1" hangingPunct="1">
              <a:spcBef>
                <a:spcPct val="0"/>
              </a:spcBef>
              <a:buClr>
                <a:srgbClr val="990000"/>
              </a:buClr>
              <a:buSzPct val="130000"/>
            </a:pPr>
            <a:endParaRPr lang="en-US" altLang="en-US" sz="2600" b="1"/>
          </a:p>
          <a:p>
            <a:pPr eaLnBrk="1" hangingPunct="1">
              <a:spcBef>
                <a:spcPct val="0"/>
              </a:spcBef>
              <a:buClr>
                <a:srgbClr val="990000"/>
              </a:buClr>
              <a:buSzPct val="130000"/>
            </a:pPr>
            <a:endParaRPr lang="en-US" altLang="en-US" sz="2600" b="1"/>
          </a:p>
          <a:p>
            <a:pPr eaLnBrk="1" hangingPunct="1">
              <a:spcBef>
                <a:spcPct val="0"/>
              </a:spcBef>
              <a:buClr>
                <a:srgbClr val="990000"/>
              </a:buClr>
              <a:buSzPct val="130000"/>
            </a:pPr>
            <a:endParaRPr lang="en-US" altLang="en-US" sz="2600" b="1"/>
          </a:p>
          <a:p>
            <a:pPr eaLnBrk="1" hangingPunct="1">
              <a:spcBef>
                <a:spcPct val="0"/>
              </a:spcBef>
              <a:buClr>
                <a:srgbClr val="990000"/>
              </a:buClr>
              <a:buSzPct val="130000"/>
            </a:pPr>
            <a:endParaRPr lang="en-US" altLang="en-US" sz="2600" b="1"/>
          </a:p>
          <a:p>
            <a:pPr eaLnBrk="1" hangingPunct="1">
              <a:spcBef>
                <a:spcPct val="0"/>
              </a:spcBef>
              <a:buClr>
                <a:srgbClr val="990000"/>
              </a:buClr>
              <a:buSzPct val="130000"/>
              <a:buFontTx/>
              <a:buNone/>
            </a:pPr>
            <a:endParaRPr lang="en-US" altLang="en-US" sz="2800" b="1"/>
          </a:p>
          <a:p>
            <a:pPr eaLnBrk="1" hangingPunct="1">
              <a:spcBef>
                <a:spcPct val="0"/>
              </a:spcBef>
              <a:buClr>
                <a:srgbClr val="990000"/>
              </a:buClr>
              <a:buSzPct val="130000"/>
            </a:pPr>
            <a:endParaRPr lang="en-US" altLang="en-US" sz="2800" b="1"/>
          </a:p>
          <a:p>
            <a:pPr eaLnBrk="1" hangingPunct="1">
              <a:spcBef>
                <a:spcPct val="0"/>
              </a:spcBef>
              <a:buClr>
                <a:srgbClr val="990000"/>
              </a:buClr>
              <a:buSzPct val="130000"/>
            </a:pPr>
            <a:endParaRPr lang="en-US" altLang="en-US" sz="2800" b="1"/>
          </a:p>
        </p:txBody>
      </p:sp>
      <p:pic>
        <p:nvPicPr>
          <p:cNvPr id="48131" name="Picture 6" descr="Virus 2.jpg">
            <a:extLst>
              <a:ext uri="{FF2B5EF4-FFF2-40B4-BE49-F238E27FC236}">
                <a16:creationId xmlns:a16="http://schemas.microsoft.com/office/drawing/2014/main" id="{09FA0A2F-A223-724C-8C37-4A56A89539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1447800"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5">
            <a:extLst>
              <a:ext uri="{FF2B5EF4-FFF2-40B4-BE49-F238E27FC236}">
                <a16:creationId xmlns:a16="http://schemas.microsoft.com/office/drawing/2014/main" id="{8108895C-9F0F-4445-9B8F-AC1F5619FF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743" t="4395" b="2493"/>
          <a:stretch>
            <a:fillRect/>
          </a:stretch>
        </p:blipFill>
        <p:spPr bwMode="auto">
          <a:xfrm>
            <a:off x="533400" y="4267200"/>
            <a:ext cx="228758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6">
            <a:extLst>
              <a:ext uri="{FF2B5EF4-FFF2-40B4-BE49-F238E27FC236}">
                <a16:creationId xmlns:a16="http://schemas.microsoft.com/office/drawing/2014/main" id="{2B68E142-1FB8-924C-ACB4-CC0C709FC6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447800"/>
            <a:ext cx="24384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p:cTn id="13"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p:cTn id="19"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28341B28-DCCD-F249-9540-997509C4DFCE}"/>
              </a:ext>
            </a:extLst>
          </p:cNvPr>
          <p:cNvSpPr>
            <a:spLocks noGrp="1"/>
          </p:cNvSpPr>
          <p:nvPr>
            <p:ph type="title"/>
          </p:nvPr>
        </p:nvSpPr>
        <p:spPr>
          <a:xfrm>
            <a:off x="1447800" y="381000"/>
            <a:ext cx="8229600" cy="1143000"/>
          </a:xfrm>
        </p:spPr>
        <p:txBody>
          <a:bodyPr/>
          <a:lstStyle/>
          <a:p>
            <a:pPr algn="l" eaLnBrk="1" hangingPunct="1"/>
            <a:r>
              <a:rPr lang="en-US" altLang="en-US" b="1" u="sng">
                <a:solidFill>
                  <a:srgbClr val="C00000"/>
                </a:solidFill>
                <a:ea typeface="ＭＳ Ｐゴシック" panose="020B0600070205080204" pitchFamily="34" charset="-128"/>
              </a:rPr>
              <a:t>Definition of Life?</a:t>
            </a:r>
          </a:p>
        </p:txBody>
      </p:sp>
      <p:sp>
        <p:nvSpPr>
          <p:cNvPr id="6" name="TextBox 5">
            <a:extLst>
              <a:ext uri="{FF2B5EF4-FFF2-40B4-BE49-F238E27FC236}">
                <a16:creationId xmlns:a16="http://schemas.microsoft.com/office/drawing/2014/main" id="{5B1B800F-44CD-BC4A-A964-28DD80188918}"/>
              </a:ext>
            </a:extLst>
          </p:cNvPr>
          <p:cNvSpPr txBox="1">
            <a:spLocks noChangeArrowheads="1"/>
          </p:cNvSpPr>
          <p:nvPr/>
        </p:nvSpPr>
        <p:spPr bwMode="auto">
          <a:xfrm>
            <a:off x="304800" y="1390650"/>
            <a:ext cx="88392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Clr>
                <a:srgbClr val="990000"/>
              </a:buClr>
              <a:buSzPct val="130000"/>
            </a:pPr>
            <a:r>
              <a:rPr lang="en-US" altLang="en-US" sz="2600" b="1"/>
              <a:t> </a:t>
            </a:r>
            <a:r>
              <a:rPr lang="en-US" altLang="en-US" sz="2600" b="1">
                <a:solidFill>
                  <a:srgbClr val="002060"/>
                </a:solidFill>
              </a:rPr>
              <a:t>“Localized molecular assemblages that regenerate, replicate, and build new functionality through evolution. ”</a:t>
            </a:r>
          </a:p>
          <a:p>
            <a:pPr eaLnBrk="1" hangingPunct="1">
              <a:spcBef>
                <a:spcPct val="0"/>
              </a:spcBef>
              <a:buClr>
                <a:srgbClr val="990000"/>
              </a:buClr>
              <a:buSzPct val="130000"/>
              <a:buFontTx/>
              <a:buNone/>
            </a:pPr>
            <a:endParaRPr lang="en-US" altLang="en-US" sz="2600" b="1">
              <a:solidFill>
                <a:srgbClr val="002060"/>
              </a:solidFill>
            </a:endParaRPr>
          </a:p>
          <a:p>
            <a:pPr eaLnBrk="1" hangingPunct="1">
              <a:spcBef>
                <a:spcPct val="0"/>
              </a:spcBef>
              <a:buClr>
                <a:srgbClr val="990000"/>
              </a:buClr>
              <a:buSzPct val="130000"/>
            </a:pPr>
            <a:r>
              <a:rPr lang="en-US" altLang="en-US" sz="2600" b="1">
                <a:solidFill>
                  <a:srgbClr val="002060"/>
                </a:solidFill>
              </a:rPr>
              <a:t> “Transition to life arises when heritable information takes control of thermodynamic self-assembly,  energy transduction, and replication.”</a:t>
            </a:r>
          </a:p>
          <a:p>
            <a:pPr eaLnBrk="1" hangingPunct="1">
              <a:spcBef>
                <a:spcPct val="0"/>
              </a:spcBef>
              <a:buClr>
                <a:srgbClr val="990000"/>
              </a:buClr>
              <a:buSzPct val="130000"/>
            </a:pPr>
            <a:endParaRPr lang="en-US" altLang="en-US" sz="2600" b="1">
              <a:solidFill>
                <a:srgbClr val="002060"/>
              </a:solidFill>
            </a:endParaRPr>
          </a:p>
          <a:p>
            <a:pPr eaLnBrk="1" hangingPunct="1">
              <a:spcBef>
                <a:spcPct val="0"/>
              </a:spcBef>
              <a:buClr>
                <a:srgbClr val="990000"/>
              </a:buClr>
              <a:buSzPct val="130000"/>
            </a:pPr>
            <a:r>
              <a:rPr lang="en-US" altLang="en-US" sz="2600" b="1">
                <a:solidFill>
                  <a:srgbClr val="002060"/>
                </a:solidFill>
              </a:rPr>
              <a:t> “Living organisms are open systems that are far from thermodynamic equilibrium. They depend on a constant inflow of energy which they utilize to sustain themselves and make copies of themselves using hereditary information stored in DNA. All living organisms are subject to natural selection and hence evolve and change over time.”</a:t>
            </a:r>
          </a:p>
          <a:p>
            <a:pPr eaLnBrk="1" hangingPunct="1">
              <a:spcBef>
                <a:spcPct val="0"/>
              </a:spcBef>
              <a:buClr>
                <a:srgbClr val="990000"/>
              </a:buClr>
              <a:buSzPct val="130000"/>
            </a:pPr>
            <a:endParaRPr lang="en-US" altLang="en-US" sz="2600" b="1">
              <a:solidFill>
                <a:srgbClr val="002060"/>
              </a:solidFill>
            </a:endParaRPr>
          </a:p>
          <a:p>
            <a:pPr eaLnBrk="1" hangingPunct="1">
              <a:spcBef>
                <a:spcPct val="0"/>
              </a:spcBef>
              <a:buClr>
                <a:srgbClr val="990000"/>
              </a:buClr>
              <a:buSzPct val="130000"/>
              <a:buFontTx/>
              <a:buNone/>
            </a:pPr>
            <a:endParaRPr lang="en-US" altLang="en-US" sz="2600" b="1">
              <a:solidFill>
                <a:srgbClr val="002060"/>
              </a:solidFill>
            </a:endParaRPr>
          </a:p>
          <a:p>
            <a:pPr eaLnBrk="1" hangingPunct="1">
              <a:spcBef>
                <a:spcPct val="0"/>
              </a:spcBef>
              <a:buClr>
                <a:srgbClr val="990000"/>
              </a:buClr>
              <a:buSzPct val="130000"/>
              <a:buFontTx/>
              <a:buNone/>
            </a:pPr>
            <a:endParaRPr lang="en-US" altLang="en-US" sz="2600" b="1">
              <a:solidFill>
                <a:srgbClr val="002060"/>
              </a:solidFill>
            </a:endParaRPr>
          </a:p>
          <a:p>
            <a:pPr eaLnBrk="1" hangingPunct="1">
              <a:spcBef>
                <a:spcPct val="0"/>
              </a:spcBef>
              <a:buClr>
                <a:srgbClr val="990000"/>
              </a:buClr>
              <a:buSzPct val="130000"/>
            </a:pPr>
            <a:endParaRPr lang="en-US" altLang="en-US" sz="2800" b="1"/>
          </a:p>
          <a:p>
            <a:pPr eaLnBrk="1" hangingPunct="1">
              <a:spcBef>
                <a:spcPct val="0"/>
              </a:spcBef>
              <a:buClr>
                <a:srgbClr val="990000"/>
              </a:buClr>
              <a:buSzPct val="130000"/>
            </a:pPr>
            <a:endParaRPr lang="en-US" altLang="en-US" sz="2800" b="1"/>
          </a:p>
          <a:p>
            <a:pPr eaLnBrk="1" hangingPunct="1">
              <a:spcBef>
                <a:spcPct val="0"/>
              </a:spcBef>
              <a:buClr>
                <a:srgbClr val="990000"/>
              </a:buClr>
              <a:buSzPct val="130000"/>
            </a:pPr>
            <a:endParaRPr lang="en-US" altLang="en-US" sz="2800" b="1"/>
          </a:p>
        </p:txBody>
      </p:sp>
      <p:pic>
        <p:nvPicPr>
          <p:cNvPr id="50179" name="Picture 6" descr="Virus 2.jpg">
            <a:extLst>
              <a:ext uri="{FF2B5EF4-FFF2-40B4-BE49-F238E27FC236}">
                <a16:creationId xmlns:a16="http://schemas.microsoft.com/office/drawing/2014/main" id="{A6D4E67E-77AF-5E40-9E14-BFBF0D2378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13716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p:cTn id="13"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p:cTn id="19"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29D15FC8-F33F-FB46-B137-0DCD3171DB21}"/>
              </a:ext>
            </a:extLst>
          </p:cNvPr>
          <p:cNvSpPr>
            <a:spLocks noGrp="1" noChangeArrowheads="1"/>
          </p:cNvSpPr>
          <p:nvPr>
            <p:ph type="title" idx="4294967295"/>
          </p:nvPr>
        </p:nvSpPr>
        <p:spPr/>
        <p:txBody>
          <a:bodyPr anchor="t"/>
          <a:lstStyle/>
          <a:p>
            <a:pPr eaLnBrk="1" hangingPunct="1"/>
            <a:r>
              <a:rPr lang="en-US" altLang="en-US" sz="4000">
                <a:ea typeface="ＭＳ Ｐゴシック" panose="020B0600070205080204" pitchFamily="34" charset="-128"/>
              </a:rPr>
              <a:t>Emergent properties: From elements to an ionic molecule</a:t>
            </a:r>
          </a:p>
        </p:txBody>
      </p:sp>
      <p:sp>
        <p:nvSpPr>
          <p:cNvPr id="17410" name="Rectangle 5">
            <a:extLst>
              <a:ext uri="{FF2B5EF4-FFF2-40B4-BE49-F238E27FC236}">
                <a16:creationId xmlns:a16="http://schemas.microsoft.com/office/drawing/2014/main" id="{95E6A2FC-511D-BB48-9580-D16D45D8B5B9}"/>
              </a:ext>
            </a:extLst>
          </p:cNvPr>
          <p:cNvSpPr>
            <a:spLocks noGrp="1" noChangeArrowheads="1"/>
          </p:cNvSpPr>
          <p:nvPr>
            <p:ph type="body" sz="half" idx="4294967295"/>
          </p:nvPr>
        </p:nvSpPr>
        <p:spPr>
          <a:xfrm>
            <a:off x="3268663" y="1600200"/>
            <a:ext cx="5418137" cy="4525963"/>
          </a:xfrm>
        </p:spPr>
        <p:txBody>
          <a:bodyPr/>
          <a:lstStyle/>
          <a:p>
            <a:pPr eaLnBrk="1" hangingPunct="1"/>
            <a:r>
              <a:rPr lang="en-US" altLang="en-US" sz="3300">
                <a:ea typeface="ＭＳ Ｐゴシック" panose="020B0600070205080204" pitchFamily="34" charset="-128"/>
              </a:rPr>
              <a:t>Common table salt</a:t>
            </a:r>
          </a:p>
          <a:p>
            <a:pPr eaLnBrk="1" hangingPunct="1">
              <a:buFont typeface="Arial" panose="020B0604020202020204" pitchFamily="34" charset="0"/>
              <a:buNone/>
            </a:pPr>
            <a:endParaRPr lang="en-US" altLang="en-US" sz="3300">
              <a:ea typeface="ＭＳ Ｐゴシック" panose="020B0600070205080204" pitchFamily="34" charset="-128"/>
            </a:endParaRPr>
          </a:p>
          <a:p>
            <a:pPr eaLnBrk="1" hangingPunct="1"/>
            <a:r>
              <a:rPr lang="en-US" altLang="en-US" sz="3300">
                <a:ea typeface="ＭＳ Ｐゴシック" panose="020B0600070205080204" pitchFamily="34" charset="-128"/>
              </a:rPr>
              <a:t>Chemical formula is NaCl</a:t>
            </a:r>
          </a:p>
          <a:p>
            <a:pPr eaLnBrk="1" hangingPunct="1">
              <a:buFont typeface="Arial" panose="020B0604020202020204" pitchFamily="34" charset="0"/>
              <a:buNone/>
            </a:pPr>
            <a:endParaRPr lang="en-US" altLang="en-US" sz="3300">
              <a:ea typeface="ＭＳ Ｐゴシック" panose="020B0600070205080204" pitchFamily="34" charset="-128"/>
            </a:endParaRPr>
          </a:p>
          <a:p>
            <a:pPr eaLnBrk="1" hangingPunct="1"/>
            <a:r>
              <a:rPr lang="en-US" altLang="en-US" sz="3300">
                <a:ea typeface="ＭＳ Ｐゴシック" panose="020B0600070205080204" pitchFamily="34" charset="-128"/>
              </a:rPr>
              <a:t>Or salt is one atom of Na+ and one of Cl-</a:t>
            </a:r>
          </a:p>
        </p:txBody>
      </p:sp>
      <p:pic>
        <p:nvPicPr>
          <p:cNvPr id="17411" name="Picture 6" descr="salt shaker">
            <a:extLst>
              <a:ext uri="{FF2B5EF4-FFF2-40B4-BE49-F238E27FC236}">
                <a16:creationId xmlns:a16="http://schemas.microsoft.com/office/drawing/2014/main" id="{641FC146-0E3A-A64F-A809-6B2ACB6CCD16}"/>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304800" y="2133600"/>
            <a:ext cx="2708275" cy="335280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93E0367-C81A-6C45-93DF-8CD5784741AD}"/>
              </a:ext>
            </a:extLst>
          </p:cNvPr>
          <p:cNvSpPr>
            <a:spLocks noGrp="1"/>
          </p:cNvSpPr>
          <p:nvPr>
            <p:ph type="subTitle" idx="1"/>
          </p:nvPr>
        </p:nvSpPr>
        <p:spPr>
          <a:xfrm>
            <a:off x="0" y="2819400"/>
            <a:ext cx="9144000" cy="2438400"/>
          </a:xfrm>
        </p:spPr>
        <p:txBody>
          <a:bodyPr rtlCol="0">
            <a:noAutofit/>
          </a:bodyPr>
          <a:lstStyle/>
          <a:p>
            <a:pPr algn="l" eaLnBrk="1" fontAlgn="auto" hangingPunct="1">
              <a:spcAft>
                <a:spcPts val="0"/>
              </a:spcAft>
              <a:defRPr/>
            </a:pPr>
            <a:endParaRPr lang="en-US" dirty="0">
              <a:ea typeface="+mn-ea"/>
            </a:endParaRPr>
          </a:p>
          <a:p>
            <a:pPr>
              <a:spcBef>
                <a:spcPts val="1800"/>
              </a:spcBef>
              <a:buClr>
                <a:srgbClr val="990000"/>
              </a:buClr>
              <a:buSzPct val="130000"/>
              <a:buFont typeface="Arial" charset="0"/>
              <a:buChar char="•"/>
              <a:defRPr/>
            </a:pPr>
            <a:r>
              <a:rPr lang="en-US" b="1" dirty="0">
                <a:solidFill>
                  <a:srgbClr val="002060"/>
                </a:solidFill>
                <a:ea typeface="+mn-ea"/>
              </a:rPr>
              <a:t> Simplest known bacteria:</a:t>
            </a:r>
          </a:p>
          <a:p>
            <a:pPr lvl="1">
              <a:buClr>
                <a:srgbClr val="990000"/>
              </a:buClr>
              <a:buSzPct val="75000"/>
              <a:buFont typeface="Wingdings" pitchFamily="2" charset="2"/>
              <a:buChar char="v"/>
              <a:defRPr/>
            </a:pPr>
            <a:r>
              <a:rPr lang="en-US" sz="3200" b="1" i="1" dirty="0">
                <a:solidFill>
                  <a:srgbClr val="000099"/>
                </a:solidFill>
                <a:ea typeface="+mn-ea"/>
              </a:rPr>
              <a:t> </a:t>
            </a:r>
            <a:r>
              <a:rPr lang="en-US" sz="3200" b="1" i="1" dirty="0" err="1">
                <a:solidFill>
                  <a:srgbClr val="000099"/>
                </a:solidFill>
                <a:ea typeface="+mn-ea"/>
              </a:rPr>
              <a:t>Carsonella</a:t>
            </a:r>
            <a:r>
              <a:rPr lang="en-US" sz="3200" b="1" i="1" dirty="0">
                <a:solidFill>
                  <a:srgbClr val="000099"/>
                </a:solidFill>
                <a:ea typeface="+mn-ea"/>
              </a:rPr>
              <a:t> </a:t>
            </a:r>
            <a:r>
              <a:rPr lang="en-US" sz="3200" b="1" i="1" dirty="0" err="1">
                <a:solidFill>
                  <a:srgbClr val="000099"/>
                </a:solidFill>
                <a:ea typeface="+mn-ea"/>
              </a:rPr>
              <a:t>ruddii</a:t>
            </a:r>
            <a:endParaRPr lang="en-US" sz="3200" b="1" i="1" dirty="0">
              <a:solidFill>
                <a:srgbClr val="000099"/>
              </a:solidFill>
              <a:ea typeface="+mn-ea"/>
            </a:endParaRPr>
          </a:p>
          <a:p>
            <a:pPr lvl="1">
              <a:buClr>
                <a:srgbClr val="990000"/>
              </a:buClr>
              <a:buSzPct val="85000"/>
              <a:buFont typeface="Wingdings" pitchFamily="2" charset="2"/>
              <a:buChar char="v"/>
              <a:defRPr/>
            </a:pPr>
            <a:r>
              <a:rPr lang="en-US" sz="3200" b="1" i="1" dirty="0">
                <a:solidFill>
                  <a:srgbClr val="000099"/>
                </a:solidFill>
                <a:ea typeface="+mn-ea"/>
              </a:rPr>
              <a:t> 182 genes</a:t>
            </a:r>
            <a:r>
              <a:rPr lang="en-US" sz="3200" dirty="0">
                <a:ea typeface="+mn-ea"/>
              </a:rPr>
              <a:t> </a:t>
            </a:r>
            <a:r>
              <a:rPr lang="en-US" sz="3200" b="1" i="1" dirty="0">
                <a:solidFill>
                  <a:srgbClr val="000099"/>
                </a:solidFill>
                <a:ea typeface="+mn-ea"/>
              </a:rPr>
              <a:t>159,662 base-pairs)</a:t>
            </a:r>
          </a:p>
          <a:p>
            <a:pPr lvl="1">
              <a:buClr>
                <a:srgbClr val="990000"/>
              </a:buClr>
              <a:buSzPct val="85000"/>
              <a:buFont typeface="Wingdings" pitchFamily="2" charset="2"/>
              <a:buChar char="v"/>
              <a:defRPr/>
            </a:pPr>
            <a:r>
              <a:rPr lang="en-US" sz="3200" b="1" i="1" dirty="0">
                <a:solidFill>
                  <a:srgbClr val="000099"/>
                </a:solidFill>
                <a:ea typeface="+mn-ea"/>
              </a:rPr>
              <a:t> obligate </a:t>
            </a:r>
            <a:r>
              <a:rPr lang="en-US" sz="3200" b="1" i="1" dirty="0" err="1">
                <a:solidFill>
                  <a:srgbClr val="000099"/>
                </a:solidFill>
                <a:ea typeface="+mn-ea"/>
              </a:rPr>
              <a:t>endosymbionts</a:t>
            </a:r>
            <a:r>
              <a:rPr lang="en-US" sz="3200" b="1" i="1" dirty="0">
                <a:solidFill>
                  <a:srgbClr val="000099"/>
                </a:solidFill>
                <a:ea typeface="+mn-ea"/>
              </a:rPr>
              <a:t> with aphids</a:t>
            </a:r>
            <a:endParaRPr lang="en-US" sz="3200" b="1" dirty="0">
              <a:solidFill>
                <a:srgbClr val="002060"/>
              </a:solidFill>
              <a:ea typeface="+mn-ea"/>
            </a:endParaRPr>
          </a:p>
        </p:txBody>
      </p:sp>
      <p:grpSp>
        <p:nvGrpSpPr>
          <p:cNvPr id="52226" name="Group 9">
            <a:extLst>
              <a:ext uri="{FF2B5EF4-FFF2-40B4-BE49-F238E27FC236}">
                <a16:creationId xmlns:a16="http://schemas.microsoft.com/office/drawing/2014/main" id="{290BABF7-745C-DC4A-9669-47CF2D89AB6F}"/>
              </a:ext>
            </a:extLst>
          </p:cNvPr>
          <p:cNvGrpSpPr>
            <a:grpSpLocks/>
          </p:cNvGrpSpPr>
          <p:nvPr/>
        </p:nvGrpSpPr>
        <p:grpSpPr bwMode="auto">
          <a:xfrm>
            <a:off x="1752600" y="609600"/>
            <a:ext cx="5715000" cy="2667000"/>
            <a:chOff x="1295400" y="4419600"/>
            <a:chExt cx="2288160" cy="1022625"/>
          </a:xfrm>
        </p:grpSpPr>
        <p:pic>
          <p:nvPicPr>
            <p:cNvPr id="52227" name="Picture 6" descr="http://www.genomenewsnetwork.org/gnn_images/news_content/07_02/models/model_1.jpg">
              <a:extLst>
                <a:ext uri="{FF2B5EF4-FFF2-40B4-BE49-F238E27FC236}">
                  <a16:creationId xmlns:a16="http://schemas.microsoft.com/office/drawing/2014/main" id="{F05EBC41-BD1B-DC42-A765-310384546015}"/>
                </a:ext>
              </a:extLst>
            </p:cNvPr>
            <p:cNvPicPr>
              <a:picLocks noChangeAspect="1" noChangeArrowheads="1"/>
            </p:cNvPicPr>
            <p:nvPr/>
          </p:nvPicPr>
          <p:blipFill>
            <a:blip r:embed="rId3">
              <a:lum contrast="10000"/>
              <a:extLst>
                <a:ext uri="{28A0092B-C50C-407E-A947-70E740481C1C}">
                  <a14:useLocalDpi xmlns:a14="http://schemas.microsoft.com/office/drawing/2010/main" val="0"/>
                </a:ext>
              </a:extLst>
            </a:blip>
            <a:srcRect l="2908" t="14159" r="6909" b="15045"/>
            <a:stretch>
              <a:fillRect/>
            </a:stretch>
          </p:blipFill>
          <p:spPr bwMode="auto">
            <a:xfrm>
              <a:off x="1295400" y="4419600"/>
              <a:ext cx="1145160" cy="1022625"/>
            </a:xfrm>
            <a:prstGeom prst="rect">
              <a:avLst/>
            </a:prstGeom>
            <a:noFill/>
            <a:ln w="28575">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52228" name="Picture 2" descr="http://i.livescience.com/images/061012_carsonella_01.jpg">
              <a:extLst>
                <a:ext uri="{FF2B5EF4-FFF2-40B4-BE49-F238E27FC236}">
                  <a16:creationId xmlns:a16="http://schemas.microsoft.com/office/drawing/2014/main" id="{47E2C80E-993C-C142-8D59-828720CE89FD}"/>
                </a:ext>
              </a:extLst>
            </p:cNvPr>
            <p:cNvPicPr>
              <a:picLocks noChangeAspect="1" noChangeArrowheads="1"/>
            </p:cNvPicPr>
            <p:nvPr/>
          </p:nvPicPr>
          <p:blipFill>
            <a:blip r:embed="rId4">
              <a:lum contrast="20000"/>
              <a:extLst>
                <a:ext uri="{28A0092B-C50C-407E-A947-70E740481C1C}">
                  <a14:useLocalDpi xmlns:a14="http://schemas.microsoft.com/office/drawing/2010/main" val="0"/>
                </a:ext>
              </a:extLst>
            </a:blip>
            <a:srcRect l="24541" t="7935" r="21918" b="20660"/>
            <a:stretch>
              <a:fillRect/>
            </a:stretch>
          </p:blipFill>
          <p:spPr bwMode="auto">
            <a:xfrm>
              <a:off x="2590800" y="4419600"/>
              <a:ext cx="992760" cy="1011235"/>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3F40E7F1-58BF-2F4B-AD73-C1D3FF64A08F}"/>
              </a:ext>
            </a:extLst>
          </p:cNvPr>
          <p:cNvSpPr>
            <a:spLocks noGrp="1"/>
          </p:cNvSpPr>
          <p:nvPr>
            <p:ph type="title"/>
          </p:nvPr>
        </p:nvSpPr>
        <p:spPr>
          <a:xfrm>
            <a:off x="1447800" y="381000"/>
            <a:ext cx="8229600" cy="1143000"/>
          </a:xfrm>
        </p:spPr>
        <p:txBody>
          <a:bodyPr/>
          <a:lstStyle/>
          <a:p>
            <a:pPr algn="l" eaLnBrk="1" hangingPunct="1"/>
            <a:r>
              <a:rPr lang="en-US" altLang="en-US" b="1" u="sng">
                <a:solidFill>
                  <a:srgbClr val="000099"/>
                </a:solidFill>
                <a:ea typeface="ＭＳ Ｐゴシック" panose="020B0600070205080204" pitchFamily="34" charset="-128"/>
              </a:rPr>
              <a:t>Are Viruses Alive?</a:t>
            </a:r>
          </a:p>
        </p:txBody>
      </p:sp>
      <p:sp>
        <p:nvSpPr>
          <p:cNvPr id="6" name="TextBox 5">
            <a:extLst>
              <a:ext uri="{FF2B5EF4-FFF2-40B4-BE49-F238E27FC236}">
                <a16:creationId xmlns:a16="http://schemas.microsoft.com/office/drawing/2014/main" id="{1EF90227-7821-794A-B910-7A70206E57A4}"/>
              </a:ext>
            </a:extLst>
          </p:cNvPr>
          <p:cNvSpPr txBox="1"/>
          <p:nvPr/>
        </p:nvSpPr>
        <p:spPr>
          <a:xfrm>
            <a:off x="1371600" y="1981200"/>
            <a:ext cx="8839200" cy="2678113"/>
          </a:xfrm>
          <a:prstGeom prst="rect">
            <a:avLst/>
          </a:prstGeom>
          <a:noFill/>
        </p:spPr>
        <p:txBody>
          <a:bodyPr>
            <a:spAutoFit/>
          </a:bodyPr>
          <a:lstStyle/>
          <a:p>
            <a:pPr marL="514350" indent="-514350" eaLnBrk="1" fontAlgn="auto" hangingPunct="1">
              <a:spcBef>
                <a:spcPts val="0"/>
              </a:spcBef>
              <a:spcAft>
                <a:spcPts val="0"/>
              </a:spcAft>
              <a:buClr>
                <a:srgbClr val="990000"/>
              </a:buClr>
              <a:buSzPct val="130000"/>
              <a:buFontTx/>
              <a:buAutoNum type="alphaUcPeriod"/>
              <a:defRPr/>
            </a:pPr>
            <a:r>
              <a:rPr lang="en-US" sz="2800" b="1" dirty="0">
                <a:latin typeface="+mn-lt"/>
                <a:ea typeface="+mn-ea"/>
              </a:rPr>
              <a:t>Yes</a:t>
            </a:r>
          </a:p>
          <a:p>
            <a:pPr marL="514350" indent="-514350" eaLnBrk="1" fontAlgn="auto" hangingPunct="1">
              <a:spcBef>
                <a:spcPts val="0"/>
              </a:spcBef>
              <a:spcAft>
                <a:spcPts val="0"/>
              </a:spcAft>
              <a:buClr>
                <a:srgbClr val="990000"/>
              </a:buClr>
              <a:buSzPct val="130000"/>
              <a:buFontTx/>
              <a:buAutoNum type="alphaUcPeriod"/>
              <a:defRPr/>
            </a:pPr>
            <a:endParaRPr lang="en-US" sz="2800" b="1" dirty="0">
              <a:latin typeface="+mn-lt"/>
              <a:ea typeface="+mn-ea"/>
            </a:endParaRPr>
          </a:p>
          <a:p>
            <a:pPr marL="514350" indent="-514350" eaLnBrk="1" fontAlgn="auto" hangingPunct="1">
              <a:spcBef>
                <a:spcPts val="0"/>
              </a:spcBef>
              <a:spcAft>
                <a:spcPts val="0"/>
              </a:spcAft>
              <a:buClr>
                <a:srgbClr val="990000"/>
              </a:buClr>
              <a:buSzPct val="130000"/>
              <a:buFontTx/>
              <a:buAutoNum type="alphaUcPeriod"/>
              <a:defRPr/>
            </a:pPr>
            <a:r>
              <a:rPr lang="en-US" sz="2800" b="1" dirty="0">
                <a:latin typeface="+mn-lt"/>
                <a:ea typeface="+mn-ea"/>
              </a:rPr>
              <a:t>No</a:t>
            </a:r>
          </a:p>
          <a:p>
            <a:pPr marL="514350" indent="-514350" eaLnBrk="1" fontAlgn="auto" hangingPunct="1">
              <a:spcBef>
                <a:spcPts val="0"/>
              </a:spcBef>
              <a:spcAft>
                <a:spcPts val="0"/>
              </a:spcAft>
              <a:buClr>
                <a:srgbClr val="990000"/>
              </a:buClr>
              <a:buSzPct val="130000"/>
              <a:buFontTx/>
              <a:buAutoNum type="alphaUcPeriod"/>
              <a:defRPr/>
            </a:pPr>
            <a:endParaRPr lang="en-US" sz="2800" b="1" dirty="0">
              <a:latin typeface="+mn-lt"/>
              <a:ea typeface="+mn-ea"/>
            </a:endParaRPr>
          </a:p>
          <a:p>
            <a:pPr marL="514350" indent="-514350" eaLnBrk="1" fontAlgn="auto" hangingPunct="1">
              <a:spcBef>
                <a:spcPts val="0"/>
              </a:spcBef>
              <a:spcAft>
                <a:spcPts val="0"/>
              </a:spcAft>
              <a:buClr>
                <a:srgbClr val="990000"/>
              </a:buClr>
              <a:buSzPct val="130000"/>
              <a:buFontTx/>
              <a:buAutoNum type="alphaUcPeriod"/>
              <a:defRPr/>
            </a:pPr>
            <a:r>
              <a:rPr lang="en-US" sz="2800" b="1" dirty="0">
                <a:latin typeface="+mn-lt"/>
                <a:ea typeface="+mn-ea"/>
              </a:rPr>
              <a:t>Uncertain</a:t>
            </a:r>
          </a:p>
          <a:p>
            <a:pPr eaLnBrk="1" fontAlgn="auto" hangingPunct="1">
              <a:spcBef>
                <a:spcPts val="0"/>
              </a:spcBef>
              <a:spcAft>
                <a:spcPts val="0"/>
              </a:spcAft>
              <a:buClr>
                <a:srgbClr val="990000"/>
              </a:buClr>
              <a:buSzPct val="130000"/>
              <a:buFont typeface="Arial" pitchFamily="34" charset="0"/>
              <a:buChar char="•"/>
              <a:defRPr/>
            </a:pPr>
            <a:endParaRPr lang="en-US" sz="2800" b="1" dirty="0">
              <a:latin typeface="+mn-lt"/>
              <a:ea typeface="+mn-ea"/>
            </a:endParaRPr>
          </a:p>
        </p:txBody>
      </p:sp>
      <p:pic>
        <p:nvPicPr>
          <p:cNvPr id="54275" name="Picture 6" descr="Virus 2.jpg">
            <a:extLst>
              <a:ext uri="{FF2B5EF4-FFF2-40B4-BE49-F238E27FC236}">
                <a16:creationId xmlns:a16="http://schemas.microsoft.com/office/drawing/2014/main" id="{ADBB3076-2601-1945-8C2E-7274582E12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1447800"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BF3EBC-8EE5-4144-B893-D6B98CA2C909}"/>
              </a:ext>
            </a:extLst>
          </p:cNvPr>
          <p:cNvSpPr>
            <a:spLocks noGrp="1"/>
          </p:cNvSpPr>
          <p:nvPr>
            <p:ph type="title"/>
          </p:nvPr>
        </p:nvSpPr>
        <p:spPr>
          <a:xfrm>
            <a:off x="381000" y="-228600"/>
            <a:ext cx="8686800" cy="1143000"/>
          </a:xfrm>
        </p:spPr>
        <p:txBody>
          <a:bodyPr/>
          <a:lstStyle/>
          <a:p>
            <a:r>
              <a:rPr lang="en-US" sz="3200" dirty="0">
                <a:hlinkClick r:id="rId5"/>
              </a:rPr>
              <a:t>Viruses are simple biological forms. Are they alive?</a:t>
            </a:r>
            <a:endParaRPr lang="en-US" sz="3200" dirty="0"/>
          </a:p>
        </p:txBody>
      </p:sp>
      <p:pic>
        <p:nvPicPr>
          <p:cNvPr id="2" name="Animation_ Retrovirus (HIV) Reproductive Cycle.mp4" descr="Animation_ Retrovirus (HIV) Reproductive Cycle.mp4">
            <a:hlinkClick r:id="" action="ppaction://media"/>
            <a:extLst>
              <a:ext uri="{FF2B5EF4-FFF2-40B4-BE49-F238E27FC236}">
                <a16:creationId xmlns:a16="http://schemas.microsoft.com/office/drawing/2014/main" id="{D28827D8-D26C-6D43-ADEF-3B12194E5A9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330325"/>
            <a:ext cx="9144000" cy="41973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1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45D610E7-85AF-634D-86EC-CE5D9D6133E5}"/>
              </a:ext>
            </a:extLst>
          </p:cNvPr>
          <p:cNvSpPr>
            <a:spLocks noGrp="1"/>
          </p:cNvSpPr>
          <p:nvPr>
            <p:ph type="title"/>
          </p:nvPr>
        </p:nvSpPr>
        <p:spPr>
          <a:xfrm>
            <a:off x="457200" y="274638"/>
            <a:ext cx="8229600" cy="6202362"/>
          </a:xfrm>
        </p:spPr>
        <p:txBody>
          <a:bodyPr/>
          <a:lstStyle/>
          <a:p>
            <a:endParaRPr lang="en-US" altLang="en-US" dirty="0">
              <a:ea typeface="ＭＳ Ｐゴシック" panose="020B0600070205080204" pitchFamily="34" charset="-128"/>
            </a:endParaRPr>
          </a:p>
        </p:txBody>
      </p:sp>
      <p:pic>
        <p:nvPicPr>
          <p:cNvPr id="56323" name="Picture 5" descr="image002">
            <a:extLst>
              <a:ext uri="{FF2B5EF4-FFF2-40B4-BE49-F238E27FC236}">
                <a16:creationId xmlns:a16="http://schemas.microsoft.com/office/drawing/2014/main" id="{C343B661-D396-0849-8C92-A63533B549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200" y="533400"/>
            <a:ext cx="6197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EC70A46E-5AA4-6648-B500-6E01DAF424BB}"/>
              </a:ext>
            </a:extLst>
          </p:cNvPr>
          <p:cNvSpPr txBox="1">
            <a:spLocks/>
          </p:cNvSpPr>
          <p:nvPr/>
        </p:nvSpPr>
        <p:spPr bwMode="auto">
          <a:xfrm>
            <a:off x="490538" y="55626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 typeface="Arial" panose="020B0604020202020204" pitchFamily="34" charset="0"/>
              <a:buNone/>
            </a:pPr>
            <a:r>
              <a:rPr lang="fr-FR" altLang="en-US" sz="1800" dirty="0">
                <a:hlinkClick r:id="rId4" tooltip="http://intro.bio.rpi.edu/Studio/videos_animations/10_20BHIVReproCycle_A.swf"/>
              </a:rPr>
              <a:t>Retrovirus (HIV) Reproductive Cycle Animation</a:t>
            </a:r>
            <a:r>
              <a:rPr lang="fr-FR" altLang="en-US" sz="1800" dirty="0"/>
              <a:t> (</a:t>
            </a:r>
            <a:r>
              <a:rPr lang="fr-FR" altLang="en-US" sz="1800" dirty="0" err="1"/>
              <a:t>wmv</a:t>
            </a:r>
            <a:r>
              <a:rPr lang="fr-FR" altLang="en-US" sz="1800" dirty="0"/>
              <a:t>)</a:t>
            </a:r>
            <a:endParaRPr lang="en-US" altLang="en-US" sz="1800" dirty="0"/>
          </a:p>
        </p:txBody>
      </p:sp>
      <p:sp>
        <p:nvSpPr>
          <p:cNvPr id="8" name="Rectangle 3">
            <a:extLst>
              <a:ext uri="{FF2B5EF4-FFF2-40B4-BE49-F238E27FC236}">
                <a16:creationId xmlns:a16="http://schemas.microsoft.com/office/drawing/2014/main" id="{C2E288D6-8B7A-5247-A936-B712290B3AE3}"/>
              </a:ext>
            </a:extLst>
          </p:cNvPr>
          <p:cNvSpPr txBox="1">
            <a:spLocks/>
          </p:cNvSpPr>
          <p:nvPr/>
        </p:nvSpPr>
        <p:spPr bwMode="auto">
          <a:xfrm>
            <a:off x="642938" y="6157912"/>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 typeface="Arial" panose="020B0604020202020204" pitchFamily="34" charset="0"/>
              <a:buNone/>
            </a:pPr>
            <a:r>
              <a:rPr lang="fr-FR" altLang="en-US" sz="1800" dirty="0" err="1">
                <a:hlinkClick r:id="rId5" tooltip="http://intro.bio.rpi.edu/Studio/videos_animations/10_20BHIVReproCycle_A.swf"/>
              </a:rPr>
              <a:t>Retrovirus</a:t>
            </a:r>
            <a:r>
              <a:rPr lang="fr-FR" altLang="en-US" sz="1800" dirty="0">
                <a:hlinkClick r:id="rId5" tooltip="http://intro.bio.rpi.edu/Studio/videos_animations/10_20BHIVReproCycle_A.swf"/>
              </a:rPr>
              <a:t> (HIV) Reproductive Cycle Animation</a:t>
            </a:r>
            <a:r>
              <a:rPr lang="fr-FR" altLang="en-US" sz="1800" dirty="0"/>
              <a:t> (</a:t>
            </a:r>
            <a:r>
              <a:rPr lang="fr-FR" altLang="en-US" sz="1800" dirty="0" err="1"/>
              <a:t>swf</a:t>
            </a:r>
            <a:r>
              <a:rPr lang="fr-FR" altLang="en-US" sz="1800" dirty="0"/>
              <a:t>)   (</a:t>
            </a:r>
            <a:r>
              <a:rPr lang="fr-FR" altLang="en-US" sz="1800" dirty="0">
                <a:hlinkClick r:id="rId6"/>
              </a:rPr>
              <a:t>full screen</a:t>
            </a:r>
            <a:r>
              <a:rPr lang="fr-FR" altLang="en-US" sz="1800" dirty="0"/>
              <a:t>)</a:t>
            </a:r>
            <a:endParaRPr lang="en-US" altLang="en-US" sz="1800" dirty="0"/>
          </a:p>
        </p:txBody>
      </p:sp>
    </p:spTree>
    <p:extLst>
      <p:ext uri="{BB962C8B-B14F-4D97-AF65-F5344CB8AC3E}">
        <p14:creationId xmlns:p14="http://schemas.microsoft.com/office/powerpoint/2010/main" val="8861839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B2AC6706-8F80-EE4C-825C-27FEA3544F52}"/>
              </a:ext>
            </a:extLst>
          </p:cNvPr>
          <p:cNvSpPr>
            <a:spLocks noGrp="1"/>
          </p:cNvSpPr>
          <p:nvPr>
            <p:ph type="title" idx="4294967295"/>
          </p:nvPr>
        </p:nvSpPr>
        <p:spPr>
          <a:xfrm>
            <a:off x="1447800" y="381000"/>
            <a:ext cx="8229600" cy="1143000"/>
          </a:xfrm>
        </p:spPr>
        <p:txBody>
          <a:bodyPr/>
          <a:lstStyle/>
          <a:p>
            <a:pPr algn="l"/>
            <a:r>
              <a:rPr lang="en-US" altLang="en-US" b="1" u="sng">
                <a:solidFill>
                  <a:srgbClr val="000099"/>
                </a:solidFill>
                <a:ea typeface="ＭＳ Ｐゴシック" panose="020B0600070205080204" pitchFamily="34" charset="-128"/>
              </a:rPr>
              <a:t>Group Assignment</a:t>
            </a:r>
          </a:p>
        </p:txBody>
      </p:sp>
      <p:sp>
        <p:nvSpPr>
          <p:cNvPr id="6" name="TextBox 5">
            <a:extLst>
              <a:ext uri="{FF2B5EF4-FFF2-40B4-BE49-F238E27FC236}">
                <a16:creationId xmlns:a16="http://schemas.microsoft.com/office/drawing/2014/main" id="{9CCF2741-19CB-854D-B353-AB82A09F384E}"/>
              </a:ext>
            </a:extLst>
          </p:cNvPr>
          <p:cNvSpPr txBox="1">
            <a:spLocks noChangeArrowheads="1"/>
          </p:cNvSpPr>
          <p:nvPr/>
        </p:nvSpPr>
        <p:spPr bwMode="auto">
          <a:xfrm>
            <a:off x="304800" y="1474788"/>
            <a:ext cx="8610600" cy="598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lnSpc>
                <a:spcPts val="1500"/>
              </a:lnSpc>
              <a:spcBef>
                <a:spcPct val="0"/>
              </a:spcBef>
              <a:buClr>
                <a:srgbClr val="990000"/>
              </a:buClr>
              <a:buSzPct val="130000"/>
              <a:buFontTx/>
              <a:buNone/>
            </a:pPr>
            <a:endParaRPr lang="en-US" altLang="en-US" sz="2600" b="1"/>
          </a:p>
          <a:p>
            <a:pPr eaLnBrk="1" hangingPunct="1">
              <a:spcBef>
                <a:spcPct val="0"/>
              </a:spcBef>
              <a:buClr>
                <a:srgbClr val="990000"/>
              </a:buClr>
              <a:buSzPct val="130000"/>
            </a:pPr>
            <a:r>
              <a:rPr lang="en-US" altLang="en-US" sz="2600" b="1"/>
              <a:t>  You are part of a team assessing whether or not a virus is alive (4-5 class members per team).</a:t>
            </a:r>
          </a:p>
          <a:p>
            <a:pPr eaLnBrk="1" hangingPunct="1">
              <a:lnSpc>
                <a:spcPts val="1500"/>
              </a:lnSpc>
              <a:spcBef>
                <a:spcPct val="0"/>
              </a:spcBef>
              <a:buClr>
                <a:srgbClr val="990000"/>
              </a:buClr>
              <a:buSzPct val="130000"/>
              <a:buFontTx/>
              <a:buNone/>
            </a:pPr>
            <a:endParaRPr lang="en-US" altLang="en-US" sz="2600" b="1"/>
          </a:p>
          <a:p>
            <a:pPr eaLnBrk="1" hangingPunct="1">
              <a:spcBef>
                <a:spcPct val="0"/>
              </a:spcBef>
              <a:buClr>
                <a:srgbClr val="990000"/>
              </a:buClr>
              <a:buSzPct val="130000"/>
            </a:pPr>
            <a:r>
              <a:rPr lang="en-US" altLang="en-US" sz="2600" b="1"/>
              <a:t>  To conduct your analysis you will first need to develop a list of 3 of the most important defining characteristics of life.</a:t>
            </a:r>
          </a:p>
          <a:p>
            <a:pPr eaLnBrk="1" hangingPunct="1">
              <a:spcBef>
                <a:spcPct val="0"/>
              </a:spcBef>
              <a:buClr>
                <a:srgbClr val="990000"/>
              </a:buClr>
              <a:buSzPct val="130000"/>
            </a:pPr>
            <a:endParaRPr lang="en-US" altLang="en-US" sz="2600" b="1"/>
          </a:p>
          <a:p>
            <a:pPr eaLnBrk="1" hangingPunct="1">
              <a:spcBef>
                <a:spcPct val="0"/>
              </a:spcBef>
              <a:buClr>
                <a:srgbClr val="990000"/>
              </a:buClr>
              <a:buSzPct val="130000"/>
            </a:pPr>
            <a:r>
              <a:rPr lang="en-US" altLang="en-US" sz="2400" b="1"/>
              <a:t>  </a:t>
            </a:r>
            <a:r>
              <a:rPr lang="en-US" altLang="en-US" sz="2400" b="1">
                <a:latin typeface="Arial" panose="020B0604020202020204" pitchFamily="34" charset="0"/>
              </a:rPr>
              <a:t>  Apply your list to viruses and come up with a defense of whether you think viruses are alive or not. Individually write your response based upon your groups thoughts and hand in your (carbon) paper to TA.  Each individual in the group must write their own response in their own words</a:t>
            </a:r>
            <a:r>
              <a:rPr lang="en-US" altLang="en-US" sz="2400" b="1"/>
              <a:t>.</a:t>
            </a:r>
            <a:endParaRPr lang="en-US" altLang="en-US" sz="2600" b="1"/>
          </a:p>
          <a:p>
            <a:pPr eaLnBrk="1" hangingPunct="1">
              <a:spcBef>
                <a:spcPct val="0"/>
              </a:spcBef>
              <a:buClr>
                <a:srgbClr val="990000"/>
              </a:buClr>
              <a:buSzPct val="130000"/>
              <a:buFontTx/>
              <a:buNone/>
            </a:pPr>
            <a:endParaRPr lang="en-US" altLang="en-US" sz="2800" b="1"/>
          </a:p>
          <a:p>
            <a:pPr eaLnBrk="1" hangingPunct="1">
              <a:spcBef>
                <a:spcPct val="0"/>
              </a:spcBef>
              <a:buClr>
                <a:srgbClr val="990000"/>
              </a:buClr>
              <a:buSzPct val="130000"/>
            </a:pPr>
            <a:endParaRPr lang="en-US" altLang="en-US" sz="2800" b="1"/>
          </a:p>
          <a:p>
            <a:pPr eaLnBrk="1" hangingPunct="1">
              <a:spcBef>
                <a:spcPct val="0"/>
              </a:spcBef>
              <a:buClr>
                <a:srgbClr val="990000"/>
              </a:buClr>
              <a:buSzPct val="130000"/>
            </a:pPr>
            <a:endParaRPr lang="en-US" altLang="en-US" sz="2800" b="1"/>
          </a:p>
        </p:txBody>
      </p:sp>
      <p:pic>
        <p:nvPicPr>
          <p:cNvPr id="58371" name="Picture 6" descr="Virus 2.jpg">
            <a:extLst>
              <a:ext uri="{FF2B5EF4-FFF2-40B4-BE49-F238E27FC236}">
                <a16:creationId xmlns:a16="http://schemas.microsoft.com/office/drawing/2014/main" id="{D8E08517-E51B-1647-8EF4-DFD5BAAE5F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1447800"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p:cTn id="7"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 calcmode="lin" valueType="num">
                                      <p:cBhvr>
                                        <p:cTn id="13"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14" dur="500" fill="hold"/>
                                        <p:tgtEl>
                                          <p:spTgt spid="6">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 calcmode="lin" valueType="num">
                                      <p:cBhvr>
                                        <p:cTn id="19" dur="500" fill="hold"/>
                                        <p:tgtEl>
                                          <p:spTgt spid="6">
                                            <p:txEl>
                                              <p:pRg st="5" end="5"/>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id="{8DA5C2A6-12F5-B047-90A2-12FE2FB648C2}"/>
              </a:ext>
            </a:extLst>
          </p:cNvPr>
          <p:cNvSpPr>
            <a:spLocks noGrp="1"/>
          </p:cNvSpPr>
          <p:nvPr>
            <p:ph type="title" idx="4294967295"/>
          </p:nvPr>
        </p:nvSpPr>
        <p:spPr>
          <a:xfrm>
            <a:off x="1447800" y="381000"/>
            <a:ext cx="8229600" cy="1143000"/>
          </a:xfrm>
        </p:spPr>
        <p:txBody>
          <a:bodyPr/>
          <a:lstStyle/>
          <a:p>
            <a:pPr algn="l"/>
            <a:r>
              <a:rPr lang="en-US" altLang="en-US" b="1" u="sng">
                <a:solidFill>
                  <a:srgbClr val="000099"/>
                </a:solidFill>
                <a:ea typeface="ＭＳ Ｐゴシック" panose="020B0600070205080204" pitchFamily="34" charset="-128"/>
              </a:rPr>
              <a:t>Are Viruses Alive?</a:t>
            </a:r>
          </a:p>
        </p:txBody>
      </p:sp>
      <p:sp>
        <p:nvSpPr>
          <p:cNvPr id="60418" name="TextBox 5">
            <a:extLst>
              <a:ext uri="{FF2B5EF4-FFF2-40B4-BE49-F238E27FC236}">
                <a16:creationId xmlns:a16="http://schemas.microsoft.com/office/drawing/2014/main" id="{93145128-650E-0142-A58D-89A58129EC71}"/>
              </a:ext>
            </a:extLst>
          </p:cNvPr>
          <p:cNvSpPr txBox="1">
            <a:spLocks noChangeArrowheads="1"/>
          </p:cNvSpPr>
          <p:nvPr/>
        </p:nvSpPr>
        <p:spPr bwMode="auto">
          <a:xfrm>
            <a:off x="304800" y="2406650"/>
            <a:ext cx="883920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Clr>
                <a:srgbClr val="990000"/>
              </a:buClr>
              <a:buSzPct val="130000"/>
              <a:buFontTx/>
              <a:buAutoNum type="alphaUcPeriod"/>
            </a:pPr>
            <a:r>
              <a:rPr lang="en-US" altLang="en-US" sz="2800" b="1"/>
              <a:t>Yes</a:t>
            </a:r>
          </a:p>
          <a:p>
            <a:pPr eaLnBrk="1" hangingPunct="1">
              <a:spcBef>
                <a:spcPct val="0"/>
              </a:spcBef>
              <a:buClr>
                <a:srgbClr val="990000"/>
              </a:buClr>
              <a:buSzPct val="130000"/>
              <a:buFontTx/>
              <a:buAutoNum type="alphaUcPeriod"/>
            </a:pPr>
            <a:endParaRPr lang="en-US" altLang="en-US" sz="2800" b="1"/>
          </a:p>
          <a:p>
            <a:pPr eaLnBrk="1" hangingPunct="1">
              <a:spcBef>
                <a:spcPct val="0"/>
              </a:spcBef>
              <a:buClr>
                <a:srgbClr val="990000"/>
              </a:buClr>
              <a:buSzPct val="130000"/>
              <a:buFontTx/>
              <a:buAutoNum type="alphaUcPeriod"/>
            </a:pPr>
            <a:r>
              <a:rPr lang="en-US" altLang="en-US" sz="2800" b="1"/>
              <a:t>No</a:t>
            </a:r>
          </a:p>
          <a:p>
            <a:pPr eaLnBrk="1" hangingPunct="1">
              <a:spcBef>
                <a:spcPct val="0"/>
              </a:spcBef>
              <a:buClr>
                <a:srgbClr val="990000"/>
              </a:buClr>
              <a:buSzPct val="130000"/>
              <a:buFontTx/>
              <a:buAutoNum type="alphaUcPeriod"/>
            </a:pPr>
            <a:endParaRPr lang="en-US" altLang="en-US" sz="2800" b="1"/>
          </a:p>
          <a:p>
            <a:pPr eaLnBrk="1" hangingPunct="1">
              <a:spcBef>
                <a:spcPct val="0"/>
              </a:spcBef>
              <a:buClr>
                <a:srgbClr val="990000"/>
              </a:buClr>
              <a:buSzPct val="130000"/>
              <a:buFontTx/>
              <a:buAutoNum type="alphaUcPeriod"/>
            </a:pPr>
            <a:endParaRPr lang="en-US" altLang="en-US" sz="2800" b="1"/>
          </a:p>
          <a:p>
            <a:pPr eaLnBrk="1" hangingPunct="1">
              <a:spcBef>
                <a:spcPct val="0"/>
              </a:spcBef>
              <a:buClr>
                <a:srgbClr val="990000"/>
              </a:buClr>
              <a:buSzPct val="130000"/>
              <a:buFontTx/>
              <a:buAutoNum type="alphaUcPeriod"/>
            </a:pPr>
            <a:endParaRPr lang="en-US" altLang="en-US" sz="2800" b="1"/>
          </a:p>
          <a:p>
            <a:pPr eaLnBrk="1" hangingPunct="1">
              <a:spcBef>
                <a:spcPct val="0"/>
              </a:spcBef>
              <a:buClr>
                <a:srgbClr val="990000"/>
              </a:buClr>
              <a:buSzPct val="130000"/>
              <a:buFontTx/>
              <a:buNone/>
            </a:pPr>
            <a:r>
              <a:rPr lang="en-US" altLang="en-US" sz="2800" b="1"/>
              <a:t>Clicker question</a:t>
            </a:r>
          </a:p>
          <a:p>
            <a:pPr eaLnBrk="1" hangingPunct="1">
              <a:spcBef>
                <a:spcPct val="0"/>
              </a:spcBef>
              <a:buClr>
                <a:srgbClr val="990000"/>
              </a:buClr>
              <a:buSzPct val="130000"/>
            </a:pPr>
            <a:endParaRPr lang="en-US" altLang="en-US" sz="2800" b="1"/>
          </a:p>
        </p:txBody>
      </p:sp>
      <p:pic>
        <p:nvPicPr>
          <p:cNvPr id="60419" name="Picture 6" descr="Virus 2.jpg">
            <a:extLst>
              <a:ext uri="{FF2B5EF4-FFF2-40B4-BE49-F238E27FC236}">
                <a16:creationId xmlns:a16="http://schemas.microsoft.com/office/drawing/2014/main" id="{3F16F206-F6B0-804C-B2A5-6B16667D17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1447800"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CBD384A6-A77B-AC41-BA6D-EAE93320BA09}"/>
              </a:ext>
            </a:extLst>
          </p:cNvPr>
          <p:cNvSpPr>
            <a:spLocks noGrp="1"/>
          </p:cNvSpPr>
          <p:nvPr>
            <p:ph type="title" idx="4294967295"/>
          </p:nvPr>
        </p:nvSpPr>
        <p:spPr>
          <a:xfrm>
            <a:off x="1447800" y="381000"/>
            <a:ext cx="8229600" cy="1143000"/>
          </a:xfrm>
        </p:spPr>
        <p:txBody>
          <a:bodyPr/>
          <a:lstStyle/>
          <a:p>
            <a:pPr algn="l"/>
            <a:r>
              <a:rPr lang="en-US" altLang="en-US" b="1" u="sng">
                <a:solidFill>
                  <a:srgbClr val="000099"/>
                </a:solidFill>
                <a:ea typeface="ＭＳ Ｐゴシック" panose="020B0600070205080204" pitchFamily="34" charset="-128"/>
              </a:rPr>
              <a:t>Criteria for Life?</a:t>
            </a:r>
          </a:p>
        </p:txBody>
      </p:sp>
      <p:sp>
        <p:nvSpPr>
          <p:cNvPr id="6" name="TextBox 5">
            <a:extLst>
              <a:ext uri="{FF2B5EF4-FFF2-40B4-BE49-F238E27FC236}">
                <a16:creationId xmlns:a16="http://schemas.microsoft.com/office/drawing/2014/main" id="{4FA6EF22-D3AE-B746-BEF3-A80994A7B074}"/>
              </a:ext>
            </a:extLst>
          </p:cNvPr>
          <p:cNvSpPr txBox="1">
            <a:spLocks noChangeArrowheads="1"/>
          </p:cNvSpPr>
          <p:nvPr/>
        </p:nvSpPr>
        <p:spPr bwMode="auto">
          <a:xfrm>
            <a:off x="304800" y="1524000"/>
            <a:ext cx="8839200" cy="494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Clr>
                <a:srgbClr val="990000"/>
              </a:buClr>
              <a:buSzPct val="130000"/>
            </a:pPr>
            <a:r>
              <a:rPr lang="en-US" altLang="en-US" sz="2600" b="1"/>
              <a:t> “Localized molecular assemblages that regenerate, replicate, and build new functionality through evolution. ”</a:t>
            </a:r>
          </a:p>
          <a:p>
            <a:pPr eaLnBrk="1" hangingPunct="1">
              <a:spcBef>
                <a:spcPct val="0"/>
              </a:spcBef>
              <a:buClr>
                <a:srgbClr val="990000"/>
              </a:buClr>
              <a:buSzPct val="130000"/>
              <a:buFont typeface="Arial" panose="020B0604020202020204" pitchFamily="34" charset="0"/>
              <a:buNone/>
            </a:pPr>
            <a:endParaRPr lang="en-US" altLang="en-US" sz="2600" b="1"/>
          </a:p>
          <a:p>
            <a:pPr eaLnBrk="1" hangingPunct="1">
              <a:spcBef>
                <a:spcPct val="0"/>
              </a:spcBef>
              <a:buClr>
                <a:srgbClr val="990000"/>
              </a:buClr>
              <a:buSzPct val="130000"/>
            </a:pPr>
            <a:r>
              <a:rPr lang="en-US" altLang="en-US" sz="2600" b="1"/>
              <a:t> “Transition to life arises when heritable information takes control of thermodynamic self-assembly,  energy transduction, and replication.”</a:t>
            </a:r>
          </a:p>
          <a:p>
            <a:pPr eaLnBrk="1" hangingPunct="1">
              <a:spcBef>
                <a:spcPct val="0"/>
              </a:spcBef>
              <a:buClr>
                <a:srgbClr val="990000"/>
              </a:buClr>
              <a:buSzPct val="130000"/>
            </a:pPr>
            <a:endParaRPr lang="en-US" altLang="en-US" sz="2600" b="1"/>
          </a:p>
          <a:p>
            <a:pPr eaLnBrk="1" hangingPunct="1">
              <a:spcBef>
                <a:spcPct val="0"/>
              </a:spcBef>
              <a:buClr>
                <a:srgbClr val="990000"/>
              </a:buClr>
              <a:buSzPct val="130000"/>
            </a:pPr>
            <a:r>
              <a:rPr lang="en-US" altLang="en-US" sz="2600" b="1"/>
              <a:t>All life forms are membrane-bound to control movement of substances into and out of the cell</a:t>
            </a:r>
          </a:p>
          <a:p>
            <a:pPr eaLnBrk="1" hangingPunct="1">
              <a:spcBef>
                <a:spcPct val="0"/>
              </a:spcBef>
              <a:buClr>
                <a:srgbClr val="990000"/>
              </a:buClr>
              <a:buSzPct val="130000"/>
            </a:pPr>
            <a:endParaRPr lang="en-US" altLang="en-US" sz="2800" b="1"/>
          </a:p>
          <a:p>
            <a:pPr eaLnBrk="1" hangingPunct="1">
              <a:spcBef>
                <a:spcPct val="0"/>
              </a:spcBef>
              <a:buClr>
                <a:srgbClr val="990000"/>
              </a:buClr>
              <a:buSzPct val="130000"/>
            </a:pPr>
            <a:endParaRPr lang="en-US" altLang="en-US" sz="2800" b="1"/>
          </a:p>
          <a:p>
            <a:pPr eaLnBrk="1" hangingPunct="1">
              <a:spcBef>
                <a:spcPct val="0"/>
              </a:spcBef>
              <a:buClr>
                <a:srgbClr val="990000"/>
              </a:buClr>
              <a:buSzPct val="130000"/>
              <a:buFont typeface="Arial" panose="020B0604020202020204" pitchFamily="34" charset="0"/>
              <a:buNone/>
            </a:pPr>
            <a:endParaRPr lang="en-US" altLang="en-US" sz="2800" b="1"/>
          </a:p>
        </p:txBody>
      </p:sp>
      <p:pic>
        <p:nvPicPr>
          <p:cNvPr id="62467" name="Picture 6" descr="Virus 2.jpg">
            <a:extLst>
              <a:ext uri="{FF2B5EF4-FFF2-40B4-BE49-F238E27FC236}">
                <a16:creationId xmlns:a16="http://schemas.microsoft.com/office/drawing/2014/main" id="{F55C58A3-1354-8340-87B6-5D6A6D0635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1447800"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p:cTn id="13"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p:cTn id="19"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1">
            <a:extLst>
              <a:ext uri="{FF2B5EF4-FFF2-40B4-BE49-F238E27FC236}">
                <a16:creationId xmlns:a16="http://schemas.microsoft.com/office/drawing/2014/main" id="{C3B994D9-81EC-C840-9153-C990B01764D6}"/>
              </a:ext>
            </a:extLst>
          </p:cNvPr>
          <p:cNvSpPr>
            <a:spLocks noChangeArrowheads="1"/>
          </p:cNvSpPr>
          <p:nvPr/>
        </p:nvSpPr>
        <p:spPr bwMode="auto">
          <a:xfrm>
            <a:off x="7162800" y="6400800"/>
            <a:ext cx="1295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dirty="0">
                <a:latin typeface="Arial" panose="020B0604020202020204" pitchFamily="34" charset="0"/>
                <a:hlinkClick r:id="rId3"/>
              </a:rPr>
              <a:t>Local copy</a:t>
            </a:r>
            <a:endParaRPr lang="en-US" altLang="en-US" sz="1800" dirty="0">
              <a:latin typeface="Arial" panose="020B0604020202020204" pitchFamily="34" charset="0"/>
            </a:endParaRPr>
          </a:p>
        </p:txBody>
      </p:sp>
      <p:sp>
        <p:nvSpPr>
          <p:cNvPr id="8" name="Rectangle 2">
            <a:extLst>
              <a:ext uri="{FF2B5EF4-FFF2-40B4-BE49-F238E27FC236}">
                <a16:creationId xmlns:a16="http://schemas.microsoft.com/office/drawing/2014/main" id="{2566C7C6-A76C-874F-88CF-A6155A48A624}"/>
              </a:ext>
            </a:extLst>
          </p:cNvPr>
          <p:cNvSpPr>
            <a:spLocks noGrp="1"/>
          </p:cNvSpPr>
          <p:nvPr>
            <p:ph type="title"/>
          </p:nvPr>
        </p:nvSpPr>
        <p:spPr>
          <a:xfrm>
            <a:off x="457200" y="-76200"/>
            <a:ext cx="8229600" cy="1143000"/>
          </a:xfrm>
        </p:spPr>
        <p:txBody>
          <a:bodyPr/>
          <a:lstStyle/>
          <a:p>
            <a:pPr algn="l">
              <a:lnSpc>
                <a:spcPts val="1860"/>
              </a:lnSpc>
            </a:pPr>
            <a:r>
              <a:rPr lang="en-US" altLang="en-US" sz="2800" dirty="0">
                <a:ea typeface="ＭＳ Ｐゴシック" panose="020B0600070205080204" pitchFamily="34" charset="-128"/>
                <a:hlinkClick r:id="rId4"/>
              </a:rPr>
              <a:t>Artificial life has been made</a:t>
            </a:r>
            <a:br>
              <a:rPr lang="en-US" altLang="en-US" sz="2800" dirty="0">
                <a:ea typeface="ＭＳ Ｐゴシック" panose="020B0600070205080204" pitchFamily="34" charset="-128"/>
              </a:rPr>
            </a:br>
            <a:r>
              <a:rPr lang="en-US" altLang="en-US" sz="1600" dirty="0">
                <a:ea typeface="ＭＳ Ｐゴシック" panose="020B0600070205080204" pitchFamily="34" charset="-128"/>
                <a:hlinkClick r:id="rId5" tooltip="http://online.wsj.com/article/SB10001424052748704026204575266460432676840.html#video%3D28E4021D-16C9-4BFE-BA26-7B2F42B13B7A%26articleTabs%3Dvideo"/>
              </a:rPr>
              <a:t>Wall Street Journal Video Link</a:t>
            </a:r>
            <a:r>
              <a:rPr lang="en-US" altLang="en-US" sz="4000" dirty="0">
                <a:ea typeface="ＭＳ Ｐゴシック" panose="020B0600070205080204" pitchFamily="34" charset="-128"/>
              </a:rPr>
              <a:t> </a:t>
            </a:r>
          </a:p>
        </p:txBody>
      </p:sp>
      <p:pic>
        <p:nvPicPr>
          <p:cNvPr id="5" name="Video: Artificial life has been made">
            <a:hlinkClick r:id="" action="ppaction://media"/>
            <a:extLst>
              <a:ext uri="{FF2B5EF4-FFF2-40B4-BE49-F238E27FC236}">
                <a16:creationId xmlns:a16="http://schemas.microsoft.com/office/drawing/2014/main" id="{FA8E731E-2B50-854D-A5FF-BD71697014F1}"/>
              </a:ext>
            </a:extLst>
          </p:cNvPr>
          <p:cNvPicPr>
            <a:picLocks noRot="1" noChangeAspect="1"/>
          </p:cNvPicPr>
          <p:nvPr>
            <a:videoFile r:link="rId1"/>
          </p:nvPr>
        </p:nvPicPr>
        <p:blipFill>
          <a:blip r:embed="rId6"/>
          <a:stretch>
            <a:fillRect/>
          </a:stretch>
        </p:blipFill>
        <p:spPr>
          <a:xfrm>
            <a:off x="101600" y="1143000"/>
            <a:ext cx="8940800" cy="5029200"/>
          </a:xfrm>
          <a:prstGeom prst="rect">
            <a:avLst/>
          </a:prstGeom>
          <a:effectLst>
            <a:glow rad="393700">
              <a:schemeClr val="tx1">
                <a:alpha val="40000"/>
              </a:schemeClr>
            </a:glo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21288E8C-415D-9F45-A918-DBB69253A67D}"/>
              </a:ext>
            </a:extLst>
          </p:cNvPr>
          <p:cNvSpPr>
            <a:spLocks noGrp="1"/>
          </p:cNvSpPr>
          <p:nvPr>
            <p:ph type="title"/>
          </p:nvPr>
        </p:nvSpPr>
        <p:spPr/>
        <p:txBody>
          <a:bodyPr/>
          <a:lstStyle/>
          <a:p>
            <a:pPr algn="l"/>
            <a:r>
              <a:rPr lang="en-US" altLang="en-US" sz="2800" dirty="0">
                <a:ea typeface="ＭＳ Ｐゴシック" panose="020B0600070205080204" pitchFamily="34" charset="-128"/>
              </a:rPr>
              <a:t>Artificial life has been made</a:t>
            </a:r>
            <a:br>
              <a:rPr lang="en-US" altLang="en-US" sz="2800" dirty="0">
                <a:ea typeface="ＭＳ Ｐゴシック" panose="020B0600070205080204" pitchFamily="34" charset="-128"/>
              </a:rPr>
            </a:br>
            <a:r>
              <a:rPr lang="en-US" altLang="en-US" sz="1600" dirty="0">
                <a:ea typeface="ＭＳ Ｐゴシック" panose="020B0600070205080204" pitchFamily="34" charset="-128"/>
                <a:hlinkClick r:id="rId2" tooltip="http://online.wsj.com/article/SB10001424052748704026204575266460432676840.html#video%3D28E4021D-16C9-4BFE-BA26-7B2F42B13B7A%26articleTabs%3Dvideo"/>
              </a:rPr>
              <a:t>Wall Street Journal Video Link</a:t>
            </a:r>
            <a:r>
              <a:rPr lang="en-US" altLang="en-US" sz="4000" dirty="0">
                <a:ea typeface="ＭＳ Ｐゴシック" panose="020B0600070205080204" pitchFamily="34" charset="-128"/>
              </a:rPr>
              <a:t> </a:t>
            </a:r>
          </a:p>
        </p:txBody>
      </p:sp>
      <p:pic>
        <p:nvPicPr>
          <p:cNvPr id="64514" name="Picture 6" descr="image002">
            <a:extLst>
              <a:ext uri="{FF2B5EF4-FFF2-40B4-BE49-F238E27FC236}">
                <a16:creationId xmlns:a16="http://schemas.microsoft.com/office/drawing/2014/main" id="{661A2E3E-E14B-D445-99AF-18133F8886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715591"/>
            <a:ext cx="5257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ctangle 1">
            <a:extLst>
              <a:ext uri="{FF2B5EF4-FFF2-40B4-BE49-F238E27FC236}">
                <a16:creationId xmlns:a16="http://schemas.microsoft.com/office/drawing/2014/main" id="{C3B994D9-81EC-C840-9153-C990B01764D6}"/>
              </a:ext>
            </a:extLst>
          </p:cNvPr>
          <p:cNvSpPr>
            <a:spLocks noChangeArrowheads="1"/>
          </p:cNvSpPr>
          <p:nvPr/>
        </p:nvSpPr>
        <p:spPr bwMode="auto">
          <a:xfrm>
            <a:off x="304800" y="6211888"/>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dirty="0">
                <a:latin typeface="Arial" panose="020B0604020202020204" pitchFamily="34" charset="0"/>
                <a:hlinkClick r:id="rId4"/>
              </a:rPr>
              <a:t>Local copy</a:t>
            </a:r>
            <a:endParaRPr lang="en-US" altLang="en-US" sz="1800" dirty="0">
              <a:latin typeface="Arial" panose="020B0604020202020204" pitchFamily="34" charset="0"/>
            </a:endParaRPr>
          </a:p>
        </p:txBody>
      </p:sp>
      <p:sp>
        <p:nvSpPr>
          <p:cNvPr id="2" name="Rectangle 1">
            <a:hlinkClick r:id="rId5"/>
            <a:extLst>
              <a:ext uri="{FF2B5EF4-FFF2-40B4-BE49-F238E27FC236}">
                <a16:creationId xmlns:a16="http://schemas.microsoft.com/office/drawing/2014/main" id="{140627A8-08A6-A840-8FD0-48FEB4AE5171}"/>
              </a:ext>
            </a:extLst>
          </p:cNvPr>
          <p:cNvSpPr/>
          <p:nvPr/>
        </p:nvSpPr>
        <p:spPr>
          <a:xfrm>
            <a:off x="8001000" y="6233004"/>
            <a:ext cx="4572000" cy="369332"/>
          </a:xfrm>
          <a:prstGeom prst="rect">
            <a:avLst/>
          </a:prstGeom>
        </p:spPr>
        <p:txBody>
          <a:bodyPr>
            <a:spAutoFit/>
          </a:bodyPr>
          <a:lstStyle/>
          <a:p>
            <a:r>
              <a:rPr lang="en-US" dirty="0">
                <a:hlinkClick r:id="rId5"/>
              </a:rPr>
              <a:t>youtube</a:t>
            </a:r>
            <a:endParaRPr lang="en-US" dirty="0"/>
          </a:p>
        </p:txBody>
      </p:sp>
    </p:spTree>
    <p:extLst>
      <p:ext uri="{BB962C8B-B14F-4D97-AF65-F5344CB8AC3E}">
        <p14:creationId xmlns:p14="http://schemas.microsoft.com/office/powerpoint/2010/main" val="362145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4">
            <a:extLst>
              <a:ext uri="{FF2B5EF4-FFF2-40B4-BE49-F238E27FC236}">
                <a16:creationId xmlns:a16="http://schemas.microsoft.com/office/drawing/2014/main" id="{881C1188-7518-9A4A-AD9C-D55819ACB0A3}"/>
              </a:ext>
            </a:extLst>
          </p:cNvPr>
          <p:cNvSpPr>
            <a:spLocks noGrp="1" noChangeArrowheads="1"/>
          </p:cNvSpPr>
          <p:nvPr>
            <p:ph type="title" idx="4294967295"/>
          </p:nvPr>
        </p:nvSpPr>
        <p:spPr/>
        <p:txBody>
          <a:bodyPr anchor="t"/>
          <a:lstStyle/>
          <a:p>
            <a:pPr eaLnBrk="1" hangingPunct="1"/>
            <a:r>
              <a:rPr lang="en-US" altLang="en-US" sz="4000">
                <a:ea typeface="ＭＳ Ｐゴシック" panose="020B0600070205080204" pitchFamily="34" charset="-128"/>
              </a:rPr>
              <a:t>Physical properties of Na+ and Cl</a:t>
            </a:r>
            <a:r>
              <a:rPr lang="en-US" altLang="en-US" sz="4000" baseline="30000">
                <a:ea typeface="ＭＳ Ｐゴシック" panose="020B0600070205080204" pitchFamily="34" charset="-128"/>
              </a:rPr>
              <a:t>-</a:t>
            </a:r>
            <a:r>
              <a:rPr lang="en-US" altLang="en-US" sz="4000">
                <a:ea typeface="ＭＳ Ｐゴシック" panose="020B0600070205080204" pitchFamily="34" charset="-128"/>
              </a:rPr>
              <a:t> </a:t>
            </a:r>
          </a:p>
        </p:txBody>
      </p:sp>
      <p:sp>
        <p:nvSpPr>
          <p:cNvPr id="19458" name="Rectangle 5">
            <a:extLst>
              <a:ext uri="{FF2B5EF4-FFF2-40B4-BE49-F238E27FC236}">
                <a16:creationId xmlns:a16="http://schemas.microsoft.com/office/drawing/2014/main" id="{BAF5099F-B392-A042-BEB6-26942BCBE145}"/>
              </a:ext>
            </a:extLst>
          </p:cNvPr>
          <p:cNvSpPr>
            <a:spLocks noGrp="1" noChangeArrowheads="1"/>
          </p:cNvSpPr>
          <p:nvPr>
            <p:ph type="body" sz="half" idx="4294967295"/>
          </p:nvPr>
        </p:nvSpPr>
        <p:spPr>
          <a:xfrm>
            <a:off x="457200" y="1447800"/>
            <a:ext cx="3962400" cy="4545013"/>
          </a:xfrm>
        </p:spPr>
        <p:txBody>
          <a:bodyPr/>
          <a:lstStyle/>
          <a:p>
            <a:pPr marL="495300" indent="-495300" eaLnBrk="1" hangingPunct="1">
              <a:lnSpc>
                <a:spcPct val="90000"/>
              </a:lnSpc>
            </a:pPr>
            <a:endParaRPr lang="en-US" altLang="en-US" sz="2800">
              <a:ea typeface="ＭＳ Ｐゴシック" panose="020B0600070205080204" pitchFamily="34" charset="-128"/>
            </a:endParaRPr>
          </a:p>
          <a:p>
            <a:pPr marL="495300" indent="-495300" eaLnBrk="1" hangingPunct="1">
              <a:lnSpc>
                <a:spcPct val="90000"/>
              </a:lnSpc>
            </a:pPr>
            <a:r>
              <a:rPr lang="en-US" altLang="en-US" sz="3000">
                <a:ea typeface="ＭＳ Ｐゴシック" panose="020B0600070205080204" pitchFamily="34" charset="-128"/>
              </a:rPr>
              <a:t>Properties of Na</a:t>
            </a:r>
            <a:r>
              <a:rPr lang="en-US" altLang="en-US" sz="3000" baseline="30000">
                <a:ea typeface="ＭＳ Ｐゴシック" panose="020B0600070205080204" pitchFamily="34" charset="-128"/>
              </a:rPr>
              <a:t>+ </a:t>
            </a:r>
            <a:r>
              <a:rPr lang="en-US" altLang="en-US" sz="3000">
                <a:ea typeface="ＭＳ Ｐゴシック" panose="020B0600070205080204" pitchFamily="34" charset="-128"/>
              </a:rPr>
              <a:t>at room temperature</a:t>
            </a:r>
            <a:endParaRPr lang="en-US" altLang="en-US" sz="3000" baseline="30000">
              <a:ea typeface="ＭＳ Ｐゴシック" panose="020B0600070205080204" pitchFamily="34" charset="-128"/>
            </a:endParaRPr>
          </a:p>
          <a:p>
            <a:pPr marL="495300" indent="-495300" eaLnBrk="1" hangingPunct="1">
              <a:lnSpc>
                <a:spcPct val="90000"/>
              </a:lnSpc>
            </a:pPr>
            <a:endParaRPr lang="en-US" altLang="en-US" sz="3000" baseline="30000">
              <a:ea typeface="ＭＳ Ｐゴシック" panose="020B0600070205080204" pitchFamily="34" charset="-128"/>
            </a:endParaRPr>
          </a:p>
          <a:p>
            <a:pPr marL="763588" lvl="1" indent="-419100" eaLnBrk="1" hangingPunct="1">
              <a:lnSpc>
                <a:spcPct val="90000"/>
              </a:lnSpc>
            </a:pPr>
            <a:r>
              <a:rPr lang="en-US" altLang="en-US" sz="2400">
                <a:ea typeface="ＭＳ Ｐゴシック" panose="020B0600070205080204" pitchFamily="34" charset="-128"/>
              </a:rPr>
              <a:t>Solid</a:t>
            </a:r>
          </a:p>
          <a:p>
            <a:pPr marL="763588" lvl="1" indent="-419100" eaLnBrk="1" hangingPunct="1">
              <a:lnSpc>
                <a:spcPct val="90000"/>
              </a:lnSpc>
            </a:pPr>
            <a:endParaRPr lang="en-US" altLang="en-US" sz="2400">
              <a:ea typeface="ＭＳ Ｐゴシック" panose="020B0600070205080204" pitchFamily="34" charset="-128"/>
            </a:endParaRPr>
          </a:p>
          <a:p>
            <a:pPr marL="763588" lvl="1" indent="-419100" eaLnBrk="1" hangingPunct="1">
              <a:lnSpc>
                <a:spcPct val="90000"/>
              </a:lnSpc>
            </a:pPr>
            <a:r>
              <a:rPr lang="en-US" altLang="en-US" sz="2400">
                <a:ea typeface="ＭＳ Ｐゴシック" panose="020B0600070205080204" pitchFamily="34" charset="-128"/>
              </a:rPr>
              <a:t>Molecular weight: 23</a:t>
            </a:r>
          </a:p>
          <a:p>
            <a:pPr marL="763588" lvl="1" indent="-419100" eaLnBrk="1" hangingPunct="1">
              <a:lnSpc>
                <a:spcPct val="90000"/>
              </a:lnSpc>
              <a:buFont typeface="Arial" panose="020B0604020202020204" pitchFamily="34" charset="0"/>
              <a:buNone/>
            </a:pPr>
            <a:endParaRPr lang="en-US" altLang="en-US" sz="2400">
              <a:ea typeface="ＭＳ Ｐゴシック" panose="020B0600070205080204" pitchFamily="34" charset="-128"/>
            </a:endParaRPr>
          </a:p>
          <a:p>
            <a:pPr marL="763588" lvl="1" indent="-419100" eaLnBrk="1" hangingPunct="1">
              <a:lnSpc>
                <a:spcPct val="90000"/>
              </a:lnSpc>
            </a:pPr>
            <a:r>
              <a:rPr lang="en-US" altLang="en-US" sz="2400">
                <a:ea typeface="ＭＳ Ｐゴシック" panose="020B0600070205080204" pitchFamily="34" charset="-128"/>
              </a:rPr>
              <a:t>Melting point:	+98°C</a:t>
            </a:r>
          </a:p>
          <a:p>
            <a:pPr marL="763588" lvl="1" indent="-419100" eaLnBrk="1" hangingPunct="1">
              <a:lnSpc>
                <a:spcPct val="90000"/>
              </a:lnSpc>
              <a:buFont typeface="Arial" panose="020B0604020202020204" pitchFamily="34" charset="0"/>
              <a:buNone/>
            </a:pPr>
            <a:endParaRPr lang="en-US" altLang="en-US" sz="2400">
              <a:ea typeface="ＭＳ Ｐゴシック" panose="020B0600070205080204" pitchFamily="34" charset="-128"/>
            </a:endParaRPr>
          </a:p>
          <a:p>
            <a:pPr marL="763588" lvl="1" indent="-419100" eaLnBrk="1" hangingPunct="1">
              <a:lnSpc>
                <a:spcPct val="90000"/>
              </a:lnSpc>
            </a:pPr>
            <a:r>
              <a:rPr lang="en-US" altLang="en-US" sz="2400">
                <a:ea typeface="ＭＳ Ｐゴシック" panose="020B0600070205080204" pitchFamily="34" charset="-128"/>
              </a:rPr>
              <a:t>Boiling point:	+883°C</a:t>
            </a:r>
          </a:p>
        </p:txBody>
      </p:sp>
      <p:sp>
        <p:nvSpPr>
          <p:cNvPr id="19459" name="Rectangle 6">
            <a:extLst>
              <a:ext uri="{FF2B5EF4-FFF2-40B4-BE49-F238E27FC236}">
                <a16:creationId xmlns:a16="http://schemas.microsoft.com/office/drawing/2014/main" id="{1DDF7242-3F90-9447-90FA-9C2046382314}"/>
              </a:ext>
            </a:extLst>
          </p:cNvPr>
          <p:cNvSpPr>
            <a:spLocks noGrp="1" noChangeArrowheads="1"/>
          </p:cNvSpPr>
          <p:nvPr>
            <p:ph type="body" sz="half" idx="4294967295"/>
          </p:nvPr>
        </p:nvSpPr>
        <p:spPr>
          <a:xfrm>
            <a:off x="4800600" y="1371600"/>
            <a:ext cx="3886200" cy="4621213"/>
          </a:xfrm>
        </p:spPr>
        <p:txBody>
          <a:bodyPr/>
          <a:lstStyle/>
          <a:p>
            <a:pPr marL="495300" indent="-495300" eaLnBrk="1" hangingPunct="1">
              <a:lnSpc>
                <a:spcPct val="90000"/>
              </a:lnSpc>
            </a:pPr>
            <a:endParaRPr lang="en-US" altLang="en-US" sz="2800">
              <a:ea typeface="ＭＳ Ｐゴシック" panose="020B0600070205080204" pitchFamily="34" charset="-128"/>
            </a:endParaRPr>
          </a:p>
          <a:p>
            <a:pPr marL="495300" indent="-495300" eaLnBrk="1" hangingPunct="1">
              <a:lnSpc>
                <a:spcPct val="90000"/>
              </a:lnSpc>
            </a:pPr>
            <a:r>
              <a:rPr lang="en-US" altLang="en-US" sz="3000">
                <a:ea typeface="ＭＳ Ｐゴシック" panose="020B0600070205080204" pitchFamily="34" charset="-128"/>
              </a:rPr>
              <a:t>Properties of Cl</a:t>
            </a:r>
            <a:r>
              <a:rPr lang="en-US" altLang="en-US" sz="3000" baseline="30000">
                <a:ea typeface="ＭＳ Ｐゴシック" panose="020B0600070205080204" pitchFamily="34" charset="-128"/>
              </a:rPr>
              <a:t>- </a:t>
            </a:r>
            <a:r>
              <a:rPr lang="en-US" altLang="en-US" sz="3000">
                <a:ea typeface="ＭＳ Ｐゴシック" panose="020B0600070205080204" pitchFamily="34" charset="-128"/>
              </a:rPr>
              <a:t>at room temperature</a:t>
            </a:r>
            <a:endParaRPr lang="en-US" altLang="en-US" sz="3000" baseline="30000">
              <a:ea typeface="ＭＳ Ｐゴシック" panose="020B0600070205080204" pitchFamily="34" charset="-128"/>
            </a:endParaRPr>
          </a:p>
          <a:p>
            <a:pPr marL="495300" indent="-495300" eaLnBrk="1" hangingPunct="1">
              <a:lnSpc>
                <a:spcPct val="90000"/>
              </a:lnSpc>
              <a:buFont typeface="Arial" panose="020B0604020202020204" pitchFamily="34" charset="0"/>
              <a:buNone/>
            </a:pPr>
            <a:endParaRPr lang="en-US" altLang="en-US" sz="3000" baseline="30000">
              <a:ea typeface="ＭＳ Ｐゴシック" panose="020B0600070205080204" pitchFamily="34" charset="-128"/>
            </a:endParaRPr>
          </a:p>
          <a:p>
            <a:pPr marL="763588" lvl="1" indent="-419100" eaLnBrk="1" hangingPunct="1">
              <a:lnSpc>
                <a:spcPct val="90000"/>
              </a:lnSpc>
            </a:pPr>
            <a:r>
              <a:rPr lang="en-US" altLang="en-US" sz="2400">
                <a:ea typeface="ＭＳ Ｐゴシック" panose="020B0600070205080204" pitchFamily="34" charset="-128"/>
              </a:rPr>
              <a:t>Gas, dimer Cl</a:t>
            </a:r>
            <a:r>
              <a:rPr lang="en-US" altLang="en-US" sz="1600" baseline="-6000">
                <a:ea typeface="ＭＳ Ｐゴシック" panose="020B0600070205080204" pitchFamily="34" charset="-128"/>
              </a:rPr>
              <a:t>2</a:t>
            </a:r>
          </a:p>
          <a:p>
            <a:pPr marL="763588" lvl="1" indent="-419100" eaLnBrk="1" hangingPunct="1">
              <a:lnSpc>
                <a:spcPct val="90000"/>
              </a:lnSpc>
            </a:pPr>
            <a:endParaRPr lang="en-US" altLang="en-US" sz="2400">
              <a:ea typeface="ＭＳ Ｐゴシック" panose="020B0600070205080204" pitchFamily="34" charset="-128"/>
            </a:endParaRPr>
          </a:p>
          <a:p>
            <a:pPr marL="763588" lvl="1" indent="-419100" eaLnBrk="1" hangingPunct="1">
              <a:lnSpc>
                <a:spcPct val="90000"/>
              </a:lnSpc>
            </a:pPr>
            <a:r>
              <a:rPr lang="en-US" altLang="en-US" sz="2400">
                <a:ea typeface="ＭＳ Ｐゴシック" panose="020B0600070205080204" pitchFamily="34" charset="-128"/>
              </a:rPr>
              <a:t>Molecular weight: 35</a:t>
            </a:r>
          </a:p>
          <a:p>
            <a:pPr marL="763588" lvl="1" indent="-419100" eaLnBrk="1" hangingPunct="1">
              <a:lnSpc>
                <a:spcPct val="90000"/>
              </a:lnSpc>
              <a:buFont typeface="Arial" panose="020B0604020202020204" pitchFamily="34" charset="0"/>
              <a:buNone/>
            </a:pPr>
            <a:endParaRPr lang="en-US" altLang="en-US" sz="2400">
              <a:ea typeface="ＭＳ Ｐゴシック" panose="020B0600070205080204" pitchFamily="34" charset="-128"/>
            </a:endParaRPr>
          </a:p>
          <a:p>
            <a:pPr marL="763588" lvl="1" indent="-419100" eaLnBrk="1" hangingPunct="1">
              <a:lnSpc>
                <a:spcPct val="90000"/>
              </a:lnSpc>
            </a:pPr>
            <a:r>
              <a:rPr lang="en-US" altLang="en-US" sz="2400">
                <a:ea typeface="ＭＳ Ｐゴシック" panose="020B0600070205080204" pitchFamily="34" charset="-128"/>
              </a:rPr>
              <a:t>Melting point:	-101°C</a:t>
            </a:r>
          </a:p>
          <a:p>
            <a:pPr marL="763588" lvl="1" indent="-419100" eaLnBrk="1" hangingPunct="1">
              <a:lnSpc>
                <a:spcPct val="90000"/>
              </a:lnSpc>
              <a:buFont typeface="Arial" panose="020B0604020202020204" pitchFamily="34" charset="0"/>
              <a:buNone/>
            </a:pPr>
            <a:endParaRPr lang="en-US" altLang="en-US" sz="2400">
              <a:ea typeface="ＭＳ Ｐゴシック" panose="020B0600070205080204" pitchFamily="34" charset="-128"/>
            </a:endParaRPr>
          </a:p>
          <a:p>
            <a:pPr marL="763588" lvl="1" indent="-419100" eaLnBrk="1" hangingPunct="1">
              <a:lnSpc>
                <a:spcPct val="90000"/>
              </a:lnSpc>
            </a:pPr>
            <a:r>
              <a:rPr lang="en-US" altLang="en-US" sz="2400">
                <a:ea typeface="ＭＳ Ｐゴシック" panose="020B0600070205080204" pitchFamily="34" charset="-128"/>
              </a:rPr>
              <a:t>Boiling point:	-34°C</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4">
            <a:extLst>
              <a:ext uri="{FF2B5EF4-FFF2-40B4-BE49-F238E27FC236}">
                <a16:creationId xmlns:a16="http://schemas.microsoft.com/office/drawing/2014/main" id="{C8CF055D-450D-AD4E-AC88-2A9B62391430}"/>
              </a:ext>
            </a:extLst>
          </p:cNvPr>
          <p:cNvSpPr>
            <a:spLocks noGrp="1" noChangeArrowheads="1"/>
          </p:cNvSpPr>
          <p:nvPr>
            <p:ph type="title" idx="4294967295"/>
          </p:nvPr>
        </p:nvSpPr>
        <p:spPr>
          <a:xfrm>
            <a:off x="457200" y="228600"/>
            <a:ext cx="8229600" cy="836613"/>
          </a:xfrm>
        </p:spPr>
        <p:txBody>
          <a:bodyPr/>
          <a:lstStyle/>
          <a:p>
            <a:pPr eaLnBrk="1" hangingPunct="1"/>
            <a:r>
              <a:rPr lang="en-US" altLang="en-US">
                <a:ea typeface="ＭＳ Ｐゴシック" panose="020B0600070205080204" pitchFamily="34" charset="-128"/>
              </a:rPr>
              <a:t>Emergent Properties of NaCl</a:t>
            </a:r>
          </a:p>
        </p:txBody>
      </p:sp>
      <p:sp>
        <p:nvSpPr>
          <p:cNvPr id="21506" name="Rectangle 5">
            <a:extLst>
              <a:ext uri="{FF2B5EF4-FFF2-40B4-BE49-F238E27FC236}">
                <a16:creationId xmlns:a16="http://schemas.microsoft.com/office/drawing/2014/main" id="{ECDBF3A4-D28D-A34F-A547-13E136AC7032}"/>
              </a:ext>
            </a:extLst>
          </p:cNvPr>
          <p:cNvSpPr>
            <a:spLocks noGrp="1" noChangeArrowheads="1"/>
          </p:cNvSpPr>
          <p:nvPr>
            <p:ph type="body" idx="4294967295"/>
          </p:nvPr>
        </p:nvSpPr>
        <p:spPr>
          <a:xfrm>
            <a:off x="762000" y="1585913"/>
            <a:ext cx="7924800" cy="4540250"/>
          </a:xfrm>
        </p:spPr>
        <p:txBody>
          <a:bodyPr/>
          <a:lstStyle/>
          <a:p>
            <a:pPr eaLnBrk="1" hangingPunct="1">
              <a:buSzPct val="115000"/>
              <a:buFontTx/>
              <a:buChar char="•"/>
            </a:pPr>
            <a:r>
              <a:rPr lang="en-US" altLang="en-US">
                <a:ea typeface="ＭＳ Ｐゴシック" panose="020B0600070205080204" pitchFamily="34" charset="-128"/>
              </a:rPr>
              <a:t>Properties of sodium chloride </a:t>
            </a:r>
          </a:p>
          <a:p>
            <a:pPr eaLnBrk="1" hangingPunct="1">
              <a:buSzPct val="115000"/>
              <a:buFontTx/>
              <a:buChar char="•"/>
            </a:pPr>
            <a:r>
              <a:rPr lang="en-US" altLang="en-US">
                <a:ea typeface="ＭＳ Ｐゴシック" panose="020B0600070205080204" pitchFamily="34" charset="-128"/>
              </a:rPr>
              <a:t>Molecular weight:	58 </a:t>
            </a:r>
            <a:r>
              <a:rPr lang="en-US" altLang="en-US">
                <a:solidFill>
                  <a:srgbClr val="CC0000"/>
                </a:solidFill>
                <a:ea typeface="ＭＳ Ｐゴシック" panose="020B0600070205080204" pitchFamily="34" charset="-128"/>
              </a:rPr>
              <a:t>(predictable)</a:t>
            </a:r>
            <a:endParaRPr lang="en-US" altLang="en-US">
              <a:ea typeface="ＭＳ Ｐゴシック" panose="020B0600070205080204" pitchFamily="34" charset="-128"/>
            </a:endParaRPr>
          </a:p>
          <a:p>
            <a:pPr eaLnBrk="1" hangingPunct="1">
              <a:buSzPct val="115000"/>
              <a:buFontTx/>
              <a:buChar char="•"/>
            </a:pPr>
            <a:r>
              <a:rPr lang="en-US" altLang="en-US">
                <a:ea typeface="ＭＳ Ｐゴシック" panose="020B0600070205080204" pitchFamily="34" charset="-128"/>
              </a:rPr>
              <a:t>Melting point:	+800°C</a:t>
            </a:r>
          </a:p>
          <a:p>
            <a:pPr eaLnBrk="1" hangingPunct="1">
              <a:buSzPct val="115000"/>
              <a:buFontTx/>
              <a:buChar char="•"/>
            </a:pPr>
            <a:r>
              <a:rPr lang="en-US" altLang="en-US">
                <a:ea typeface="ＭＳ Ｐゴシック" panose="020B0600070205080204" pitchFamily="34" charset="-128"/>
              </a:rPr>
              <a:t>Boiling point:	+1465°C</a:t>
            </a:r>
          </a:p>
          <a:p>
            <a:pPr eaLnBrk="1" hangingPunct="1">
              <a:buSzPct val="115000"/>
              <a:buFontTx/>
              <a:buChar char="•"/>
            </a:pPr>
            <a:r>
              <a:rPr lang="en-US" altLang="en-US">
                <a:ea typeface="ＭＳ Ｐゴシック" panose="020B0600070205080204" pitchFamily="34" charset="-128"/>
              </a:rPr>
              <a:t>NaCl will be a solid at room temperature</a:t>
            </a:r>
          </a:p>
          <a:p>
            <a:pPr eaLnBrk="1" hangingPunct="1">
              <a:buSzPct val="115000"/>
              <a:buFontTx/>
              <a:buChar char="•"/>
            </a:pPr>
            <a:r>
              <a:rPr lang="en-US" altLang="en-US">
                <a:ea typeface="ＭＳ Ｐゴシック" panose="020B0600070205080204" pitchFamily="34" charset="-128"/>
              </a:rPr>
              <a:t>Only the molecular weight was predictable from the physical properties of Na</a:t>
            </a:r>
            <a:r>
              <a:rPr lang="en-US" altLang="en-US" baseline="30000">
                <a:ea typeface="ＭＳ Ｐゴシック" panose="020B0600070205080204" pitchFamily="34" charset="-128"/>
              </a:rPr>
              <a:t>+</a:t>
            </a:r>
            <a:r>
              <a:rPr lang="en-US" altLang="en-US">
                <a:ea typeface="ＭＳ Ｐゴシック" panose="020B0600070205080204" pitchFamily="34" charset="-128"/>
              </a:rPr>
              <a:t> and Cl</a:t>
            </a:r>
            <a:r>
              <a:rPr lang="en-US" altLang="en-US" sz="3000" baseline="30000">
                <a:ea typeface="ＭＳ Ｐゴシック" panose="020B0600070205080204" pitchFamily="34" charset="-128"/>
              </a:rPr>
              <a:t>-</a:t>
            </a:r>
            <a:r>
              <a:rPr lang="en-US" altLang="en-US">
                <a:ea typeface="ＭＳ Ｐゴシック" panose="020B0600070205080204" pitchFamily="34" charset="-128"/>
              </a:rPr>
              <a:t>. </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548BC1B8-D13A-9B49-AE92-4F69F728D080}"/>
              </a:ext>
            </a:extLst>
          </p:cNvPr>
          <p:cNvSpPr>
            <a:spLocks noGrp="1" noChangeArrowheads="1"/>
          </p:cNvSpPr>
          <p:nvPr>
            <p:ph type="title" idx="4294967295"/>
          </p:nvPr>
        </p:nvSpPr>
        <p:spPr>
          <a:xfrm>
            <a:off x="381000" y="277813"/>
            <a:ext cx="8305800" cy="1855787"/>
          </a:xfrm>
        </p:spPr>
        <p:txBody>
          <a:bodyPr anchor="t"/>
          <a:lstStyle/>
          <a:p>
            <a:pPr eaLnBrk="1" hangingPunct="1"/>
            <a:r>
              <a:rPr lang="en-US" altLang="en-US" sz="4000">
                <a:ea typeface="ＭＳ Ｐゴシック" panose="020B0600070205080204" pitchFamily="34" charset="-128"/>
              </a:rPr>
              <a:t>What are the emergent properties that add up to the basics for a protocell?</a:t>
            </a:r>
          </a:p>
        </p:txBody>
      </p:sp>
      <p:sp>
        <p:nvSpPr>
          <p:cNvPr id="23554" name="Rectangle 3">
            <a:extLst>
              <a:ext uri="{FF2B5EF4-FFF2-40B4-BE49-F238E27FC236}">
                <a16:creationId xmlns:a16="http://schemas.microsoft.com/office/drawing/2014/main" id="{EA1A7DFA-67AF-234D-87C8-27CC7968B4E8}"/>
              </a:ext>
            </a:extLst>
          </p:cNvPr>
          <p:cNvSpPr>
            <a:spLocks noGrp="1" noChangeArrowheads="1"/>
          </p:cNvSpPr>
          <p:nvPr>
            <p:ph type="body" idx="4294967295"/>
          </p:nvPr>
        </p:nvSpPr>
        <p:spPr>
          <a:xfrm>
            <a:off x="609600" y="2438400"/>
            <a:ext cx="8077200" cy="3692525"/>
          </a:xfrm>
        </p:spPr>
        <p:txBody>
          <a:bodyPr/>
          <a:lstStyle/>
          <a:p>
            <a:pPr eaLnBrk="1" hangingPunct="1"/>
            <a:r>
              <a:rPr lang="en-US" altLang="en-US" sz="2800">
                <a:ea typeface="ＭＳ Ｐゴシック" panose="020B0600070205080204" pitchFamily="34" charset="-128"/>
              </a:rPr>
              <a:t>Atoms formed  </a:t>
            </a:r>
          </a:p>
          <a:p>
            <a:pPr eaLnBrk="1" hangingPunct="1"/>
            <a:r>
              <a:rPr lang="en-US" altLang="en-US" sz="2800">
                <a:ea typeface="ＭＳ Ｐゴシック" panose="020B0600070205080204" pitchFamily="34" charset="-128"/>
              </a:rPr>
              <a:t>Atoms combined to make precursor molecules</a:t>
            </a:r>
          </a:p>
          <a:p>
            <a:pPr eaLnBrk="1" hangingPunct="1"/>
            <a:r>
              <a:rPr lang="en-US" altLang="en-US" sz="2800">
                <a:ea typeface="ＭＳ Ｐゴシック" panose="020B0600070205080204" pitchFamily="34" charset="-128"/>
              </a:rPr>
              <a:t>Precursors form into macromolecules (i.e. RNA) and/or structures (i.e. membranes)</a:t>
            </a:r>
          </a:p>
          <a:p>
            <a:pPr eaLnBrk="1" hangingPunct="1"/>
            <a:r>
              <a:rPr lang="en-US" altLang="en-US" sz="2800">
                <a:ea typeface="ＭＳ Ｐゴシック" panose="020B0600070205080204" pitchFamily="34" charset="-128"/>
              </a:rPr>
              <a:t>Primitive RNAs develop replicase and catalytic activities</a:t>
            </a:r>
          </a:p>
          <a:p>
            <a:pPr eaLnBrk="1" hangingPunct="1"/>
            <a:r>
              <a:rPr lang="en-US" altLang="en-US" sz="2800">
                <a:ea typeface="ＭＳ Ｐゴシック" panose="020B0600070205080204" pitchFamily="34" charset="-128"/>
              </a:rPr>
              <a:t>Protocells form by primitive membranes enclosing RNAs and other macromolecules</a:t>
            </a:r>
          </a:p>
          <a:p>
            <a:pPr eaLnBrk="1" hangingPunct="1"/>
            <a:endParaRPr lang="en-US" altLang="en-US" sz="2800">
              <a:ea typeface="ＭＳ Ｐゴシック" panose="020B0600070205080204" pitchFamily="34"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1E0299E2-68C4-624A-B573-908D0465C2C5}"/>
              </a:ext>
            </a:extLst>
          </p:cNvPr>
          <p:cNvSpPr>
            <a:spLocks noGrp="1"/>
          </p:cNvSpPr>
          <p:nvPr>
            <p:ph type="title" idx="4294967295"/>
          </p:nvPr>
        </p:nvSpPr>
        <p:spPr>
          <a:xfrm>
            <a:off x="228600" y="76200"/>
            <a:ext cx="8610600" cy="1143000"/>
          </a:xfrm>
        </p:spPr>
        <p:txBody>
          <a:bodyPr/>
          <a:lstStyle/>
          <a:p>
            <a:pPr algn="l" eaLnBrk="1" hangingPunct="1"/>
            <a:r>
              <a:rPr lang="en-US" altLang="en-US" sz="3600" b="1">
                <a:solidFill>
                  <a:srgbClr val="C00000"/>
                </a:solidFill>
                <a:ea typeface="ＭＳ Ｐゴシック" panose="020B0600070205080204" pitchFamily="34" charset="-128"/>
              </a:rPr>
              <a:t>Emergence is a Property of Living and  Non-living Systems</a:t>
            </a:r>
            <a:endParaRPr lang="en-US" altLang="en-US" sz="3600" b="1" u="sng">
              <a:solidFill>
                <a:srgbClr val="C00000"/>
              </a:solidFill>
              <a:latin typeface="Arial" panose="020B0604020202020204" pitchFamily="34" charset="0"/>
              <a:ea typeface="ＭＳ Ｐゴシック" panose="020B0600070205080204" pitchFamily="34" charset="-128"/>
            </a:endParaRPr>
          </a:p>
        </p:txBody>
      </p:sp>
      <p:sp>
        <p:nvSpPr>
          <p:cNvPr id="6147" name="Content Placeholder 3">
            <a:extLst>
              <a:ext uri="{FF2B5EF4-FFF2-40B4-BE49-F238E27FC236}">
                <a16:creationId xmlns:a16="http://schemas.microsoft.com/office/drawing/2014/main" id="{FC17221D-A831-0E4A-8885-21A347DB21A6}"/>
              </a:ext>
            </a:extLst>
          </p:cNvPr>
          <p:cNvSpPr>
            <a:spLocks noGrp="1"/>
          </p:cNvSpPr>
          <p:nvPr>
            <p:ph idx="4294967295"/>
          </p:nvPr>
        </p:nvSpPr>
        <p:spPr>
          <a:xfrm>
            <a:off x="1295400" y="1295400"/>
            <a:ext cx="7848600" cy="1371600"/>
          </a:xfrm>
        </p:spPr>
        <p:txBody>
          <a:bodyPr/>
          <a:lstStyle/>
          <a:p>
            <a:pPr>
              <a:spcBef>
                <a:spcPts val="3600"/>
              </a:spcBef>
              <a:buClr>
                <a:srgbClr val="FF0000"/>
              </a:buClr>
              <a:buSzPct val="150000"/>
            </a:pPr>
            <a:r>
              <a:rPr lang="en-US" altLang="en-US" sz="2400" b="1">
                <a:solidFill>
                  <a:srgbClr val="002060"/>
                </a:solidFill>
                <a:ea typeface="ＭＳ Ｐゴシック" panose="020B0600070205080204" pitchFamily="34" charset="-128"/>
              </a:rPr>
              <a:t>Emergence of order </a:t>
            </a:r>
            <a:r>
              <a:rPr lang="en-US" altLang="en-US" sz="1800" b="1">
                <a:solidFill>
                  <a:srgbClr val="002060"/>
                </a:solidFill>
                <a:ea typeface="ＭＳ Ｐゴシック" panose="020B0600070205080204" pitchFamily="34" charset="-128"/>
              </a:rPr>
              <a:t>&amp;</a:t>
            </a:r>
            <a:r>
              <a:rPr lang="en-US" altLang="en-US" sz="2400" b="1">
                <a:solidFill>
                  <a:srgbClr val="002060"/>
                </a:solidFill>
                <a:ea typeface="ＭＳ Ｐゴシック" panose="020B0600070205080204" pitchFamily="34" charset="-128"/>
              </a:rPr>
              <a:t> self organization in non-living systems </a:t>
            </a:r>
            <a:r>
              <a:rPr lang="en-US" altLang="en-US" sz="1800" b="1">
                <a:solidFill>
                  <a:srgbClr val="002060"/>
                </a:solidFill>
                <a:ea typeface="ＭＳ Ｐゴシック" panose="020B0600070205080204" pitchFamily="34" charset="-128"/>
              </a:rPr>
              <a:t>&amp;</a:t>
            </a:r>
            <a:r>
              <a:rPr lang="en-US" altLang="en-US" sz="2400" b="1">
                <a:solidFill>
                  <a:srgbClr val="002060"/>
                </a:solidFill>
                <a:ea typeface="ＭＳ Ｐゴシック" panose="020B0600070205080204" pitchFamily="34" charset="-128"/>
              </a:rPr>
              <a:t> living systems are similar  </a:t>
            </a:r>
          </a:p>
          <a:p>
            <a:pPr>
              <a:spcBef>
                <a:spcPts val="3600"/>
              </a:spcBef>
              <a:buClr>
                <a:srgbClr val="FF0000"/>
              </a:buClr>
              <a:buSzPct val="150000"/>
            </a:pPr>
            <a:r>
              <a:rPr lang="en-US" altLang="en-US" sz="2400" b="1">
                <a:solidFill>
                  <a:srgbClr val="002060"/>
                </a:solidFill>
                <a:ea typeface="ＭＳ Ｐゴシック" panose="020B0600070205080204" pitchFamily="34" charset="-128"/>
              </a:rPr>
              <a:t>Both depend on </a:t>
            </a:r>
            <a:r>
              <a:rPr lang="en-US" altLang="en-US" sz="2400" b="1">
                <a:solidFill>
                  <a:srgbClr val="FF0000"/>
                </a:solidFill>
                <a:ea typeface="ＭＳ Ｐゴシック" panose="020B0600070205080204" pitchFamily="34" charset="-128"/>
              </a:rPr>
              <a:t>energy flows </a:t>
            </a:r>
            <a:r>
              <a:rPr lang="en-US" altLang="en-US" sz="2400" b="1">
                <a:solidFill>
                  <a:srgbClr val="002060"/>
                </a:solidFill>
                <a:ea typeface="ＭＳ Ｐゴシック" panose="020B0600070205080204" pitchFamily="34" charset="-128"/>
              </a:rPr>
              <a:t>that maintain the systems far from thermodynamic equilibrium </a:t>
            </a:r>
          </a:p>
          <a:p>
            <a:pPr>
              <a:spcBef>
                <a:spcPts val="3600"/>
              </a:spcBef>
              <a:buClr>
                <a:srgbClr val="FF0000"/>
              </a:buClr>
              <a:buSzPct val="150000"/>
            </a:pPr>
            <a:r>
              <a:rPr lang="en-US" altLang="en-US" sz="2400" b="1">
                <a:solidFill>
                  <a:srgbClr val="002060"/>
                </a:solidFill>
                <a:ea typeface="ＭＳ Ｐゴシック" panose="020B0600070205080204" pitchFamily="34" charset="-128"/>
              </a:rPr>
              <a:t>Emergence of self-organized chemical systems at some critical density of organic molecules </a:t>
            </a:r>
            <a:r>
              <a:rPr lang="en-US" altLang="en-US" sz="2000" b="1">
                <a:solidFill>
                  <a:srgbClr val="002060"/>
                </a:solidFill>
                <a:ea typeface="ＭＳ Ｐゴシック" panose="020B0600070205080204" pitchFamily="34" charset="-128"/>
              </a:rPr>
              <a:t>&amp; i</a:t>
            </a:r>
            <a:r>
              <a:rPr lang="en-US" altLang="en-US" sz="2400" b="1">
                <a:solidFill>
                  <a:srgbClr val="002060"/>
                </a:solidFill>
                <a:ea typeface="ＭＳ Ｐゴシック" panose="020B0600070205080204" pitchFamily="34" charset="-128"/>
              </a:rPr>
              <a:t>ntermediate levels of energy may have laid foundation for the origin of life</a:t>
            </a:r>
          </a:p>
          <a:p>
            <a:pPr>
              <a:spcBef>
                <a:spcPts val="3600"/>
              </a:spcBef>
              <a:buClr>
                <a:srgbClr val="FF0000"/>
              </a:buClr>
              <a:buSzPct val="150000"/>
            </a:pPr>
            <a:r>
              <a:rPr lang="en-US" altLang="en-US" sz="2400" b="1">
                <a:solidFill>
                  <a:srgbClr val="002060"/>
                </a:solidFill>
                <a:ea typeface="ＭＳ Ｐゴシック" panose="020B0600070205080204" pitchFamily="34" charset="-128"/>
              </a:rPr>
              <a:t> So understanding emergence in simple systems may provide clues to how lifeless molecules led to living cells </a:t>
            </a:r>
            <a:endParaRPr lang="en-US" altLang="en-US" sz="2400" b="1" i="1">
              <a:solidFill>
                <a:srgbClr val="002060"/>
              </a:solidFill>
              <a:ea typeface="ＭＳ Ｐゴシック" panose="020B0600070205080204" pitchFamily="34" charset="-128"/>
            </a:endParaRPr>
          </a:p>
          <a:p>
            <a:pPr>
              <a:spcBef>
                <a:spcPts val="2400"/>
              </a:spcBef>
              <a:buClr>
                <a:srgbClr val="FF0000"/>
              </a:buClr>
              <a:buSzPct val="150000"/>
            </a:pPr>
            <a:endParaRPr lang="en-US" altLang="en-US" sz="2800" b="1">
              <a:ea typeface="ＭＳ Ｐゴシック" panose="020B0600070205080204" pitchFamily="34" charset="-128"/>
            </a:endParaRPr>
          </a:p>
        </p:txBody>
      </p:sp>
      <p:pic>
        <p:nvPicPr>
          <p:cNvPr id="25603" name="Picture 4" descr="ripples in sand">
            <a:hlinkClick r:id="rId3"/>
            <a:extLst>
              <a:ext uri="{FF2B5EF4-FFF2-40B4-BE49-F238E27FC236}">
                <a16:creationId xmlns:a16="http://schemas.microsoft.com/office/drawing/2014/main" id="{805A8933-FB71-0648-ACF0-98FB662B4845}"/>
              </a:ext>
            </a:extLst>
          </p:cNvPr>
          <p:cNvPicPr>
            <a:picLocks noChangeAspect="1" noChangeArrowheads="1"/>
          </p:cNvPicPr>
          <p:nvPr/>
        </p:nvPicPr>
        <p:blipFill>
          <a:blip r:embed="rId4">
            <a:lum bright="10000"/>
            <a:extLst>
              <a:ext uri="{28A0092B-C50C-407E-A947-70E740481C1C}">
                <a14:useLocalDpi xmlns:a14="http://schemas.microsoft.com/office/drawing/2010/main" val="0"/>
              </a:ext>
            </a:extLst>
          </a:blip>
          <a:srcRect/>
          <a:stretch>
            <a:fillRect/>
          </a:stretch>
        </p:blipFill>
        <p:spPr bwMode="auto">
          <a:xfrm>
            <a:off x="304800" y="1219200"/>
            <a:ext cx="8683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8" descr="http://blogs.msdn.com/blogfiles/jgalasyn/WindowsLiveWriter/UsingWriteableBitmaptoDisplayaProcedural_CA6B/gontar%20spiral%20waves_thumb.gif">
            <a:extLst>
              <a:ext uri="{FF2B5EF4-FFF2-40B4-BE49-F238E27FC236}">
                <a16:creationId xmlns:a16="http://schemas.microsoft.com/office/drawing/2014/main" id="{EA327BC2-AA7B-D941-9D39-1C2F88535F0A}"/>
              </a:ext>
            </a:extLst>
          </p:cNvPr>
          <p:cNvPicPr>
            <a:picLocks noChangeAspect="1" noChangeArrowheads="1"/>
          </p:cNvPicPr>
          <p:nvPr/>
        </p:nvPicPr>
        <p:blipFill>
          <a:blip r:embed="rId5">
            <a:lum bright="-10000" contrast="20000"/>
            <a:extLst>
              <a:ext uri="{28A0092B-C50C-407E-A947-70E740481C1C}">
                <a14:useLocalDpi xmlns:a14="http://schemas.microsoft.com/office/drawing/2010/main" val="0"/>
              </a:ext>
            </a:extLst>
          </a:blip>
          <a:srcRect/>
          <a:stretch>
            <a:fillRect/>
          </a:stretch>
        </p:blipFill>
        <p:spPr bwMode="auto">
          <a:xfrm>
            <a:off x="304800" y="3810000"/>
            <a:ext cx="8509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12" descr="http://www.okavangotours.com/assets/okvango%20river%20meander%20-%20robhig.jpg">
            <a:extLst>
              <a:ext uri="{FF2B5EF4-FFF2-40B4-BE49-F238E27FC236}">
                <a16:creationId xmlns:a16="http://schemas.microsoft.com/office/drawing/2014/main" id="{6D68B666-42FA-2C43-8DDD-0A847235788B}"/>
              </a:ext>
            </a:extLst>
          </p:cNvPr>
          <p:cNvPicPr>
            <a:picLocks noChangeAspect="1" noChangeArrowheads="1"/>
          </p:cNvPicPr>
          <p:nvPr/>
        </p:nvPicPr>
        <p:blipFill>
          <a:blip r:embed="rId6">
            <a:lum contrast="40000"/>
            <a:extLst>
              <a:ext uri="{28A0092B-C50C-407E-A947-70E740481C1C}">
                <a14:useLocalDpi xmlns:a14="http://schemas.microsoft.com/office/drawing/2010/main" val="0"/>
              </a:ext>
            </a:extLst>
          </a:blip>
          <a:srcRect/>
          <a:stretch>
            <a:fillRect/>
          </a:stretch>
        </p:blipFill>
        <p:spPr bwMode="auto">
          <a:xfrm>
            <a:off x="304800" y="2514600"/>
            <a:ext cx="83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Content Placeholder 4" descr="Universe.jpg">
            <a:extLst>
              <a:ext uri="{FF2B5EF4-FFF2-40B4-BE49-F238E27FC236}">
                <a16:creationId xmlns:a16="http://schemas.microsoft.com/office/drawing/2014/main" id="{644D56BD-CE7E-A047-BFC8-5B4AAD2D1DC1}"/>
              </a:ext>
            </a:extLst>
          </p:cNvPr>
          <p:cNvPicPr>
            <a:picLocks noChangeAspect="1"/>
          </p:cNvPicPr>
          <p:nvPr/>
        </p:nvPicPr>
        <p:blipFill>
          <a:blip r:embed="rId7">
            <a:lum bright="10000" contrast="30000"/>
            <a:extLst>
              <a:ext uri="{28A0092B-C50C-407E-A947-70E740481C1C}">
                <a14:useLocalDpi xmlns:a14="http://schemas.microsoft.com/office/drawing/2010/main" val="0"/>
              </a:ext>
            </a:extLst>
          </a:blip>
          <a:srcRect/>
          <a:stretch>
            <a:fillRect/>
          </a:stretch>
        </p:blipFill>
        <p:spPr bwMode="auto">
          <a:xfrm>
            <a:off x="304800" y="5105400"/>
            <a:ext cx="83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1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itle 1">
            <a:extLst>
              <a:ext uri="{FF2B5EF4-FFF2-40B4-BE49-F238E27FC236}">
                <a16:creationId xmlns:a16="http://schemas.microsoft.com/office/drawing/2014/main" id="{800E0C4B-A90E-C442-AA14-6BB8EBBC1811}"/>
              </a:ext>
            </a:extLst>
          </p:cNvPr>
          <p:cNvSpPr txBox="1">
            <a:spLocks/>
          </p:cNvSpPr>
          <p:nvPr/>
        </p:nvSpPr>
        <p:spPr bwMode="auto">
          <a:xfrm>
            <a:off x="2819400" y="-228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4000" b="1" dirty="0">
                <a:solidFill>
                  <a:srgbClr val="C00000"/>
                </a:solidFill>
                <a:hlinkClick r:id="rId5"/>
              </a:rPr>
              <a:t> Video: </a:t>
            </a:r>
            <a:r>
              <a:rPr lang="en-US" altLang="en-US" sz="4000" b="1" i="1" dirty="0">
                <a:solidFill>
                  <a:srgbClr val="C00000"/>
                </a:solidFill>
                <a:hlinkClick r:id="rId5"/>
              </a:rPr>
              <a:t>Emergence</a:t>
            </a:r>
            <a:endParaRPr lang="en-US" altLang="en-US" sz="4000" b="1" i="1" u="sng" dirty="0">
              <a:solidFill>
                <a:srgbClr val="C00000"/>
              </a:solidFill>
              <a:latin typeface="Arial" panose="020B0604020202020204" pitchFamily="34" charset="0"/>
            </a:endParaRPr>
          </a:p>
        </p:txBody>
      </p:sp>
      <p:pic>
        <p:nvPicPr>
          <p:cNvPr id="2" name="NOVA_SCIENCE_NOW_EMERGENCE.mp4" descr="NOVA_SCIENCE_NOW_EMERGENCE.mp4">
            <a:hlinkClick r:id="" action="ppaction://media"/>
            <a:extLst>
              <a:ext uri="{FF2B5EF4-FFF2-40B4-BE49-F238E27FC236}">
                <a16:creationId xmlns:a16="http://schemas.microsoft.com/office/drawing/2014/main" id="{B67C7D79-A0B0-514A-AD75-109AA5A45E0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2832" y="762000"/>
            <a:ext cx="9038336" cy="50840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43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ABCDA477-6C56-6347-94E6-451D571DBE0C}"/>
              </a:ext>
            </a:extLst>
          </p:cNvPr>
          <p:cNvSpPr>
            <a:spLocks noGrp="1"/>
          </p:cNvSpPr>
          <p:nvPr>
            <p:ph type="title"/>
          </p:nvPr>
        </p:nvSpPr>
        <p:spPr>
          <a:xfrm>
            <a:off x="6858000" y="5562600"/>
            <a:ext cx="3352800" cy="1143000"/>
          </a:xfrm>
        </p:spPr>
        <p:txBody>
          <a:bodyPr/>
          <a:lstStyle/>
          <a:p>
            <a:pPr algn="l" eaLnBrk="1" hangingPunct="1"/>
            <a:r>
              <a:rPr lang="en-US" altLang="en-US" sz="1600">
                <a:solidFill>
                  <a:srgbClr val="C00000"/>
                </a:solidFill>
                <a:ea typeface="ＭＳ Ｐゴシック" panose="020B0600070205080204" pitchFamily="34" charset="-128"/>
                <a:hlinkClick r:id="rId3"/>
              </a:rPr>
              <a:t>original PBS video page</a:t>
            </a:r>
            <a:endParaRPr lang="en-US" altLang="en-US" sz="1600" i="1" u="sng">
              <a:solidFill>
                <a:srgbClr val="C00000"/>
              </a:solidFill>
              <a:latin typeface="Arial" panose="020B0604020202020204" pitchFamily="34" charset="0"/>
              <a:ea typeface="ＭＳ Ｐゴシック" panose="020B0600070205080204" pitchFamily="34" charset="-128"/>
            </a:endParaRPr>
          </a:p>
        </p:txBody>
      </p:sp>
      <p:pic>
        <p:nvPicPr>
          <p:cNvPr id="27650" name="Picture 4" descr="Fish schools.jpg">
            <a:extLst>
              <a:ext uri="{FF2B5EF4-FFF2-40B4-BE49-F238E27FC236}">
                <a16:creationId xmlns:a16="http://schemas.microsoft.com/office/drawing/2014/main" id="{30E8A165-76F0-7544-B58F-C83230C931B9}"/>
              </a:ext>
            </a:extLst>
          </p:cNvPr>
          <p:cNvPicPr>
            <a:picLocks noChangeAspect="1"/>
          </p:cNvPicPr>
          <p:nvPr/>
        </p:nvPicPr>
        <p:blipFill>
          <a:blip r:embed="rId4">
            <a:lum contrast="30000"/>
            <a:extLst>
              <a:ext uri="{28A0092B-C50C-407E-A947-70E740481C1C}">
                <a14:useLocalDpi xmlns:a14="http://schemas.microsoft.com/office/drawing/2010/main" val="0"/>
              </a:ext>
            </a:extLst>
          </a:blip>
          <a:srcRect l="5478" t="3659"/>
          <a:stretch>
            <a:fillRect/>
          </a:stretch>
        </p:blipFill>
        <p:spPr bwMode="auto">
          <a:xfrm>
            <a:off x="962025" y="1905000"/>
            <a:ext cx="2085975" cy="15922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651" name="Title 1">
            <a:extLst>
              <a:ext uri="{FF2B5EF4-FFF2-40B4-BE49-F238E27FC236}">
                <a16:creationId xmlns:a16="http://schemas.microsoft.com/office/drawing/2014/main" id="{800E0C4B-A90E-C442-AA14-6BB8EBBC1811}"/>
              </a:ext>
            </a:extLst>
          </p:cNvPr>
          <p:cNvSpPr txBox="1">
            <a:spLocks/>
          </p:cNvSpPr>
          <p:nvPr/>
        </p:nvSpPr>
        <p:spPr bwMode="auto">
          <a:xfrm>
            <a:off x="3505200" y="1905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4400" b="1" dirty="0">
                <a:solidFill>
                  <a:srgbClr val="C00000"/>
                </a:solidFill>
                <a:hlinkClick r:id="rId5"/>
              </a:rPr>
              <a:t> Video: </a:t>
            </a:r>
            <a:r>
              <a:rPr lang="en-US" altLang="en-US" sz="4400" b="1" i="1" dirty="0">
                <a:solidFill>
                  <a:srgbClr val="C00000"/>
                </a:solidFill>
                <a:hlinkClick r:id="rId5"/>
              </a:rPr>
              <a:t>Emergence</a:t>
            </a:r>
            <a:endParaRPr lang="en-US" altLang="en-US" sz="4800" b="1" i="1" u="sng" dirty="0">
              <a:solidFill>
                <a:srgbClr val="C00000"/>
              </a:solidFill>
              <a:latin typeface="Arial" panose="020B0604020202020204" pitchFamily="34" charset="0"/>
            </a:endParaRPr>
          </a:p>
        </p:txBody>
      </p:sp>
      <p:sp>
        <p:nvSpPr>
          <p:cNvPr id="27652" name="Rectangle 2">
            <a:extLst>
              <a:ext uri="{FF2B5EF4-FFF2-40B4-BE49-F238E27FC236}">
                <a16:creationId xmlns:a16="http://schemas.microsoft.com/office/drawing/2014/main" id="{E74285F5-49F8-E049-AA2A-F796B7B74B76}"/>
              </a:ext>
            </a:extLst>
          </p:cNvPr>
          <p:cNvSpPr>
            <a:spLocks noChangeArrowheads="1"/>
          </p:cNvSpPr>
          <p:nvPr/>
        </p:nvSpPr>
        <p:spPr bwMode="auto">
          <a:xfrm>
            <a:off x="1295400" y="5710238"/>
            <a:ext cx="457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dirty="0">
                <a:latin typeface="Arial" panose="020B0604020202020204" pitchFamily="34" charset="0"/>
                <a:hlinkClick r:id="rId6"/>
              </a:rPr>
              <a:t>Local copy</a:t>
            </a:r>
            <a:endParaRPr lang="en-US" altLang="en-US" sz="2400" dirty="0">
              <a:latin typeface="Arial" panose="020B0604020202020204" pitchFamily="34" charset="0"/>
            </a:endParaRPr>
          </a:p>
        </p:txBody>
      </p:sp>
    </p:spTree>
    <p:extLst>
      <p:ext uri="{BB962C8B-B14F-4D97-AF65-F5344CB8AC3E}">
        <p14:creationId xmlns:p14="http://schemas.microsoft.com/office/powerpoint/2010/main" val="1713429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2C85B425-68C1-854C-B3E2-C063C8C80089}"/>
              </a:ext>
            </a:extLst>
          </p:cNvPr>
          <p:cNvSpPr>
            <a:spLocks noGrp="1"/>
          </p:cNvSpPr>
          <p:nvPr>
            <p:ph type="title"/>
          </p:nvPr>
        </p:nvSpPr>
        <p:spPr>
          <a:xfrm>
            <a:off x="-1066800" y="-152400"/>
            <a:ext cx="10287000" cy="1143000"/>
          </a:xfrm>
        </p:spPr>
        <p:txBody>
          <a:bodyPr/>
          <a:lstStyle/>
          <a:p>
            <a:pPr algn="l" eaLnBrk="1" hangingPunct="1"/>
            <a:r>
              <a:rPr lang="en-US" altLang="en-US" sz="4200" b="1">
                <a:solidFill>
                  <a:srgbClr val="C00000"/>
                </a:solidFill>
                <a:ea typeface="ＭＳ Ｐゴシック" panose="020B0600070205080204" pitchFamily="34" charset="-128"/>
              </a:rPr>
              <a:t>         Emergent Properties - Nonliving Systems</a:t>
            </a:r>
            <a:endParaRPr lang="en-US" altLang="en-US" sz="4200" b="1" u="sng">
              <a:solidFill>
                <a:srgbClr val="C00000"/>
              </a:solidFill>
              <a:latin typeface="Arial" panose="020B0604020202020204" pitchFamily="34" charset="0"/>
              <a:ea typeface="ＭＳ Ｐゴシック" panose="020B0600070205080204" pitchFamily="34" charset="-128"/>
            </a:endParaRPr>
          </a:p>
        </p:txBody>
      </p:sp>
      <p:pic>
        <p:nvPicPr>
          <p:cNvPr id="7171" name="Picture 6" descr="Stone circles.bmp">
            <a:extLst>
              <a:ext uri="{FF2B5EF4-FFF2-40B4-BE49-F238E27FC236}">
                <a16:creationId xmlns:a16="http://schemas.microsoft.com/office/drawing/2014/main" id="{AB58161B-BE08-3A4B-AA7E-FD8C856171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143000"/>
            <a:ext cx="2095500" cy="2820988"/>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4" descr="ripples in sand">
            <a:hlinkClick r:id="rId4"/>
            <a:extLst>
              <a:ext uri="{FF2B5EF4-FFF2-40B4-BE49-F238E27FC236}">
                <a16:creationId xmlns:a16="http://schemas.microsoft.com/office/drawing/2014/main" id="{5602E9D3-D32C-E74B-8FAA-0D0A86402A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1219200"/>
            <a:ext cx="1905000" cy="2506663"/>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10" descr="http://www.classzone.com/books/earth_science/terc/content/investigations/es0506/images/es0506_p1_snowflakes_b.jpg">
            <a:extLst>
              <a:ext uri="{FF2B5EF4-FFF2-40B4-BE49-F238E27FC236}">
                <a16:creationId xmlns:a16="http://schemas.microsoft.com/office/drawing/2014/main" id="{0310CDE3-FFDE-D640-9899-ED1DE875BD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4419600"/>
            <a:ext cx="2895600" cy="180657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12" descr="http://www.okavangotours.com/assets/okvango%20river%20meander%20-%20robhig.jpg">
            <a:extLst>
              <a:ext uri="{FF2B5EF4-FFF2-40B4-BE49-F238E27FC236}">
                <a16:creationId xmlns:a16="http://schemas.microsoft.com/office/drawing/2014/main" id="{0C8FCABC-D3AB-1E4B-8F8F-0E834E319568}"/>
              </a:ext>
            </a:extLst>
          </p:cNvPr>
          <p:cNvPicPr>
            <a:picLocks noChangeAspect="1" noChangeArrowheads="1"/>
          </p:cNvPicPr>
          <p:nvPr/>
        </p:nvPicPr>
        <p:blipFill>
          <a:blip r:embed="rId7">
            <a:lum contrast="20000"/>
            <a:extLst>
              <a:ext uri="{28A0092B-C50C-407E-A947-70E740481C1C}">
                <a14:useLocalDpi xmlns:a14="http://schemas.microsoft.com/office/drawing/2010/main" val="0"/>
              </a:ext>
            </a:extLst>
          </a:blip>
          <a:srcRect/>
          <a:stretch>
            <a:fillRect/>
          </a:stretch>
        </p:blipFill>
        <p:spPr bwMode="auto">
          <a:xfrm>
            <a:off x="6324600" y="1274763"/>
            <a:ext cx="224790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Content Placeholder 4" descr="Universe.jpg">
            <a:extLst>
              <a:ext uri="{FF2B5EF4-FFF2-40B4-BE49-F238E27FC236}">
                <a16:creationId xmlns:a16="http://schemas.microsoft.com/office/drawing/2014/main" id="{00FAE925-6AFA-EC41-95F6-CE4DD6B122F0}"/>
              </a:ext>
            </a:extLst>
          </p:cNvPr>
          <p:cNvPicPr>
            <a:picLocks noGrp="1" noChangeAspect="1"/>
          </p:cNvPicPr>
          <p:nvPr>
            <p:ph idx="1"/>
          </p:nvPr>
        </p:nvPicPr>
        <p:blipFill>
          <a:blip r:embed="rId8">
            <a:lum bright="-20000" contrast="30000"/>
            <a:extLst>
              <a:ext uri="{28A0092B-C50C-407E-A947-70E740481C1C}">
                <a14:useLocalDpi xmlns:a14="http://schemas.microsoft.com/office/drawing/2010/main" val="0"/>
              </a:ext>
            </a:extLst>
          </a:blip>
          <a:srcRect/>
          <a:stretch>
            <a:fillRect/>
          </a:stretch>
        </p:blipFill>
        <p:spPr>
          <a:xfrm>
            <a:off x="457200" y="4343400"/>
            <a:ext cx="2797175" cy="2209800"/>
          </a:xfrm>
        </p:spPr>
      </p:pic>
      <p:grpSp>
        <p:nvGrpSpPr>
          <p:cNvPr id="2" name="Group 9">
            <a:extLst>
              <a:ext uri="{FF2B5EF4-FFF2-40B4-BE49-F238E27FC236}">
                <a16:creationId xmlns:a16="http://schemas.microsoft.com/office/drawing/2014/main" id="{5AD81603-B003-BB46-96D9-DA9AE9384619}"/>
              </a:ext>
            </a:extLst>
          </p:cNvPr>
          <p:cNvGrpSpPr>
            <a:grpSpLocks/>
          </p:cNvGrpSpPr>
          <p:nvPr/>
        </p:nvGrpSpPr>
        <p:grpSpPr bwMode="auto">
          <a:xfrm>
            <a:off x="3505200" y="4495800"/>
            <a:ext cx="2497138" cy="2362200"/>
            <a:chOff x="3484563" y="4495800"/>
            <a:chExt cx="2497137" cy="2362200"/>
          </a:xfrm>
        </p:grpSpPr>
        <p:pic>
          <p:nvPicPr>
            <p:cNvPr id="29705" name="Picture 8" descr="http://blogs.msdn.com/blogfiles/jgalasyn/WindowsLiveWriter/UsingWriteableBitmaptoDisplayaProcedural_CA6B/gontar%20spiral%20waves_thumb.gif">
              <a:hlinkClick r:id="rId9"/>
              <a:extLst>
                <a:ext uri="{FF2B5EF4-FFF2-40B4-BE49-F238E27FC236}">
                  <a16:creationId xmlns:a16="http://schemas.microsoft.com/office/drawing/2014/main" id="{DDCAB111-DA85-434B-81E2-43EA826EFE8A}"/>
                </a:ext>
              </a:extLst>
            </p:cNvPr>
            <p:cNvPicPr>
              <a:picLocks noChangeAspect="1" noChangeArrowheads="1"/>
            </p:cNvPicPr>
            <p:nvPr/>
          </p:nvPicPr>
          <p:blipFill>
            <a:blip r:embed="rId10">
              <a:lum bright="-10000" contrast="10000"/>
              <a:extLst>
                <a:ext uri="{28A0092B-C50C-407E-A947-70E740481C1C}">
                  <a14:useLocalDpi xmlns:a14="http://schemas.microsoft.com/office/drawing/2010/main" val="0"/>
                </a:ext>
              </a:extLst>
            </a:blip>
            <a:srcRect/>
            <a:stretch>
              <a:fillRect/>
            </a:stretch>
          </p:blipFill>
          <p:spPr bwMode="auto">
            <a:xfrm>
              <a:off x="3657600" y="4495800"/>
              <a:ext cx="20955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6" name="Rectangle 9">
              <a:extLst>
                <a:ext uri="{FF2B5EF4-FFF2-40B4-BE49-F238E27FC236}">
                  <a16:creationId xmlns:a16="http://schemas.microsoft.com/office/drawing/2014/main" id="{8DAA1F78-6CC4-354D-BEAF-5464DCC4B949}"/>
                </a:ext>
              </a:extLst>
            </p:cNvPr>
            <p:cNvSpPr>
              <a:spLocks noChangeArrowheads="1"/>
            </p:cNvSpPr>
            <p:nvPr/>
          </p:nvSpPr>
          <p:spPr bwMode="auto">
            <a:xfrm>
              <a:off x="3484563" y="6488113"/>
              <a:ext cx="2497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200" b="1">
                  <a:latin typeface="Arial" panose="020B0604020202020204" pitchFamily="34" charset="0"/>
                  <a:hlinkClick r:id="rId9" tooltip="Belousov-Zhabotinsky reaction"/>
                </a:rPr>
                <a:t>Belousov-Zhabotinsky</a:t>
              </a:r>
              <a:r>
                <a:rPr lang="en-US" altLang="en-US" sz="1800" b="1">
                  <a:latin typeface="Arial" panose="020B0604020202020204" pitchFamily="34" charset="0"/>
                  <a:hlinkClick r:id="rId9" tooltip="Belousov-Zhabotinsky reaction"/>
                </a:rPr>
                <a:t> </a:t>
              </a:r>
              <a:r>
                <a:rPr lang="en-US" altLang="en-US" sz="1200" b="1">
                  <a:latin typeface="Arial" panose="020B0604020202020204" pitchFamily="34" charset="0"/>
                  <a:hlinkClick r:id="rId9" tooltip="Belousov-Zhabotinsky reaction"/>
                </a:rPr>
                <a:t>reaction</a:t>
              </a:r>
              <a:endParaRPr lang="en-US" altLang="en-US" sz="1200" b="1">
                <a:latin typeface="Arial" panose="020B0604020202020204" pitchFamily="34" charset="0"/>
              </a:endParaRPr>
            </a:p>
          </p:txBody>
        </p:sp>
      </p:grpSp>
      <p:pic>
        <p:nvPicPr>
          <p:cNvPr id="29704" name="66708B51.WAV">
            <a:hlinkClick r:id="" action="ppaction://media"/>
            <a:extLst>
              <a:ext uri="{FF2B5EF4-FFF2-40B4-BE49-F238E27FC236}">
                <a16:creationId xmlns:a16="http://schemas.microsoft.com/office/drawing/2014/main" id="{51BEF51B-C05E-3548-B161-B9CC8E698772}"/>
              </a:ext>
            </a:extLst>
          </p:cNvPr>
          <p:cNvPicPr>
            <a:picLocks noRot="1"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191000" y="4038600"/>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p:cTn id="7" dur="500" fill="hold"/>
                                        <p:tgtEl>
                                          <p:spTgt spid="7171"/>
                                        </p:tgtEl>
                                        <p:attrNameLst>
                                          <p:attrName>ppt_w</p:attrName>
                                        </p:attrNameLst>
                                      </p:cBhvr>
                                      <p:tavLst>
                                        <p:tav tm="0">
                                          <p:val>
                                            <p:fltVal val="0"/>
                                          </p:val>
                                        </p:tav>
                                        <p:tav tm="100000">
                                          <p:val>
                                            <p:strVal val="#ppt_w"/>
                                          </p:val>
                                        </p:tav>
                                      </p:tavLst>
                                    </p:anim>
                                    <p:anim calcmode="lin" valueType="num">
                                      <p:cBhvr>
                                        <p:cTn id="8" dur="500" fill="hold"/>
                                        <p:tgtEl>
                                          <p:spTgt spid="717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ntr" presetSubtype="32" fill="hold" nodeType="clickEffect">
                                  <p:stCondLst>
                                    <p:cond delay="0"/>
                                  </p:stCondLst>
                                  <p:childTnLst>
                                    <p:set>
                                      <p:cBhvr>
                                        <p:cTn id="12" dur="1" fill="hold">
                                          <p:stCondLst>
                                            <p:cond delay="0"/>
                                          </p:stCondLst>
                                        </p:cTn>
                                        <p:tgtEl>
                                          <p:spTgt spid="7173"/>
                                        </p:tgtEl>
                                        <p:attrNameLst>
                                          <p:attrName>style.visibility</p:attrName>
                                        </p:attrNameLst>
                                      </p:cBhvr>
                                      <p:to>
                                        <p:strVal val="visible"/>
                                      </p:to>
                                    </p:set>
                                    <p:animEffect transition="in" filter="circle(out)">
                                      <p:cBhvr>
                                        <p:cTn id="13" dur="500"/>
                                        <p:tgtEl>
                                          <p:spTgt spid="717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nodeType="clickEffect">
                                  <p:stCondLst>
                                    <p:cond delay="0"/>
                                  </p:stCondLst>
                                  <p:childTnLst>
                                    <p:set>
                                      <p:cBhvr>
                                        <p:cTn id="17" dur="1" fill="hold">
                                          <p:stCondLst>
                                            <p:cond delay="0"/>
                                          </p:stCondLst>
                                        </p:cTn>
                                        <p:tgtEl>
                                          <p:spTgt spid="7176"/>
                                        </p:tgtEl>
                                        <p:attrNameLst>
                                          <p:attrName>style.visibility</p:attrName>
                                        </p:attrNameLst>
                                      </p:cBhvr>
                                      <p:to>
                                        <p:strVal val="visible"/>
                                      </p:to>
                                    </p:set>
                                    <p:animEffect transition="in" filter="wipe(down)">
                                      <p:cBhvr>
                                        <p:cTn id="18" dur="500"/>
                                        <p:tgtEl>
                                          <p:spTgt spid="717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717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71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QUESTION" val="1"/>
  <p:tag name="TIME" val="15"/>
  <p:tag name="POINTS"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3083</TotalTime>
  <Words>1645</Words>
  <Application>Microsoft Macintosh PowerPoint</Application>
  <PresentationFormat>On-screen Show (4:3)</PresentationFormat>
  <Paragraphs>178</Paragraphs>
  <Slides>28</Slides>
  <Notes>26</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Symbol</vt:lpstr>
      <vt:lpstr>Times New Roman</vt:lpstr>
      <vt:lpstr>Wingdings</vt:lpstr>
      <vt:lpstr>Office Theme</vt:lpstr>
      <vt:lpstr>Emergent properties  Why is the whole greater than the sum of its parts? </vt:lpstr>
      <vt:lpstr>Emergent properties: From elements to an ionic molecule</vt:lpstr>
      <vt:lpstr>Physical properties of Na+ and Cl- </vt:lpstr>
      <vt:lpstr>Emergent Properties of NaCl</vt:lpstr>
      <vt:lpstr>What are the emergent properties that add up to the basics for a protocell?</vt:lpstr>
      <vt:lpstr>Emergence is a Property of Living and  Non-living Systems</vt:lpstr>
      <vt:lpstr>PowerPoint Presentation</vt:lpstr>
      <vt:lpstr>original PBS video page</vt:lpstr>
      <vt:lpstr>         Emergent Properties - Nonliving Systems</vt:lpstr>
      <vt:lpstr>         Emergence in Non-living Systems</vt:lpstr>
      <vt:lpstr>         Emergence in Non-living Systems</vt:lpstr>
      <vt:lpstr>PowerPoint Presentation</vt:lpstr>
      <vt:lpstr>PowerPoint Presentation</vt:lpstr>
      <vt:lpstr>         Living Systems</vt:lpstr>
      <vt:lpstr>Life is an emergent property because</vt:lpstr>
      <vt:lpstr>Life as an Emergent Property</vt:lpstr>
      <vt:lpstr>         </vt:lpstr>
      <vt:lpstr>Life in a Test Tube</vt:lpstr>
      <vt:lpstr>Definition of Life?</vt:lpstr>
      <vt:lpstr>PowerPoint Presentation</vt:lpstr>
      <vt:lpstr>Are Viruses Alive?</vt:lpstr>
      <vt:lpstr>Viruses are simple biological forms. Are they alive?</vt:lpstr>
      <vt:lpstr>PowerPoint Presentation</vt:lpstr>
      <vt:lpstr>Group Assignment</vt:lpstr>
      <vt:lpstr>Are Viruses Alive?</vt:lpstr>
      <vt:lpstr>Criteria for Life?</vt:lpstr>
      <vt:lpstr>Artificial life has been made Wall Street Journal Video Link </vt:lpstr>
      <vt:lpstr>Artificial life has been made Wall Street Journal Video Link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Emergent properties  Why is the whole greater than the sum of its parts? </dc:title>
  <dc:creator>Microsoft Office User</dc:creator>
  <cp:lastModifiedBy>Shablovsky, Georgi G.</cp:lastModifiedBy>
  <cp:revision>15</cp:revision>
  <dcterms:created xsi:type="dcterms:W3CDTF">2018-09-09T01:47:06Z</dcterms:created>
  <dcterms:modified xsi:type="dcterms:W3CDTF">2020-01-23T21:00:26Z</dcterms:modified>
</cp:coreProperties>
</file>