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43"/>
  </p:notesMasterIdLst>
  <p:sldIdLst>
    <p:sldId id="380" r:id="rId2"/>
    <p:sldId id="322" r:id="rId3"/>
    <p:sldId id="323" r:id="rId4"/>
    <p:sldId id="388" r:id="rId5"/>
    <p:sldId id="389" r:id="rId6"/>
    <p:sldId id="390" r:id="rId7"/>
    <p:sldId id="402" r:id="rId8"/>
    <p:sldId id="391" r:id="rId9"/>
    <p:sldId id="392" r:id="rId10"/>
    <p:sldId id="394" r:id="rId11"/>
    <p:sldId id="393" r:id="rId12"/>
    <p:sldId id="406" r:id="rId13"/>
    <p:sldId id="395" r:id="rId14"/>
    <p:sldId id="396" r:id="rId15"/>
    <p:sldId id="397" r:id="rId16"/>
    <p:sldId id="405" r:id="rId17"/>
    <p:sldId id="387" r:id="rId18"/>
    <p:sldId id="415" r:id="rId19"/>
    <p:sldId id="383" r:id="rId20"/>
    <p:sldId id="382" r:id="rId21"/>
    <p:sldId id="410" r:id="rId22"/>
    <p:sldId id="411" r:id="rId23"/>
    <p:sldId id="409" r:id="rId24"/>
    <p:sldId id="403" r:id="rId25"/>
    <p:sldId id="412" r:id="rId26"/>
    <p:sldId id="413" r:id="rId27"/>
    <p:sldId id="303" r:id="rId28"/>
    <p:sldId id="276" r:id="rId29"/>
    <p:sldId id="293" r:id="rId30"/>
    <p:sldId id="279" r:id="rId31"/>
    <p:sldId id="280" r:id="rId32"/>
    <p:sldId id="286" r:id="rId33"/>
    <p:sldId id="419" r:id="rId34"/>
    <p:sldId id="281" r:id="rId35"/>
    <p:sldId id="414" r:id="rId36"/>
    <p:sldId id="420" r:id="rId37"/>
    <p:sldId id="304" r:id="rId38"/>
    <p:sldId id="306" r:id="rId39"/>
    <p:sldId id="416" r:id="rId40"/>
    <p:sldId id="417" r:id="rId41"/>
    <p:sldId id="418"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7" autoAdjust="0"/>
    <p:restoredTop sz="82899" autoAdjust="0"/>
  </p:normalViewPr>
  <p:slideViewPr>
    <p:cSldViewPr>
      <p:cViewPr varScale="1">
        <p:scale>
          <a:sx n="92" d="100"/>
          <a:sy n="92" d="100"/>
        </p:scale>
        <p:origin x="190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950"/>
    </p:cViewPr>
  </p:sorterViewPr>
  <p:notesViewPr>
    <p:cSldViewPr>
      <p:cViewPr varScale="1">
        <p:scale>
          <a:sx n="70" d="100"/>
          <a:sy n="70" d="100"/>
        </p:scale>
        <p:origin x="-329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0B8D2D-05EE-E045-A5FE-DBE3E096650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69B033E6-5AAD-6C47-9A10-A7A03F5A8AD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AC0BB49C-BFF8-E04D-A42A-4A96CA43AEE4}" type="datetimeFigureOut">
              <a:rPr lang="en-US"/>
              <a:pPr>
                <a:defRPr/>
              </a:pPr>
              <a:t>1/27/20</a:t>
            </a:fld>
            <a:endParaRPr lang="en-US"/>
          </a:p>
        </p:txBody>
      </p:sp>
      <p:sp>
        <p:nvSpPr>
          <p:cNvPr id="4" name="Slide Image Placeholder 3">
            <a:extLst>
              <a:ext uri="{FF2B5EF4-FFF2-40B4-BE49-F238E27FC236}">
                <a16:creationId xmlns:a16="http://schemas.microsoft.com/office/drawing/2014/main" id="{F7C9518F-7057-B54E-92CB-6D2D57247D4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A31DF84-78FB-8645-AFFF-639FAC67B75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95BE8CE-384C-C345-95C3-8111712BE7B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2C435F79-6BB0-0441-9BAC-92462349E57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E33A0C3-4D55-3C4F-AFC8-814906EE6B3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ACD4330-DFBD-9746-941E-5E2A920CC4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Rectangle 3">
            <a:extLst>
              <a:ext uri="{FF2B5EF4-FFF2-40B4-BE49-F238E27FC236}">
                <a16:creationId xmlns:a16="http://schemas.microsoft.com/office/drawing/2014/main" id="{B2F4B9D5-CA2E-9249-B10A-EBCBDE6FCB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81E3944-1F4E-ED42-A101-504BBB6F07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2FBF1A38-FAF8-A74C-A1FE-AF8015C326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B7579AE-1D96-4C41-BA82-AF43A0BE90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C813C5C0-C2CB-6D49-B4E9-B52400DDC1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6623771-C359-F148-9757-00781675EC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0B567343-118F-2840-B08D-39637835EA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6FA2842-82D5-DF46-9A8E-68F1C8623C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3FC2B1CA-B1F0-3140-93DE-AC23F56075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ED2EA02-3B8F-E946-860E-AC054D575A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560C8D67-09DC-1C41-A25A-3C877F3308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B76D22D-150B-2541-9D59-056ADB6669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a:extLst>
              <a:ext uri="{FF2B5EF4-FFF2-40B4-BE49-F238E27FC236}">
                <a16:creationId xmlns:a16="http://schemas.microsoft.com/office/drawing/2014/main" id="{F8B6BDEF-ED11-8540-A9FD-63CCBCCE16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0F6C91E-30D2-474C-95A8-4BE47468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a:extLst>
              <a:ext uri="{FF2B5EF4-FFF2-40B4-BE49-F238E27FC236}">
                <a16:creationId xmlns:a16="http://schemas.microsoft.com/office/drawing/2014/main" id="{260BA7F0-EBB9-3F47-BD37-1ABFDC399E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3128F5DF-D75E-6749-B5BE-E73AED8103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0D50A0-7EA7-C543-BB0D-7DA938B75C8C}" type="slidenum">
              <a:rPr lang="en-US" altLang="en-US" smtClean="0">
                <a:latin typeface="Arial" panose="020B0604020202020204" pitchFamily="34" charset="0"/>
              </a:rPr>
              <a:pPr>
                <a:spcBef>
                  <a:spcPct val="0"/>
                </a:spcBef>
              </a:pPr>
              <a:t>17</a:t>
            </a:fld>
            <a:endParaRPr lang="en-US" altLang="en-US">
              <a:latin typeface="Arial" panose="020B0604020202020204" pitchFamily="34" charset="0"/>
            </a:endParaRPr>
          </a:p>
        </p:txBody>
      </p:sp>
      <p:sp>
        <p:nvSpPr>
          <p:cNvPr id="36867" name="Rectangle 2">
            <a:extLst>
              <a:ext uri="{FF2B5EF4-FFF2-40B4-BE49-F238E27FC236}">
                <a16:creationId xmlns:a16="http://schemas.microsoft.com/office/drawing/2014/main" id="{83E9BEFC-7119-ED43-A9B1-D6B6D5AB94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AEEFB107-A94B-F246-AA36-7E0B96207A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Figure 7.8A Electron flow in the light reactions of photosynthesis: Both photosystems and the electron transport chain that connects them are located in the thylakoid membrane. The energy from light drives electrons from water to NADPH.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F6BAEE71-0B76-514B-A927-53A3EBB320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BD6D25-9792-4F46-849A-8388643258D1}" type="slidenum">
              <a:rPr lang="en-US" altLang="en-US" smtClean="0">
                <a:latin typeface="Arial" panose="020B0604020202020204" pitchFamily="34" charset="0"/>
              </a:rPr>
              <a:pPr>
                <a:spcBef>
                  <a:spcPct val="0"/>
                </a:spcBef>
              </a:pPr>
              <a:t>18</a:t>
            </a:fld>
            <a:endParaRPr lang="en-US" altLang="en-US">
              <a:latin typeface="Arial" panose="020B0604020202020204" pitchFamily="34" charset="0"/>
            </a:endParaRPr>
          </a:p>
        </p:txBody>
      </p:sp>
      <p:sp>
        <p:nvSpPr>
          <p:cNvPr id="38915" name="Rectangle 2">
            <a:extLst>
              <a:ext uri="{FF2B5EF4-FFF2-40B4-BE49-F238E27FC236}">
                <a16:creationId xmlns:a16="http://schemas.microsoft.com/office/drawing/2014/main" id="{67A2D42D-1F96-B543-BFAB-555D8F1306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a:extLst>
              <a:ext uri="{FF2B5EF4-FFF2-40B4-BE49-F238E27FC236}">
                <a16:creationId xmlns:a16="http://schemas.microsoft.com/office/drawing/2014/main" id="{75D8C3FE-E655-D143-A15E-834B4154DD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Figure 7.8A Electron flow in the light reactions of photosynthesis: Both photosystems and the electron transport chain that connects them are located in the thylakoid membrane. The energy from light drives electrons from water to NADPH.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C3D25BD2-68E5-5B47-BDB1-86CD7D9B33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A4CF17-DF44-7944-83D0-797A03D0227B}" type="slidenum">
              <a:rPr lang="en-US" altLang="en-US" smtClean="0">
                <a:latin typeface="Arial" panose="020B0604020202020204" pitchFamily="34" charset="0"/>
              </a:rPr>
              <a:pPr>
                <a:spcBef>
                  <a:spcPct val="0"/>
                </a:spcBef>
              </a:pPr>
              <a:t>19</a:t>
            </a:fld>
            <a:endParaRPr lang="en-US" altLang="en-US">
              <a:latin typeface="Arial" panose="020B0604020202020204" pitchFamily="34" charset="0"/>
            </a:endParaRPr>
          </a:p>
        </p:txBody>
      </p:sp>
      <p:sp>
        <p:nvSpPr>
          <p:cNvPr id="40963" name="Rectangle 2">
            <a:extLst>
              <a:ext uri="{FF2B5EF4-FFF2-40B4-BE49-F238E27FC236}">
                <a16:creationId xmlns:a16="http://schemas.microsoft.com/office/drawing/2014/main" id="{1E8DD443-B0B0-E040-B06E-7BC69380C6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a:extLst>
              <a:ext uri="{FF2B5EF4-FFF2-40B4-BE49-F238E27FC236}">
                <a16:creationId xmlns:a16="http://schemas.microsoft.com/office/drawing/2014/main" id="{EDE51007-F5FE-1149-BBDA-2456DD9EB7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Figure 7.6B The interaction of light with a chloroplast.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644D58E-3FC6-E247-99F1-05E242DC71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Rectangle 3">
            <a:extLst>
              <a:ext uri="{FF2B5EF4-FFF2-40B4-BE49-F238E27FC236}">
                <a16:creationId xmlns:a16="http://schemas.microsoft.com/office/drawing/2014/main" id="{DEF47234-99DE-4B4A-BC9E-9CFA60C311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Branch point for bacteria is the earliest, followed by archea, then eucaryotes.  Eucaryotes are ancient but problems in locating them on the time line.  All of the domain classification system is based upon molecular studies started by Carl Woese who looked at a small ribosomal RNA for formation of his phylogeny.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728233AF-CFDB-BA4A-96C5-A54DA62ED3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a:extLst>
              <a:ext uri="{FF2B5EF4-FFF2-40B4-BE49-F238E27FC236}">
                <a16:creationId xmlns:a16="http://schemas.microsoft.com/office/drawing/2014/main" id="{644694CF-0DA1-5046-A51C-CCD6C7EBC6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016048B-5F5F-5440-803C-C8D29B5ECC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5CC3FF-094D-F443-89D0-9071BE5D3692}" type="slidenum">
              <a:rPr lang="en-US" altLang="en-US" smtClean="0">
                <a:latin typeface="Arial" panose="020B0604020202020204" pitchFamily="34" charset="0"/>
              </a:rPr>
              <a:pPr>
                <a:spcBef>
                  <a:spcPct val="0"/>
                </a:spcBef>
              </a:pPr>
              <a:t>22</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00D159EE-C6C8-A44B-A753-8C5AEE4CCF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a:extLst>
              <a:ext uri="{FF2B5EF4-FFF2-40B4-BE49-F238E27FC236}">
                <a16:creationId xmlns:a16="http://schemas.microsoft.com/office/drawing/2014/main" id="{9C8D57D5-C891-154C-95B8-AF858C2989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picture from http://www.nature.com/news/2005/050630/full/news050627-13.html illustrates a loose organization of prokaryotic cells that exploits a resource that was unavailable to individual bacteria- they can solubilize insoluble forms of organic matter.  They have typically large bacterial genomes and form more advanced structures with specialized forms when the deplete the resources in their current niche.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0F37441-09C7-0148-8F49-7DFD0FBF2B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a:extLst>
              <a:ext uri="{FF2B5EF4-FFF2-40B4-BE49-F238E27FC236}">
                <a16:creationId xmlns:a16="http://schemas.microsoft.com/office/drawing/2014/main" id="{31463D05-398E-1941-86FA-E76E53BA0C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of chloroplast and list of relevant facts: chromosome is composed of circular, naked DNA: two membranes with inner membrane composed of ¾ protein and employing light it synthesizes ATP; ribosome size is 70S and it synthesizes its own proteins; grows, divides, and duplicates its DNA; eukaryotic cell without chloroplasts cannot make a chloroplast.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57A9C97-143D-F448-8435-F342958497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11D688ED-5999-AB4C-930A-F7265CB1BB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7934931-F7B7-2C45-9285-3FBF74373B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BBC4F3-F144-414C-9799-02C9FC6F8B05}" type="slidenum">
              <a:rPr lang="en-US" altLang="en-US" smtClean="0">
                <a:latin typeface="Arial" panose="020B0604020202020204" pitchFamily="34" charset="0"/>
              </a:rPr>
              <a:pPr>
                <a:spcBef>
                  <a:spcPct val="0"/>
                </a:spcBef>
              </a:pPr>
              <a:t>25</a:t>
            </a:fld>
            <a:endParaRPr lang="en-US" altLang="en-US">
              <a:latin typeface="Arial" panose="020B0604020202020204" pitchFamily="34" charset="0"/>
            </a:endParaRPr>
          </a:p>
        </p:txBody>
      </p:sp>
      <p:sp>
        <p:nvSpPr>
          <p:cNvPr id="52227" name="Rectangle 2">
            <a:extLst>
              <a:ext uri="{FF2B5EF4-FFF2-40B4-BE49-F238E27FC236}">
                <a16:creationId xmlns:a16="http://schemas.microsoft.com/office/drawing/2014/main" id="{9449D506-533A-DE47-84D0-FC09FCD631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a:extLst>
              <a:ext uri="{FF2B5EF4-FFF2-40B4-BE49-F238E27FC236}">
                <a16:creationId xmlns:a16="http://schemas.microsoft.com/office/drawing/2014/main" id="{BC90A3F1-82F6-6947-9835-A2D0C041E5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Single celled forms shown in (A) are likely to be </a:t>
            </a:r>
            <a:r>
              <a:rPr lang="en-US" altLang="en-US" i="1"/>
              <a:t>Chlamydomonas</a:t>
            </a:r>
            <a:r>
              <a:rPr lang="en-US" altLang="en-US"/>
              <a:t> which are photosynthetic and motile.  In (B) these are likely to be members of the genus </a:t>
            </a:r>
            <a:r>
              <a:rPr lang="en-US" altLang="en-US" i="1"/>
              <a:t>Gonium</a:t>
            </a:r>
            <a:r>
              <a:rPr lang="en-US" altLang="en-US"/>
              <a:t> which are loose associations of even numbers of cells.  Each cell can lead to a new group of cells but flagella all beat in the same direction allowing group to move through water.  (D) is a more multicellular form called </a:t>
            </a:r>
            <a:r>
              <a:rPr lang="en-US" altLang="en-US" i="1"/>
              <a:t>Volvox</a:t>
            </a:r>
            <a:r>
              <a:rPr lang="en-US" altLang="en-US"/>
              <a:t>.  This association of cells is held together by cytoplasmic bridges, moves by flagella as a unit in a rolling fashion but shows some specialization of cellular function.  Only a small number of these cells are reproductive and can lead to new colonies.  Separation may cause individual cells to die.  </a:t>
            </a:r>
            <a:r>
              <a:rPr lang="en-US" altLang="en-US" i="1"/>
              <a:t>Volvox</a:t>
            </a:r>
            <a:r>
              <a:rPr lang="en-US" altLang="en-US"/>
              <a:t> has specialization and organization- important characteristics of multicellularity.  In this system the whole is greater than the sum of its parts.  Movement toward light is enhanced by being multicellular and coordinating flagellar movement.  Specialization of division to form new colonies.  Ref:  Molecular Biology of the Cell. 3rd edition.</a:t>
            </a:r>
          </a:p>
          <a:p>
            <a:r>
              <a:rPr lang="en-US" altLang="en-US"/>
              <a:t>Alberts B, Bray D, Lewis J, et al., Garland Science (1994).</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726181F-31C3-9043-9385-01843EFEFE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072DE124-4614-CF4F-AA0C-F2EDBD51BC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09C789B-265A-E442-94AC-8040EE7E59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2318A272-096B-BE41-B4F6-9B59652372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D12CF68-3453-B945-BFC8-0F5E9AFA67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a:extLst>
              <a:ext uri="{FF2B5EF4-FFF2-40B4-BE49-F238E27FC236}">
                <a16:creationId xmlns:a16="http://schemas.microsoft.com/office/drawing/2014/main" id="{E81E9F28-1978-9740-AF61-A04EA38C33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How did glacial deposits reach so close to the equator?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1B33292D-472E-BD40-80C3-D4A186A16B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a:extLst>
              <a:ext uri="{FF2B5EF4-FFF2-40B4-BE49-F238E27FC236}">
                <a16:creationId xmlns:a16="http://schemas.microsoft.com/office/drawing/2014/main" id="{F44BE319-0DB9-134B-B221-B4DF3650D0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It is theorized that  microbial life slowed the development of “heterotrophic eating” organisms as niches with single celled animals were sufficient.  However, diversifying to eating other organisms provides a whole new mechansim of survival and obtaining energy and building blocks for metabolism.  The advantages lead to abrupt increase in these types of forms and development of multicellular variants.  It is hypothesized that there was an explosion of small multicellular organisms leading to the Ediacaran life forms.  Early eukaryotes were likely asexual and with the development of sexual mechanisms there would be generation of greater diversity.  First evidence of sexual fossils was ~900 MY.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3873E035-206A-1F42-A4C0-183AFB1F83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B8B1EA85-CEB7-934D-931A-783E30F183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Top left, Ediacaran trace fossil of burrow from a worm; Center, top” Wormlike Dickinsonia costata; Top right, possibly Spriggina, soft bodied organism with contested lineage; bottom left Charniodiscus, a sea-pen like creature; Center bottom, Cyclomedusa (bottom dwelling polyp); Bottom right Charniamasoni (frond)</a:t>
            </a:r>
          </a:p>
        </p:txBody>
      </p:sp>
      <p:sp>
        <p:nvSpPr>
          <p:cNvPr id="62468" name="Slide Number Placeholder 3">
            <a:extLst>
              <a:ext uri="{FF2B5EF4-FFF2-40B4-BE49-F238E27FC236}">
                <a16:creationId xmlns:a16="http://schemas.microsoft.com/office/drawing/2014/main" id="{3A014CD4-482C-A145-B657-DC9DA5A23E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42FB5C-F9B7-C14C-BB53-4A952478DF0B}" type="slidenum">
              <a:rPr lang="en-US" altLang="en-US" smtClean="0">
                <a:latin typeface="Arial" panose="020B0604020202020204" pitchFamily="34" charset="0"/>
              </a:rPr>
              <a:pPr>
                <a:spcBef>
                  <a:spcPct val="0"/>
                </a:spcBef>
              </a:pPr>
              <a:t>30</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6C1A916-B170-BD4F-979E-FEB084966F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a:extLst>
              <a:ext uri="{FF2B5EF4-FFF2-40B4-BE49-F238E27FC236}">
                <a16:creationId xmlns:a16="http://schemas.microsoft.com/office/drawing/2014/main" id="{C93E4852-9315-4C4D-98E7-E12DA40991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7ABD9ABF-5523-0C4F-BCD1-6E6CCE2124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B6389ED9-C438-D347-B4F4-23B9F9F9F5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Some of these animals, from Aspidella on the left to Swartpuntia on the right. The end of Gaskier’s Ice Age is shown at the bottom, and the red columns indicate the age of rocks where the different species are found in fossil form.</a:t>
            </a:r>
          </a:p>
        </p:txBody>
      </p:sp>
      <p:sp>
        <p:nvSpPr>
          <p:cNvPr id="64516" name="Slide Number Placeholder 3">
            <a:extLst>
              <a:ext uri="{FF2B5EF4-FFF2-40B4-BE49-F238E27FC236}">
                <a16:creationId xmlns:a16="http://schemas.microsoft.com/office/drawing/2014/main" id="{CDAB3CCF-9C05-A542-9035-FAE849BA73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6601E2-91B1-A340-8195-40412BB88A2E}" type="slidenum">
              <a:rPr lang="en-US" altLang="en-US" smtClean="0">
                <a:latin typeface="Arial" panose="020B0604020202020204" pitchFamily="34" charset="0"/>
              </a:rPr>
              <a:pPr>
                <a:spcBef>
                  <a:spcPct val="0"/>
                </a:spcBef>
              </a:pPr>
              <a:t>31</a:t>
            </a:fld>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BAB778E1-5D57-6447-BA00-0D6CBFA076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a:extLst>
              <a:ext uri="{FF2B5EF4-FFF2-40B4-BE49-F238E27FC236}">
                <a16:creationId xmlns:a16="http://schemas.microsoft.com/office/drawing/2014/main" id="{17DCE9FC-25BF-7247-A2C6-95C561D1AA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2ABA75F0-0E85-374B-B329-A7FE4763AB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a:extLst>
              <a:ext uri="{FF2B5EF4-FFF2-40B4-BE49-F238E27FC236}">
                <a16:creationId xmlns:a16="http://schemas.microsoft.com/office/drawing/2014/main" id="{8BB3A551-C96F-CE42-9D6A-3F433E349E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428D273-BA3E-7741-BAB5-96B3638D47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1AB57227-C515-6A47-A136-F188D5D777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More than half a billion years old, the fossils of the Burgess Shale preserves an intriguing glimpse of early life on Earth. They were first discovered in 1909 by Charles D. Walcott, then Secretary of the Smithsonian Institution. These fossils merit special interest for several reasons: </a:t>
            </a:r>
          </a:p>
          <a:p>
            <a:r>
              <a:rPr lang="en-US" altLang="en-US"/>
              <a:t>They were buried in an underwater avalanche of fine mud that preserved exceptionally fine details of the structure of their soft parts. Only hard parts are preserved in most other Cambrian deposits, obviously limiting information within the geologic record. </a:t>
            </a:r>
          </a:p>
          <a:p>
            <a:r>
              <a:rPr lang="en-US" altLang="en-US"/>
              <a:t>They represent an early snapshot of the complexity of evolving life systems. The Burgess Shale fossils as a group have already developed into a variety of sizes and shapes from the much simpler, pre-Cambrian life forms. </a:t>
            </a:r>
          </a:p>
          <a:p>
            <a:r>
              <a:rPr lang="en-US" altLang="en-US"/>
              <a:t>Many of them appear to be early ancestors of higher forms; from algae to the chordates (a major group of animals that includes human primates). Others appear unrelated to any living forms and their later disappearance presents an intriguing mystery. Top right, Opabinia, a predator; Middle right, Ashyela, a velvet worm; Bottom left, Haplophrentis, a shelled organism about 2 cm long; second left possibly Canadaspis, an arthropod; third from left, Marella or lace crab; bottom right Marria Walcotii or </a:t>
            </a:r>
            <a:r>
              <a:rPr lang="nl-NL" altLang="en-US" i="1"/>
              <a:t>Orthrozanclus reburrus</a:t>
            </a:r>
            <a:r>
              <a:rPr lang="en-US" altLang="en-US"/>
              <a:t>? </a:t>
            </a:r>
          </a:p>
        </p:txBody>
      </p:sp>
      <p:sp>
        <p:nvSpPr>
          <p:cNvPr id="70660" name="Slide Number Placeholder 3">
            <a:extLst>
              <a:ext uri="{FF2B5EF4-FFF2-40B4-BE49-F238E27FC236}">
                <a16:creationId xmlns:a16="http://schemas.microsoft.com/office/drawing/2014/main" id="{46257CA3-F4C5-2C4B-8FE6-DB0A21FC25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0194DF-18A0-314E-B390-4F41EB31F1C1}" type="slidenum">
              <a:rPr lang="en-US" altLang="en-US" smtClean="0">
                <a:latin typeface="Arial" panose="020B0604020202020204" pitchFamily="34" charset="0"/>
              </a:rPr>
              <a:pPr>
                <a:spcBef>
                  <a:spcPct val="0"/>
                </a:spcBef>
              </a:pPr>
              <a:t>34</a:t>
            </a:fld>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7DC779B-724B-2445-B243-7E64B5F552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9E348C90-7617-7A49-8446-D9FA70D52E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6431661D-2F81-2A43-8F25-24EC869F9F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059A83C2-92F7-0B4D-9D5C-43860D99A4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3D946527-3FC7-C049-90BD-93A432B8F3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39C728-C695-054A-B591-BC18443B451D}" type="slidenum">
              <a:rPr lang="en-US" altLang="en-US" smtClean="0">
                <a:latin typeface="Arial" panose="020B0604020202020204" pitchFamily="34" charset="0"/>
              </a:rPr>
              <a:pPr>
                <a:spcBef>
                  <a:spcPct val="0"/>
                </a:spcBef>
              </a:pPr>
              <a:t>37</a:t>
            </a:fld>
            <a:endParaRPr lang="en-US" altLang="en-US">
              <a:latin typeface="Arial" panose="020B0604020202020204" pitchFamily="34" charset="0"/>
            </a:endParaRPr>
          </a:p>
        </p:txBody>
      </p:sp>
      <p:sp>
        <p:nvSpPr>
          <p:cNvPr id="76803" name="Rectangle 2">
            <a:extLst>
              <a:ext uri="{FF2B5EF4-FFF2-40B4-BE49-F238E27FC236}">
                <a16:creationId xmlns:a16="http://schemas.microsoft.com/office/drawing/2014/main" id="{07FA97FF-F4BF-104B-872E-1A51F2B8DE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a:extLst>
              <a:ext uri="{FF2B5EF4-FFF2-40B4-BE49-F238E27FC236}">
                <a16:creationId xmlns:a16="http://schemas.microsoft.com/office/drawing/2014/main" id="{0CBC8979-B741-7547-B52B-C2FE185F1B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FBF45C33-C83B-9E4E-A67A-5A18448F99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542A46-0543-3D44-800B-72B4A1ECE027}" type="slidenum">
              <a:rPr lang="en-US" altLang="en-US" smtClean="0">
                <a:latin typeface="Arial" panose="020B0604020202020204" pitchFamily="34" charset="0"/>
              </a:rPr>
              <a:pPr>
                <a:spcBef>
                  <a:spcPct val="0"/>
                </a:spcBef>
              </a:pPr>
              <a:t>38</a:t>
            </a:fld>
            <a:endParaRPr lang="en-US" altLang="en-US">
              <a:latin typeface="Arial" panose="020B0604020202020204" pitchFamily="34" charset="0"/>
            </a:endParaRPr>
          </a:p>
        </p:txBody>
      </p:sp>
      <p:sp>
        <p:nvSpPr>
          <p:cNvPr id="78851" name="Rectangle 2">
            <a:extLst>
              <a:ext uri="{FF2B5EF4-FFF2-40B4-BE49-F238E27FC236}">
                <a16:creationId xmlns:a16="http://schemas.microsoft.com/office/drawing/2014/main" id="{68054F08-0D68-7D4C-A2FC-981162B127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a:extLst>
              <a:ext uri="{FF2B5EF4-FFF2-40B4-BE49-F238E27FC236}">
                <a16:creationId xmlns:a16="http://schemas.microsoft.com/office/drawing/2014/main" id="{3770E17A-00DD-2047-B647-2420D9269F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DCC0FF87-E855-9F43-B3D3-D6B273EC0DD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6CFB7A8-9716-5C4F-A094-B24A099C53E2}" type="slidenum">
              <a:rPr lang="en-US" altLang="en-US">
                <a:latin typeface="Arial" panose="020B0604020202020204" pitchFamily="34" charset="0"/>
              </a:rPr>
              <a:pPr algn="r" eaLnBrk="1" hangingPunct="1">
                <a:spcBef>
                  <a:spcPct val="0"/>
                </a:spcBef>
              </a:pPr>
              <a:t>39</a:t>
            </a:fld>
            <a:endParaRPr lang="en-US" altLang="en-US">
              <a:latin typeface="Arial" panose="020B0604020202020204" pitchFamily="34" charset="0"/>
            </a:endParaRPr>
          </a:p>
        </p:txBody>
      </p:sp>
      <p:sp>
        <p:nvSpPr>
          <p:cNvPr id="80899" name="Rectangle 2">
            <a:extLst>
              <a:ext uri="{FF2B5EF4-FFF2-40B4-BE49-F238E27FC236}">
                <a16:creationId xmlns:a16="http://schemas.microsoft.com/office/drawing/2014/main" id="{451E6C71-90B8-0440-BC4F-86F38AABCE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a:extLst>
              <a:ext uri="{FF2B5EF4-FFF2-40B4-BE49-F238E27FC236}">
                <a16:creationId xmlns:a16="http://schemas.microsoft.com/office/drawing/2014/main" id="{4815886E-E061-214D-A7CB-57843A8535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List of commonalities at cell and molecular level: ATP, DNA, L-amino acids, cell division, protein enzymes.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CAFC9E2-208A-504D-9253-FBE0A8286BE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BC917B1-F580-F945-8332-6C4F4567DE1E}" type="slidenum">
              <a:rPr lang="en-US" altLang="en-US">
                <a:latin typeface="Arial" panose="020B0604020202020204" pitchFamily="34" charset="0"/>
              </a:rPr>
              <a:pPr algn="r" eaLnBrk="1" hangingPunct="1">
                <a:spcBef>
                  <a:spcPct val="0"/>
                </a:spcBef>
              </a:pPr>
              <a:t>40</a:t>
            </a:fld>
            <a:endParaRPr lang="en-US" altLang="en-US">
              <a:latin typeface="Arial" panose="020B0604020202020204" pitchFamily="34" charset="0"/>
            </a:endParaRPr>
          </a:p>
        </p:txBody>
      </p:sp>
      <p:sp>
        <p:nvSpPr>
          <p:cNvPr id="82947" name="Rectangle 2">
            <a:extLst>
              <a:ext uri="{FF2B5EF4-FFF2-40B4-BE49-F238E27FC236}">
                <a16:creationId xmlns:a16="http://schemas.microsoft.com/office/drawing/2014/main" id="{A4DB6F2C-6CA0-F445-AFC3-5BDD9AB85B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a:extLst>
              <a:ext uri="{FF2B5EF4-FFF2-40B4-BE49-F238E27FC236}">
                <a16:creationId xmlns:a16="http://schemas.microsoft.com/office/drawing/2014/main" id="{9406EBA2-C6BE-334A-8B9F-16FD8CA6D5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Images of fossils: bacterium, trilobite, fish, Tiktaalik, human, Stromatolite, archaeopteryx, Charniodiscus, a sea-pen like creature (pre-Cambrian).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4D7893A-EB6E-0341-A674-2CB1C6436B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Rectangle 3">
            <a:extLst>
              <a:ext uri="{FF2B5EF4-FFF2-40B4-BE49-F238E27FC236}">
                <a16:creationId xmlns:a16="http://schemas.microsoft.com/office/drawing/2014/main" id="{F6C76CFA-81B1-BE4A-B3CE-546907F91E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Diagrammatic illustration of prokaryotic cell. Note lack of defined nucleus and lack of internal membranes.  Pili for adhesion and flagella for movement- neither is an absolute necessity.  Need cell walls to maintain shape.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665A0BC-69A5-394B-994D-F5FD3E64C5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A444DE9D-9B73-7D40-8481-47AB9E2179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of horse, whale, flower, human. We have excellent fossil records of a number of organisms and structures including these four.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6FF034D-0F9A-D848-BE0F-ECC1620A1F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a:extLst>
              <a:ext uri="{FF2B5EF4-FFF2-40B4-BE49-F238E27FC236}">
                <a16:creationId xmlns:a16="http://schemas.microsoft.com/office/drawing/2014/main" id="{8064DE21-FA6A-4547-B618-64C8E6062B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Diagrammatic illustration of eukaryotic animal cell.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333CD4E-91D4-914D-B61F-42D693BCDF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a:extLst>
              <a:ext uri="{FF2B5EF4-FFF2-40B4-BE49-F238E27FC236}">
                <a16:creationId xmlns:a16="http://schemas.microsoft.com/office/drawing/2014/main" id="{FB5F20AF-738A-7842-BB60-E4A338B78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Diagrammatic illustration of eukaryotic plant cell.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0A470E9-C2E8-5042-BB5F-E997250B72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a:extLst>
              <a:ext uri="{FF2B5EF4-FFF2-40B4-BE49-F238E27FC236}">
                <a16:creationId xmlns:a16="http://schemas.microsoft.com/office/drawing/2014/main" id="{20A09BB9-393C-3B43-A143-C98B936175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295A963-54FF-B143-8F4C-5B05B42937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50A17116-B082-B94A-8342-E97EDE0156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FD5F22B-6A34-8441-B077-D09D4AED92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a:extLst>
              <a:ext uri="{FF2B5EF4-FFF2-40B4-BE49-F238E27FC236}">
                <a16:creationId xmlns:a16="http://schemas.microsoft.com/office/drawing/2014/main" id="{E6BB77C0-C9E2-BB40-A3E9-4EFAA60A78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Isolated from slime in mine where the environment is highly acidic.  First identified by shotgun cloning and then going back to search for organisms that match genomic profile.  Never seen before and could be a harbinger of early life or life on other planet.  Get energy from oxidation of iron- otherwise known as making rust.  Work of Jill Banfield at UCBerkeley.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936AE02-DCE2-9448-874D-B73F6AD4AC08}"/>
              </a:ext>
            </a:extLst>
          </p:cNvPr>
          <p:cNvSpPr>
            <a:spLocks noGrp="1"/>
          </p:cNvSpPr>
          <p:nvPr>
            <p:ph type="dt" sz="half" idx="10"/>
          </p:nvPr>
        </p:nvSpPr>
        <p:spPr/>
        <p:txBody>
          <a:bodyPr/>
          <a:lstStyle>
            <a:lvl1pPr>
              <a:defRPr/>
            </a:lvl1pPr>
          </a:lstStyle>
          <a:p>
            <a:pPr>
              <a:defRPr/>
            </a:pPr>
            <a:fld id="{0A249565-F148-9043-9C2F-302E18F4F7D1}" type="datetimeFigureOut">
              <a:rPr lang="en-US"/>
              <a:pPr>
                <a:defRPr/>
              </a:pPr>
              <a:t>1/27/20</a:t>
            </a:fld>
            <a:endParaRPr lang="en-US"/>
          </a:p>
        </p:txBody>
      </p:sp>
      <p:sp>
        <p:nvSpPr>
          <p:cNvPr id="5" name="Footer Placeholder 4">
            <a:extLst>
              <a:ext uri="{FF2B5EF4-FFF2-40B4-BE49-F238E27FC236}">
                <a16:creationId xmlns:a16="http://schemas.microsoft.com/office/drawing/2014/main" id="{5F74E03D-8B7F-194A-A3E9-2422C71230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E3AC1A-D723-AE43-A504-45539A2BC8DE}"/>
              </a:ext>
            </a:extLst>
          </p:cNvPr>
          <p:cNvSpPr>
            <a:spLocks noGrp="1"/>
          </p:cNvSpPr>
          <p:nvPr>
            <p:ph type="sldNum" sz="quarter" idx="12"/>
          </p:nvPr>
        </p:nvSpPr>
        <p:spPr/>
        <p:txBody>
          <a:bodyPr/>
          <a:lstStyle>
            <a:lvl1pPr>
              <a:defRPr/>
            </a:lvl1pPr>
          </a:lstStyle>
          <a:p>
            <a:pPr>
              <a:defRPr/>
            </a:pPr>
            <a:fld id="{C6E8EA4B-18E7-5745-B2B0-0B7BED0D3BC8}" type="slidenum">
              <a:rPr lang="en-US" altLang="en-US"/>
              <a:pPr>
                <a:defRPr/>
              </a:pPr>
              <a:t>‹#›</a:t>
            </a:fld>
            <a:endParaRPr lang="en-US" altLang="en-US"/>
          </a:p>
        </p:txBody>
      </p:sp>
    </p:spTree>
    <p:extLst>
      <p:ext uri="{BB962C8B-B14F-4D97-AF65-F5344CB8AC3E}">
        <p14:creationId xmlns:p14="http://schemas.microsoft.com/office/powerpoint/2010/main" val="1216117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EEACF-8FE6-784A-88B0-BF8AC1EEAD84}"/>
              </a:ext>
            </a:extLst>
          </p:cNvPr>
          <p:cNvSpPr>
            <a:spLocks noGrp="1"/>
          </p:cNvSpPr>
          <p:nvPr>
            <p:ph type="dt" sz="half" idx="10"/>
          </p:nvPr>
        </p:nvSpPr>
        <p:spPr/>
        <p:txBody>
          <a:bodyPr/>
          <a:lstStyle>
            <a:lvl1pPr>
              <a:defRPr/>
            </a:lvl1pPr>
          </a:lstStyle>
          <a:p>
            <a:pPr>
              <a:defRPr/>
            </a:pPr>
            <a:fld id="{6B7FC87B-4036-B44A-AE34-0F7161C96843}" type="datetimeFigureOut">
              <a:rPr lang="en-US"/>
              <a:pPr>
                <a:defRPr/>
              </a:pPr>
              <a:t>1/27/20</a:t>
            </a:fld>
            <a:endParaRPr lang="en-US"/>
          </a:p>
        </p:txBody>
      </p:sp>
      <p:sp>
        <p:nvSpPr>
          <p:cNvPr id="5" name="Footer Placeholder 4">
            <a:extLst>
              <a:ext uri="{FF2B5EF4-FFF2-40B4-BE49-F238E27FC236}">
                <a16:creationId xmlns:a16="http://schemas.microsoft.com/office/drawing/2014/main" id="{6DE21529-E37D-F247-9184-04C079585D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3B2300F-EB9A-2249-A0CE-2CB8BA944006}"/>
              </a:ext>
            </a:extLst>
          </p:cNvPr>
          <p:cNvSpPr>
            <a:spLocks noGrp="1"/>
          </p:cNvSpPr>
          <p:nvPr>
            <p:ph type="sldNum" sz="quarter" idx="12"/>
          </p:nvPr>
        </p:nvSpPr>
        <p:spPr/>
        <p:txBody>
          <a:bodyPr/>
          <a:lstStyle>
            <a:lvl1pPr>
              <a:defRPr/>
            </a:lvl1pPr>
          </a:lstStyle>
          <a:p>
            <a:pPr>
              <a:defRPr/>
            </a:pPr>
            <a:fld id="{B4B81B4D-111F-0244-B8B1-B7BFBEEEB4BC}" type="slidenum">
              <a:rPr lang="en-US" altLang="en-US"/>
              <a:pPr>
                <a:defRPr/>
              </a:pPr>
              <a:t>‹#›</a:t>
            </a:fld>
            <a:endParaRPr lang="en-US" altLang="en-US"/>
          </a:p>
        </p:txBody>
      </p:sp>
    </p:spTree>
    <p:extLst>
      <p:ext uri="{BB962C8B-B14F-4D97-AF65-F5344CB8AC3E}">
        <p14:creationId xmlns:p14="http://schemas.microsoft.com/office/powerpoint/2010/main" val="4175734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68CBC-B3C2-7647-8957-06CB3159F0B2}"/>
              </a:ext>
            </a:extLst>
          </p:cNvPr>
          <p:cNvSpPr>
            <a:spLocks noGrp="1"/>
          </p:cNvSpPr>
          <p:nvPr>
            <p:ph type="dt" sz="half" idx="10"/>
          </p:nvPr>
        </p:nvSpPr>
        <p:spPr/>
        <p:txBody>
          <a:bodyPr/>
          <a:lstStyle>
            <a:lvl1pPr>
              <a:defRPr/>
            </a:lvl1pPr>
          </a:lstStyle>
          <a:p>
            <a:pPr>
              <a:defRPr/>
            </a:pPr>
            <a:fld id="{59021E06-585A-D441-AB57-E58EC108B1AF}" type="datetimeFigureOut">
              <a:rPr lang="en-US"/>
              <a:pPr>
                <a:defRPr/>
              </a:pPr>
              <a:t>1/27/20</a:t>
            </a:fld>
            <a:endParaRPr lang="en-US"/>
          </a:p>
        </p:txBody>
      </p:sp>
      <p:sp>
        <p:nvSpPr>
          <p:cNvPr id="5" name="Footer Placeholder 4">
            <a:extLst>
              <a:ext uri="{FF2B5EF4-FFF2-40B4-BE49-F238E27FC236}">
                <a16:creationId xmlns:a16="http://schemas.microsoft.com/office/drawing/2014/main" id="{3A5A3126-DB9F-1449-9EF0-535077EA04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33DDDD-0239-C842-9783-1BD912316BA2}"/>
              </a:ext>
            </a:extLst>
          </p:cNvPr>
          <p:cNvSpPr>
            <a:spLocks noGrp="1"/>
          </p:cNvSpPr>
          <p:nvPr>
            <p:ph type="sldNum" sz="quarter" idx="12"/>
          </p:nvPr>
        </p:nvSpPr>
        <p:spPr/>
        <p:txBody>
          <a:bodyPr/>
          <a:lstStyle>
            <a:lvl1pPr>
              <a:defRPr/>
            </a:lvl1pPr>
          </a:lstStyle>
          <a:p>
            <a:pPr>
              <a:defRPr/>
            </a:pPr>
            <a:fld id="{A6511687-FF6C-3543-B2A1-2F9F4DA3A985}" type="slidenum">
              <a:rPr lang="en-US" altLang="en-US"/>
              <a:pPr>
                <a:defRPr/>
              </a:pPr>
              <a:t>‹#›</a:t>
            </a:fld>
            <a:endParaRPr lang="en-US" altLang="en-US"/>
          </a:p>
        </p:txBody>
      </p:sp>
    </p:spTree>
    <p:extLst>
      <p:ext uri="{BB962C8B-B14F-4D97-AF65-F5344CB8AC3E}">
        <p14:creationId xmlns:p14="http://schemas.microsoft.com/office/powerpoint/2010/main" val="186936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7EC7CE41-7617-B841-8523-071151307893}"/>
              </a:ext>
            </a:extLst>
          </p:cNvPr>
          <p:cNvSpPr>
            <a:spLocks noGrp="1"/>
          </p:cNvSpPr>
          <p:nvPr>
            <p:ph type="dt" sz="half" idx="10"/>
          </p:nvPr>
        </p:nvSpPr>
        <p:spPr/>
        <p:txBody>
          <a:bodyPr/>
          <a:lstStyle>
            <a:lvl1pPr>
              <a:defRPr/>
            </a:lvl1pPr>
          </a:lstStyle>
          <a:p>
            <a:pPr>
              <a:defRPr/>
            </a:pPr>
            <a:fld id="{D3E29C80-8BC0-B745-8037-AF863212BEF9}" type="datetimeFigureOut">
              <a:rPr lang="en-US"/>
              <a:pPr>
                <a:defRPr/>
              </a:pPr>
              <a:t>1/27/20</a:t>
            </a:fld>
            <a:endParaRPr lang="en-US"/>
          </a:p>
        </p:txBody>
      </p:sp>
      <p:sp>
        <p:nvSpPr>
          <p:cNvPr id="7" name="Footer Placeholder 4">
            <a:extLst>
              <a:ext uri="{FF2B5EF4-FFF2-40B4-BE49-F238E27FC236}">
                <a16:creationId xmlns:a16="http://schemas.microsoft.com/office/drawing/2014/main" id="{42CCB162-DFDA-BC46-BB3D-E250AA97016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305576C-0DBD-7447-B108-C7587523E091}"/>
              </a:ext>
            </a:extLst>
          </p:cNvPr>
          <p:cNvSpPr>
            <a:spLocks noGrp="1"/>
          </p:cNvSpPr>
          <p:nvPr>
            <p:ph type="sldNum" sz="quarter" idx="12"/>
          </p:nvPr>
        </p:nvSpPr>
        <p:spPr/>
        <p:txBody>
          <a:bodyPr/>
          <a:lstStyle>
            <a:lvl1pPr>
              <a:defRPr/>
            </a:lvl1pPr>
          </a:lstStyle>
          <a:p>
            <a:pPr>
              <a:defRPr/>
            </a:pPr>
            <a:fld id="{BF0ABBE1-F9DC-644F-8AE0-5569D1F5CF40}" type="slidenum">
              <a:rPr lang="en-US" altLang="en-US"/>
              <a:pPr>
                <a:defRPr/>
              </a:pPr>
              <a:t>‹#›</a:t>
            </a:fld>
            <a:endParaRPr lang="en-US" altLang="en-US"/>
          </a:p>
        </p:txBody>
      </p:sp>
    </p:spTree>
    <p:extLst>
      <p:ext uri="{BB962C8B-B14F-4D97-AF65-F5344CB8AC3E}">
        <p14:creationId xmlns:p14="http://schemas.microsoft.com/office/powerpoint/2010/main" val="1530735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6847BA0-A2A3-0A4C-85F2-111395631E80}"/>
              </a:ext>
            </a:extLst>
          </p:cNvPr>
          <p:cNvSpPr>
            <a:spLocks noGrp="1"/>
          </p:cNvSpPr>
          <p:nvPr>
            <p:ph type="dt" sz="half" idx="10"/>
          </p:nvPr>
        </p:nvSpPr>
        <p:spPr/>
        <p:txBody>
          <a:bodyPr/>
          <a:lstStyle>
            <a:lvl1pPr>
              <a:defRPr/>
            </a:lvl1pPr>
          </a:lstStyle>
          <a:p>
            <a:pPr>
              <a:defRPr/>
            </a:pPr>
            <a:fld id="{1E4C68BD-C64C-A541-9AD4-13232034B2D3}" type="datetimeFigureOut">
              <a:rPr lang="en-US"/>
              <a:pPr>
                <a:defRPr/>
              </a:pPr>
              <a:t>1/27/20</a:t>
            </a:fld>
            <a:endParaRPr lang="en-US"/>
          </a:p>
        </p:txBody>
      </p:sp>
      <p:sp>
        <p:nvSpPr>
          <p:cNvPr id="6" name="Footer Placeholder 4">
            <a:extLst>
              <a:ext uri="{FF2B5EF4-FFF2-40B4-BE49-F238E27FC236}">
                <a16:creationId xmlns:a16="http://schemas.microsoft.com/office/drawing/2014/main" id="{40C68EF8-4E27-4542-AC1E-AA27C61656F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43310B1-CB4E-AC4F-B6D2-1E7D2BD4AC61}"/>
              </a:ext>
            </a:extLst>
          </p:cNvPr>
          <p:cNvSpPr>
            <a:spLocks noGrp="1"/>
          </p:cNvSpPr>
          <p:nvPr>
            <p:ph type="sldNum" sz="quarter" idx="12"/>
          </p:nvPr>
        </p:nvSpPr>
        <p:spPr/>
        <p:txBody>
          <a:bodyPr/>
          <a:lstStyle>
            <a:lvl1pPr>
              <a:defRPr/>
            </a:lvl1pPr>
          </a:lstStyle>
          <a:p>
            <a:pPr>
              <a:defRPr/>
            </a:pPr>
            <a:fld id="{D0A9FA1C-6C63-4E47-8E96-2401C82AA3CE}" type="slidenum">
              <a:rPr lang="en-US" altLang="en-US"/>
              <a:pPr>
                <a:defRPr/>
              </a:pPr>
              <a:t>‹#›</a:t>
            </a:fld>
            <a:endParaRPr lang="en-US" altLang="en-US"/>
          </a:p>
        </p:txBody>
      </p:sp>
    </p:spTree>
    <p:extLst>
      <p:ext uri="{BB962C8B-B14F-4D97-AF65-F5344CB8AC3E}">
        <p14:creationId xmlns:p14="http://schemas.microsoft.com/office/powerpoint/2010/main" val="331980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D31C6-FFF6-4F4C-B5FF-DC6BB51C72FF}"/>
              </a:ext>
            </a:extLst>
          </p:cNvPr>
          <p:cNvSpPr>
            <a:spLocks noGrp="1"/>
          </p:cNvSpPr>
          <p:nvPr>
            <p:ph type="dt" sz="half" idx="10"/>
          </p:nvPr>
        </p:nvSpPr>
        <p:spPr/>
        <p:txBody>
          <a:bodyPr/>
          <a:lstStyle>
            <a:lvl1pPr>
              <a:defRPr/>
            </a:lvl1pPr>
          </a:lstStyle>
          <a:p>
            <a:pPr>
              <a:defRPr/>
            </a:pPr>
            <a:fld id="{DF08A29C-A8B8-0048-AE9F-6684191E4800}" type="datetimeFigureOut">
              <a:rPr lang="en-US"/>
              <a:pPr>
                <a:defRPr/>
              </a:pPr>
              <a:t>1/27/20</a:t>
            </a:fld>
            <a:endParaRPr lang="en-US"/>
          </a:p>
        </p:txBody>
      </p:sp>
      <p:sp>
        <p:nvSpPr>
          <p:cNvPr id="5" name="Footer Placeholder 4">
            <a:extLst>
              <a:ext uri="{FF2B5EF4-FFF2-40B4-BE49-F238E27FC236}">
                <a16:creationId xmlns:a16="http://schemas.microsoft.com/office/drawing/2014/main" id="{0D44CC72-A802-1C41-8234-6FCE2B2583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AD7A16-AFA1-D047-9B46-0B1E97AA5437}"/>
              </a:ext>
            </a:extLst>
          </p:cNvPr>
          <p:cNvSpPr>
            <a:spLocks noGrp="1"/>
          </p:cNvSpPr>
          <p:nvPr>
            <p:ph type="sldNum" sz="quarter" idx="12"/>
          </p:nvPr>
        </p:nvSpPr>
        <p:spPr/>
        <p:txBody>
          <a:bodyPr/>
          <a:lstStyle>
            <a:lvl1pPr>
              <a:defRPr/>
            </a:lvl1pPr>
          </a:lstStyle>
          <a:p>
            <a:pPr>
              <a:defRPr/>
            </a:pPr>
            <a:fld id="{51503C6F-BF15-9E49-927D-4011F062AA14}" type="slidenum">
              <a:rPr lang="en-US" altLang="en-US"/>
              <a:pPr>
                <a:defRPr/>
              </a:pPr>
              <a:t>‹#›</a:t>
            </a:fld>
            <a:endParaRPr lang="en-US" altLang="en-US"/>
          </a:p>
        </p:txBody>
      </p:sp>
    </p:spTree>
    <p:extLst>
      <p:ext uri="{BB962C8B-B14F-4D97-AF65-F5344CB8AC3E}">
        <p14:creationId xmlns:p14="http://schemas.microsoft.com/office/powerpoint/2010/main" val="239189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2C6CA9-5D71-BD41-8E91-F7529BA82CE1}"/>
              </a:ext>
            </a:extLst>
          </p:cNvPr>
          <p:cNvSpPr>
            <a:spLocks noGrp="1"/>
          </p:cNvSpPr>
          <p:nvPr>
            <p:ph type="dt" sz="half" idx="10"/>
          </p:nvPr>
        </p:nvSpPr>
        <p:spPr/>
        <p:txBody>
          <a:bodyPr/>
          <a:lstStyle>
            <a:lvl1pPr>
              <a:defRPr/>
            </a:lvl1pPr>
          </a:lstStyle>
          <a:p>
            <a:pPr>
              <a:defRPr/>
            </a:pPr>
            <a:fld id="{ABC8C1FF-0622-D14C-86BC-A5F820FFE1F8}" type="datetimeFigureOut">
              <a:rPr lang="en-US"/>
              <a:pPr>
                <a:defRPr/>
              </a:pPr>
              <a:t>1/27/20</a:t>
            </a:fld>
            <a:endParaRPr lang="en-US"/>
          </a:p>
        </p:txBody>
      </p:sp>
      <p:sp>
        <p:nvSpPr>
          <p:cNvPr id="5" name="Footer Placeholder 4">
            <a:extLst>
              <a:ext uri="{FF2B5EF4-FFF2-40B4-BE49-F238E27FC236}">
                <a16:creationId xmlns:a16="http://schemas.microsoft.com/office/drawing/2014/main" id="{EEC6BD5A-F8B2-3242-ABBB-3563C21641C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32E357-E27F-254A-8E55-8AEBCFF6DA1B}"/>
              </a:ext>
            </a:extLst>
          </p:cNvPr>
          <p:cNvSpPr>
            <a:spLocks noGrp="1"/>
          </p:cNvSpPr>
          <p:nvPr>
            <p:ph type="sldNum" sz="quarter" idx="12"/>
          </p:nvPr>
        </p:nvSpPr>
        <p:spPr/>
        <p:txBody>
          <a:bodyPr/>
          <a:lstStyle>
            <a:lvl1pPr>
              <a:defRPr/>
            </a:lvl1pPr>
          </a:lstStyle>
          <a:p>
            <a:pPr>
              <a:defRPr/>
            </a:pPr>
            <a:fld id="{2266F4FE-808E-9745-BF0A-C3354E38C02A}" type="slidenum">
              <a:rPr lang="en-US" altLang="en-US"/>
              <a:pPr>
                <a:defRPr/>
              </a:pPr>
              <a:t>‹#›</a:t>
            </a:fld>
            <a:endParaRPr lang="en-US" altLang="en-US"/>
          </a:p>
        </p:txBody>
      </p:sp>
    </p:spTree>
    <p:extLst>
      <p:ext uri="{BB962C8B-B14F-4D97-AF65-F5344CB8AC3E}">
        <p14:creationId xmlns:p14="http://schemas.microsoft.com/office/powerpoint/2010/main" val="3030474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F5F274-3E1D-9446-B9CC-423560496793}"/>
              </a:ext>
            </a:extLst>
          </p:cNvPr>
          <p:cNvSpPr>
            <a:spLocks noGrp="1"/>
          </p:cNvSpPr>
          <p:nvPr>
            <p:ph type="dt" sz="half" idx="10"/>
          </p:nvPr>
        </p:nvSpPr>
        <p:spPr/>
        <p:txBody>
          <a:bodyPr/>
          <a:lstStyle>
            <a:lvl1pPr>
              <a:defRPr/>
            </a:lvl1pPr>
          </a:lstStyle>
          <a:p>
            <a:pPr>
              <a:defRPr/>
            </a:pPr>
            <a:fld id="{5F6237CB-B7D6-AD44-87BF-2063CA6226B5}" type="datetimeFigureOut">
              <a:rPr lang="en-US"/>
              <a:pPr>
                <a:defRPr/>
              </a:pPr>
              <a:t>1/27/20</a:t>
            </a:fld>
            <a:endParaRPr lang="en-US"/>
          </a:p>
        </p:txBody>
      </p:sp>
      <p:sp>
        <p:nvSpPr>
          <p:cNvPr id="6" name="Footer Placeholder 4">
            <a:extLst>
              <a:ext uri="{FF2B5EF4-FFF2-40B4-BE49-F238E27FC236}">
                <a16:creationId xmlns:a16="http://schemas.microsoft.com/office/drawing/2014/main" id="{64286BD7-7EE3-4242-8DFE-AD305BCB3B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A64FC6F-1221-8C45-8E38-1993232DC4FB}"/>
              </a:ext>
            </a:extLst>
          </p:cNvPr>
          <p:cNvSpPr>
            <a:spLocks noGrp="1"/>
          </p:cNvSpPr>
          <p:nvPr>
            <p:ph type="sldNum" sz="quarter" idx="12"/>
          </p:nvPr>
        </p:nvSpPr>
        <p:spPr/>
        <p:txBody>
          <a:bodyPr/>
          <a:lstStyle>
            <a:lvl1pPr>
              <a:defRPr/>
            </a:lvl1pPr>
          </a:lstStyle>
          <a:p>
            <a:pPr>
              <a:defRPr/>
            </a:pPr>
            <a:fld id="{B039701B-EDF0-CD40-B9E5-D72C95548707}" type="slidenum">
              <a:rPr lang="en-US" altLang="en-US"/>
              <a:pPr>
                <a:defRPr/>
              </a:pPr>
              <a:t>‹#›</a:t>
            </a:fld>
            <a:endParaRPr lang="en-US" altLang="en-US"/>
          </a:p>
        </p:txBody>
      </p:sp>
    </p:spTree>
    <p:extLst>
      <p:ext uri="{BB962C8B-B14F-4D97-AF65-F5344CB8AC3E}">
        <p14:creationId xmlns:p14="http://schemas.microsoft.com/office/powerpoint/2010/main" val="1148299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001F411-8B71-384D-BEB6-FC09FF8CCD41}"/>
              </a:ext>
            </a:extLst>
          </p:cNvPr>
          <p:cNvSpPr>
            <a:spLocks noGrp="1"/>
          </p:cNvSpPr>
          <p:nvPr>
            <p:ph type="dt" sz="half" idx="10"/>
          </p:nvPr>
        </p:nvSpPr>
        <p:spPr/>
        <p:txBody>
          <a:bodyPr/>
          <a:lstStyle>
            <a:lvl1pPr>
              <a:defRPr/>
            </a:lvl1pPr>
          </a:lstStyle>
          <a:p>
            <a:pPr>
              <a:defRPr/>
            </a:pPr>
            <a:fld id="{21655D04-2F57-CE4E-A1DA-51F17001C31E}" type="datetimeFigureOut">
              <a:rPr lang="en-US"/>
              <a:pPr>
                <a:defRPr/>
              </a:pPr>
              <a:t>1/27/20</a:t>
            </a:fld>
            <a:endParaRPr lang="en-US"/>
          </a:p>
        </p:txBody>
      </p:sp>
      <p:sp>
        <p:nvSpPr>
          <p:cNvPr id="8" name="Footer Placeholder 4">
            <a:extLst>
              <a:ext uri="{FF2B5EF4-FFF2-40B4-BE49-F238E27FC236}">
                <a16:creationId xmlns:a16="http://schemas.microsoft.com/office/drawing/2014/main" id="{AA786837-44AF-1440-81CB-067621E13C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8AD26C9-28BD-1C49-AA1C-B22300C19970}"/>
              </a:ext>
            </a:extLst>
          </p:cNvPr>
          <p:cNvSpPr>
            <a:spLocks noGrp="1"/>
          </p:cNvSpPr>
          <p:nvPr>
            <p:ph type="sldNum" sz="quarter" idx="12"/>
          </p:nvPr>
        </p:nvSpPr>
        <p:spPr/>
        <p:txBody>
          <a:bodyPr/>
          <a:lstStyle>
            <a:lvl1pPr>
              <a:defRPr/>
            </a:lvl1pPr>
          </a:lstStyle>
          <a:p>
            <a:pPr>
              <a:defRPr/>
            </a:pPr>
            <a:fld id="{8EE72DE4-A95A-A04C-9454-7A42D4E60572}" type="slidenum">
              <a:rPr lang="en-US" altLang="en-US"/>
              <a:pPr>
                <a:defRPr/>
              </a:pPr>
              <a:t>‹#›</a:t>
            </a:fld>
            <a:endParaRPr lang="en-US" altLang="en-US"/>
          </a:p>
        </p:txBody>
      </p:sp>
    </p:spTree>
    <p:extLst>
      <p:ext uri="{BB962C8B-B14F-4D97-AF65-F5344CB8AC3E}">
        <p14:creationId xmlns:p14="http://schemas.microsoft.com/office/powerpoint/2010/main" val="69574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AB01CA0-C3FA-2246-B653-8086B9491646}"/>
              </a:ext>
            </a:extLst>
          </p:cNvPr>
          <p:cNvSpPr>
            <a:spLocks noGrp="1"/>
          </p:cNvSpPr>
          <p:nvPr>
            <p:ph type="dt" sz="half" idx="10"/>
          </p:nvPr>
        </p:nvSpPr>
        <p:spPr/>
        <p:txBody>
          <a:bodyPr/>
          <a:lstStyle>
            <a:lvl1pPr>
              <a:defRPr/>
            </a:lvl1pPr>
          </a:lstStyle>
          <a:p>
            <a:pPr>
              <a:defRPr/>
            </a:pPr>
            <a:fld id="{5E887B95-4D6C-C545-B0FB-BF627CB1CD4D}" type="datetimeFigureOut">
              <a:rPr lang="en-US"/>
              <a:pPr>
                <a:defRPr/>
              </a:pPr>
              <a:t>1/27/20</a:t>
            </a:fld>
            <a:endParaRPr lang="en-US"/>
          </a:p>
        </p:txBody>
      </p:sp>
      <p:sp>
        <p:nvSpPr>
          <p:cNvPr id="4" name="Footer Placeholder 4">
            <a:extLst>
              <a:ext uri="{FF2B5EF4-FFF2-40B4-BE49-F238E27FC236}">
                <a16:creationId xmlns:a16="http://schemas.microsoft.com/office/drawing/2014/main" id="{0512957F-04ED-0F4C-8BB1-767811E5080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E2ED588-2156-1D45-97DF-27D8C5213F49}"/>
              </a:ext>
            </a:extLst>
          </p:cNvPr>
          <p:cNvSpPr>
            <a:spLocks noGrp="1"/>
          </p:cNvSpPr>
          <p:nvPr>
            <p:ph type="sldNum" sz="quarter" idx="12"/>
          </p:nvPr>
        </p:nvSpPr>
        <p:spPr/>
        <p:txBody>
          <a:bodyPr/>
          <a:lstStyle>
            <a:lvl1pPr>
              <a:defRPr/>
            </a:lvl1pPr>
          </a:lstStyle>
          <a:p>
            <a:pPr>
              <a:defRPr/>
            </a:pPr>
            <a:fld id="{2786B6D5-4F9F-064A-8EBC-69F43ED3781B}" type="slidenum">
              <a:rPr lang="en-US" altLang="en-US"/>
              <a:pPr>
                <a:defRPr/>
              </a:pPr>
              <a:t>‹#›</a:t>
            </a:fld>
            <a:endParaRPr lang="en-US" altLang="en-US"/>
          </a:p>
        </p:txBody>
      </p:sp>
    </p:spTree>
    <p:extLst>
      <p:ext uri="{BB962C8B-B14F-4D97-AF65-F5344CB8AC3E}">
        <p14:creationId xmlns:p14="http://schemas.microsoft.com/office/powerpoint/2010/main" val="362081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41A4F09-51E6-AA48-84F0-585E183F95CB}"/>
              </a:ext>
            </a:extLst>
          </p:cNvPr>
          <p:cNvSpPr>
            <a:spLocks noGrp="1"/>
          </p:cNvSpPr>
          <p:nvPr>
            <p:ph type="dt" sz="half" idx="10"/>
          </p:nvPr>
        </p:nvSpPr>
        <p:spPr/>
        <p:txBody>
          <a:bodyPr/>
          <a:lstStyle>
            <a:lvl1pPr>
              <a:defRPr/>
            </a:lvl1pPr>
          </a:lstStyle>
          <a:p>
            <a:pPr>
              <a:defRPr/>
            </a:pPr>
            <a:fld id="{461F51D6-EA48-FC4B-99B2-EBE92F74AAED}" type="datetimeFigureOut">
              <a:rPr lang="en-US"/>
              <a:pPr>
                <a:defRPr/>
              </a:pPr>
              <a:t>1/27/20</a:t>
            </a:fld>
            <a:endParaRPr lang="en-US"/>
          </a:p>
        </p:txBody>
      </p:sp>
      <p:sp>
        <p:nvSpPr>
          <p:cNvPr id="3" name="Footer Placeholder 4">
            <a:extLst>
              <a:ext uri="{FF2B5EF4-FFF2-40B4-BE49-F238E27FC236}">
                <a16:creationId xmlns:a16="http://schemas.microsoft.com/office/drawing/2014/main" id="{43DEC30C-F907-A34E-8260-DBB03D4195C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0CCB81F-877F-E744-80D0-5A57F870A1E1}"/>
              </a:ext>
            </a:extLst>
          </p:cNvPr>
          <p:cNvSpPr>
            <a:spLocks noGrp="1"/>
          </p:cNvSpPr>
          <p:nvPr>
            <p:ph type="sldNum" sz="quarter" idx="12"/>
          </p:nvPr>
        </p:nvSpPr>
        <p:spPr/>
        <p:txBody>
          <a:bodyPr/>
          <a:lstStyle>
            <a:lvl1pPr>
              <a:defRPr/>
            </a:lvl1pPr>
          </a:lstStyle>
          <a:p>
            <a:pPr>
              <a:defRPr/>
            </a:pPr>
            <a:fld id="{BA735412-0C0C-8843-AEC6-7CF0F49B3456}" type="slidenum">
              <a:rPr lang="en-US" altLang="en-US"/>
              <a:pPr>
                <a:defRPr/>
              </a:pPr>
              <a:t>‹#›</a:t>
            </a:fld>
            <a:endParaRPr lang="en-US" altLang="en-US"/>
          </a:p>
        </p:txBody>
      </p:sp>
    </p:spTree>
    <p:extLst>
      <p:ext uri="{BB962C8B-B14F-4D97-AF65-F5344CB8AC3E}">
        <p14:creationId xmlns:p14="http://schemas.microsoft.com/office/powerpoint/2010/main" val="2392213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4C368AA-7A4E-5C4A-8DAC-593D035AA10E}"/>
              </a:ext>
            </a:extLst>
          </p:cNvPr>
          <p:cNvSpPr>
            <a:spLocks noGrp="1"/>
          </p:cNvSpPr>
          <p:nvPr>
            <p:ph type="dt" sz="half" idx="10"/>
          </p:nvPr>
        </p:nvSpPr>
        <p:spPr/>
        <p:txBody>
          <a:bodyPr/>
          <a:lstStyle>
            <a:lvl1pPr>
              <a:defRPr/>
            </a:lvl1pPr>
          </a:lstStyle>
          <a:p>
            <a:pPr>
              <a:defRPr/>
            </a:pPr>
            <a:fld id="{759BC684-B87F-0F46-BC56-774EB68B8733}" type="datetimeFigureOut">
              <a:rPr lang="en-US"/>
              <a:pPr>
                <a:defRPr/>
              </a:pPr>
              <a:t>1/27/20</a:t>
            </a:fld>
            <a:endParaRPr lang="en-US"/>
          </a:p>
        </p:txBody>
      </p:sp>
      <p:sp>
        <p:nvSpPr>
          <p:cNvPr id="6" name="Footer Placeholder 4">
            <a:extLst>
              <a:ext uri="{FF2B5EF4-FFF2-40B4-BE49-F238E27FC236}">
                <a16:creationId xmlns:a16="http://schemas.microsoft.com/office/drawing/2014/main" id="{783682CC-4307-C042-90D7-017C562D6C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CEACB5A-1A56-0349-AA46-D96C6E9A2A89}"/>
              </a:ext>
            </a:extLst>
          </p:cNvPr>
          <p:cNvSpPr>
            <a:spLocks noGrp="1"/>
          </p:cNvSpPr>
          <p:nvPr>
            <p:ph type="sldNum" sz="quarter" idx="12"/>
          </p:nvPr>
        </p:nvSpPr>
        <p:spPr/>
        <p:txBody>
          <a:bodyPr/>
          <a:lstStyle>
            <a:lvl1pPr>
              <a:defRPr/>
            </a:lvl1pPr>
          </a:lstStyle>
          <a:p>
            <a:pPr>
              <a:defRPr/>
            </a:pPr>
            <a:fld id="{1896AFA1-AB87-BF43-AE6D-8A685FADDD31}" type="slidenum">
              <a:rPr lang="en-US" altLang="en-US"/>
              <a:pPr>
                <a:defRPr/>
              </a:pPr>
              <a:t>‹#›</a:t>
            </a:fld>
            <a:endParaRPr lang="en-US" altLang="en-US"/>
          </a:p>
        </p:txBody>
      </p:sp>
    </p:spTree>
    <p:extLst>
      <p:ext uri="{BB962C8B-B14F-4D97-AF65-F5344CB8AC3E}">
        <p14:creationId xmlns:p14="http://schemas.microsoft.com/office/powerpoint/2010/main" val="1568916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C2C2795-F768-0B43-ACFD-7C85F1D99069}"/>
              </a:ext>
            </a:extLst>
          </p:cNvPr>
          <p:cNvSpPr>
            <a:spLocks noGrp="1"/>
          </p:cNvSpPr>
          <p:nvPr>
            <p:ph type="dt" sz="half" idx="10"/>
          </p:nvPr>
        </p:nvSpPr>
        <p:spPr/>
        <p:txBody>
          <a:bodyPr/>
          <a:lstStyle>
            <a:lvl1pPr>
              <a:defRPr/>
            </a:lvl1pPr>
          </a:lstStyle>
          <a:p>
            <a:pPr>
              <a:defRPr/>
            </a:pPr>
            <a:fld id="{23441691-FE3A-7F4E-8119-FF25DC20BFA8}" type="datetimeFigureOut">
              <a:rPr lang="en-US"/>
              <a:pPr>
                <a:defRPr/>
              </a:pPr>
              <a:t>1/27/20</a:t>
            </a:fld>
            <a:endParaRPr lang="en-US"/>
          </a:p>
        </p:txBody>
      </p:sp>
      <p:sp>
        <p:nvSpPr>
          <p:cNvPr id="6" name="Footer Placeholder 4">
            <a:extLst>
              <a:ext uri="{FF2B5EF4-FFF2-40B4-BE49-F238E27FC236}">
                <a16:creationId xmlns:a16="http://schemas.microsoft.com/office/drawing/2014/main" id="{87F33A06-88F3-1E42-9BB3-A450F3F246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922A17-17A7-104D-AB58-2D0410B9DA24}"/>
              </a:ext>
            </a:extLst>
          </p:cNvPr>
          <p:cNvSpPr>
            <a:spLocks noGrp="1"/>
          </p:cNvSpPr>
          <p:nvPr>
            <p:ph type="sldNum" sz="quarter" idx="12"/>
          </p:nvPr>
        </p:nvSpPr>
        <p:spPr/>
        <p:txBody>
          <a:bodyPr/>
          <a:lstStyle>
            <a:lvl1pPr>
              <a:defRPr/>
            </a:lvl1pPr>
          </a:lstStyle>
          <a:p>
            <a:pPr>
              <a:defRPr/>
            </a:pPr>
            <a:fld id="{B7A458EC-CD93-4F47-9B9B-0FFC33B9E4E3}" type="slidenum">
              <a:rPr lang="en-US" altLang="en-US"/>
              <a:pPr>
                <a:defRPr/>
              </a:pPr>
              <a:t>‹#›</a:t>
            </a:fld>
            <a:endParaRPr lang="en-US" altLang="en-US"/>
          </a:p>
        </p:txBody>
      </p:sp>
    </p:spTree>
    <p:extLst>
      <p:ext uri="{BB962C8B-B14F-4D97-AF65-F5344CB8AC3E}">
        <p14:creationId xmlns:p14="http://schemas.microsoft.com/office/powerpoint/2010/main" val="333163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283C6A1-6145-9E40-A27A-E69B0B9C24E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B55E277-0169-5548-A3EA-43BC53EB881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0EA65BB-FEA2-6E49-8496-5C37DCAE6A1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F61D127-CA3E-2147-A78D-A02828892ED1}" type="datetimeFigureOut">
              <a:rPr lang="en-US"/>
              <a:pPr>
                <a:defRPr/>
              </a:pPr>
              <a:t>1/27/20</a:t>
            </a:fld>
            <a:endParaRPr lang="en-US"/>
          </a:p>
        </p:txBody>
      </p:sp>
      <p:sp>
        <p:nvSpPr>
          <p:cNvPr id="5" name="Footer Placeholder 4">
            <a:extLst>
              <a:ext uri="{FF2B5EF4-FFF2-40B4-BE49-F238E27FC236}">
                <a16:creationId xmlns:a16="http://schemas.microsoft.com/office/drawing/2014/main" id="{D9F9414B-6AD6-884D-81B3-E6CFFC7EA80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C01D194-0D7A-654F-9365-88D42719D66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8316201-B963-6D47-9E7A-C1ED982244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png"/><Relationship Id="rId7"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7.xml"/><Relationship Id="rId7" Type="http://schemas.openxmlformats.org/officeDocument/2006/relationships/image" Target="../media/image48.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notesSlide" Target="../notesSlides/notesSlide29.xml"/><Relationship Id="rId9"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3.jpeg"/><Relationship Id="rId5" Type="http://schemas.openxmlformats.org/officeDocument/2006/relationships/hyperlink" Target="http://www.charnia.org.uk/saturday_school_2007.htm" TargetMode="External"/><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5" Type="http://schemas.openxmlformats.org/officeDocument/2006/relationships/hyperlink" Target="https://youtu.be/7rFzVCv3BTc" TargetMode="External"/><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hyperlink" Target="http://intro.bio.rpi.edu/videos/cambrianExplosion.wmv"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intro.bio.rpi.edu/videos/cambrianExplosion.mp4" TargetMode="External"/><Relationship Id="rId5" Type="http://schemas.openxmlformats.org/officeDocument/2006/relationships/hyperlink" Target="http://www.youtube.com/watch?v=7rFzVCv3BTc" TargetMode="Externa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openxmlformats.org/officeDocument/2006/relationships/slideLayout" Target="../slideLayouts/slideLayout6.xml"/><Relationship Id="rId7" Type="http://schemas.openxmlformats.org/officeDocument/2006/relationships/image" Target="../media/image59.jpeg"/><Relationship Id="rId12" Type="http://schemas.openxmlformats.org/officeDocument/2006/relationships/image" Target="../media/image63.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8.jpeg"/><Relationship Id="rId11" Type="http://schemas.openxmlformats.org/officeDocument/2006/relationships/hyperlink" Target="http://homepage1.nifty.com/burgess/vr/index.html" TargetMode="External"/><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notesSlide" Target="../notesSlides/notesSlide33.xml"/><Relationship Id="rId9"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5.png"/><Relationship Id="rId5" Type="http://schemas.openxmlformats.org/officeDocument/2006/relationships/hyperlink" Target="https://youtu.be/ozl4Wbi5A4A" TargetMode="External"/><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hyperlink" Target="http://intro.bio.rpi.edu/Studio/1Evolution/3/2In/VideoPostCambrianEvolution.wmv"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intro.bio.rpi.edu/Studio/1Evolution/3/2In/VideoPostCambrianEvolution.mp4" TargetMode="External"/><Relationship Id="rId5" Type="http://schemas.openxmlformats.org/officeDocument/2006/relationships/hyperlink" Target="http://youtu.be/ozl4Wbi5A4A" TargetMode="Externa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jpeg"/><Relationship Id="rId7"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25.jpeg"/><Relationship Id="rId4" Type="http://schemas.openxmlformats.org/officeDocument/2006/relationships/image" Target="../media/image68.jpeg"/><Relationship Id="rId9" Type="http://schemas.openxmlformats.org/officeDocument/2006/relationships/image" Target="../media/image72.jpeg"/></Relationships>
</file>

<file path=ppt/slides/_rels/slide3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3.png"/><Relationship Id="rId7"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46.jpeg"/><Relationship Id="rId9" Type="http://schemas.openxmlformats.org/officeDocument/2006/relationships/image" Target="../media/image66.jpeg"/></Relationships>
</file>

<file path=ppt/slides/_rels/slide39.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ahUKEwjj2KaLlfvYAhUHvVMKHYmDAX4QjRwIBw&amp;url=https%3A%2F%2Fbio.libretexts.org%2FLibreTexts%2FUniversity_of_California_Davis%2FBIS_2A%253A_Introductory_Biology_(Singer)%2FMASTER_RESOURCES%2FCell_division%253A_Bacterial*&amp;psig=AOvVaw328EDmBVgAWRVeyTAHcT_D&amp;ust=1517246286618325" TargetMode="External"/><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4.jpeg"/><Relationship Id="rId7"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89.png"/><Relationship Id="rId4" Type="http://schemas.openxmlformats.org/officeDocument/2006/relationships/image" Target="../media/image85.jpeg"/><Relationship Id="rId9"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C1B9AD62-EA67-BB4A-ADFF-73631225C160}"/>
              </a:ext>
            </a:extLst>
          </p:cNvPr>
          <p:cNvSpPr>
            <a:spLocks noGrp="1"/>
          </p:cNvSpPr>
          <p:nvPr>
            <p:ph type="title"/>
          </p:nvPr>
        </p:nvSpPr>
        <p:spPr>
          <a:xfrm>
            <a:off x="609600" y="381000"/>
            <a:ext cx="8229600" cy="1143000"/>
          </a:xfrm>
        </p:spPr>
        <p:txBody>
          <a:bodyPr/>
          <a:lstStyle/>
          <a:p>
            <a:pPr algn="l" eaLnBrk="1" hangingPunct="1"/>
            <a:r>
              <a:rPr lang="en-US" altLang="en-US" b="1">
                <a:solidFill>
                  <a:srgbClr val="002060"/>
                </a:solidFill>
              </a:rPr>
              <a:t>         </a:t>
            </a:r>
            <a:endParaRPr lang="en-US" altLang="en-US" sz="4000" b="1" u="sng">
              <a:solidFill>
                <a:srgbClr val="000099"/>
              </a:solidFill>
              <a:latin typeface="Arial" panose="020B0604020202020204" pitchFamily="34" charset="0"/>
              <a:cs typeface="Arial" panose="020B0604020202020204" pitchFamily="34" charset="0"/>
            </a:endParaRPr>
          </a:p>
        </p:txBody>
      </p:sp>
      <p:sp>
        <p:nvSpPr>
          <p:cNvPr id="3075" name="Content Placeholder 5">
            <a:extLst>
              <a:ext uri="{FF2B5EF4-FFF2-40B4-BE49-F238E27FC236}">
                <a16:creationId xmlns:a16="http://schemas.microsoft.com/office/drawing/2014/main" id="{6702032E-2841-BD41-ACE0-8BAA31C5D593}"/>
              </a:ext>
            </a:extLst>
          </p:cNvPr>
          <p:cNvSpPr>
            <a:spLocks noGrp="1"/>
          </p:cNvSpPr>
          <p:nvPr>
            <p:ph idx="1"/>
          </p:nvPr>
        </p:nvSpPr>
        <p:spPr>
          <a:xfrm>
            <a:off x="304800" y="2667000"/>
            <a:ext cx="8229600" cy="1600200"/>
          </a:xfrm>
        </p:spPr>
        <p:txBody>
          <a:bodyPr/>
          <a:lstStyle/>
          <a:p>
            <a:pPr eaLnBrk="1" hangingPunct="1">
              <a:buFont typeface="Arial" panose="020B0604020202020204" pitchFamily="34" charset="0"/>
              <a:buNone/>
            </a:pPr>
            <a:r>
              <a:rPr lang="en-US" altLang="en-US" sz="4800" b="1">
                <a:solidFill>
                  <a:srgbClr val="FF0000"/>
                </a:solidFill>
              </a:rPr>
              <a:t>The Evolution of Cellular Life</a:t>
            </a:r>
          </a:p>
        </p:txBody>
      </p:sp>
      <p:pic>
        <p:nvPicPr>
          <p:cNvPr id="3076" name="Picture 2" descr="northpolestrom">
            <a:extLst>
              <a:ext uri="{FF2B5EF4-FFF2-40B4-BE49-F238E27FC236}">
                <a16:creationId xmlns:a16="http://schemas.microsoft.com/office/drawing/2014/main" id="{FC9909B3-AF04-B446-B660-A501DB16B1BD}"/>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2985" t="6914"/>
          <a:stretch>
            <a:fillRect/>
          </a:stretch>
        </p:blipFill>
        <p:spPr bwMode="auto">
          <a:xfrm>
            <a:off x="685800" y="1295400"/>
            <a:ext cx="14478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a:extLst>
              <a:ext uri="{FF2B5EF4-FFF2-40B4-BE49-F238E27FC236}">
                <a16:creationId xmlns:a16="http://schemas.microsoft.com/office/drawing/2014/main" id="{553BC22B-064B-DC49-9FC4-7E401E045402}"/>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l="4211" t="4678" r="7602" b="11111"/>
          <a:stretch>
            <a:fillRect/>
          </a:stretch>
        </p:blipFill>
        <p:spPr bwMode="auto">
          <a:xfrm>
            <a:off x="2819400" y="838200"/>
            <a:ext cx="2209800" cy="15303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42" descr="euglena">
            <a:extLst>
              <a:ext uri="{FF2B5EF4-FFF2-40B4-BE49-F238E27FC236}">
                <a16:creationId xmlns:a16="http://schemas.microsoft.com/office/drawing/2014/main" id="{5C1B86A7-6659-984D-A6B3-A2AE1A353623}"/>
              </a:ext>
            </a:extLst>
          </p:cNvPr>
          <p:cNvPicPr>
            <a:picLocks noChangeAspect="1" noChangeArrowheads="1"/>
          </p:cNvPicPr>
          <p:nvPr/>
        </p:nvPicPr>
        <p:blipFill>
          <a:blip r:embed="rId5">
            <a:lum bright="-12000" contrast="30000"/>
            <a:extLst>
              <a:ext uri="{28A0092B-C50C-407E-A947-70E740481C1C}">
                <a14:useLocalDpi xmlns:a14="http://schemas.microsoft.com/office/drawing/2010/main" val="0"/>
              </a:ext>
            </a:extLst>
          </a:blip>
          <a:srcRect l="10959" t="10078" r="12503" b="14330"/>
          <a:stretch>
            <a:fillRect/>
          </a:stretch>
        </p:blipFill>
        <p:spPr bwMode="auto">
          <a:xfrm>
            <a:off x="482600" y="3886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
            <a:extLst>
              <a:ext uri="{FF2B5EF4-FFF2-40B4-BE49-F238E27FC236}">
                <a16:creationId xmlns:a16="http://schemas.microsoft.com/office/drawing/2014/main" id="{D6D61815-C5C4-0C43-BE5A-A38FC335BE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22" r="2423" b="4897"/>
          <a:stretch>
            <a:fillRect/>
          </a:stretch>
        </p:blipFill>
        <p:spPr bwMode="auto">
          <a:xfrm>
            <a:off x="2819400" y="3962400"/>
            <a:ext cx="22098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3">
            <a:extLst>
              <a:ext uri="{FF2B5EF4-FFF2-40B4-BE49-F238E27FC236}">
                <a16:creationId xmlns:a16="http://schemas.microsoft.com/office/drawing/2014/main" id="{0FFBE8C7-EC11-B142-86DF-68C768147D3B}"/>
              </a:ext>
            </a:extLst>
          </p:cNvPr>
          <p:cNvPicPr>
            <a:picLocks noChangeAspect="1" noChangeArrowheads="1"/>
          </p:cNvPicPr>
          <p:nvPr/>
        </p:nvPicPr>
        <p:blipFill>
          <a:blip r:embed="rId7">
            <a:lum contrast="30000"/>
            <a:extLst>
              <a:ext uri="{28A0092B-C50C-407E-A947-70E740481C1C}">
                <a14:useLocalDpi xmlns:a14="http://schemas.microsoft.com/office/drawing/2010/main" val="0"/>
              </a:ext>
            </a:extLst>
          </a:blip>
          <a:srcRect/>
          <a:stretch>
            <a:fillRect/>
          </a:stretch>
        </p:blipFill>
        <p:spPr bwMode="auto">
          <a:xfrm>
            <a:off x="5715000" y="1208088"/>
            <a:ext cx="15240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4">
            <a:extLst>
              <a:ext uri="{FF2B5EF4-FFF2-40B4-BE49-F238E27FC236}">
                <a16:creationId xmlns:a16="http://schemas.microsoft.com/office/drawing/2014/main" id="{A3A1BEEF-7C38-3948-A259-94822DA03886}"/>
              </a:ext>
            </a:extLst>
          </p:cNvPr>
          <p:cNvPicPr>
            <a:picLocks noChangeAspect="1" noChangeArrowheads="1"/>
          </p:cNvPicPr>
          <p:nvPr/>
        </p:nvPicPr>
        <p:blipFill>
          <a:blip r:embed="rId8">
            <a:lum contrast="10000"/>
            <a:extLst>
              <a:ext uri="{28A0092B-C50C-407E-A947-70E740481C1C}">
                <a14:useLocalDpi xmlns:a14="http://schemas.microsoft.com/office/drawing/2010/main" val="0"/>
              </a:ext>
            </a:extLst>
          </a:blip>
          <a:srcRect/>
          <a:stretch>
            <a:fillRect/>
          </a:stretch>
        </p:blipFill>
        <p:spPr bwMode="auto">
          <a:xfrm>
            <a:off x="5472113" y="3657600"/>
            <a:ext cx="18430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50F210A-8801-6D45-994E-0DFD633B75E6}"/>
              </a:ext>
            </a:extLst>
          </p:cNvPr>
          <p:cNvSpPr>
            <a:spLocks noGrp="1"/>
          </p:cNvSpPr>
          <p:nvPr>
            <p:ph type="title"/>
          </p:nvPr>
        </p:nvSpPr>
        <p:spPr/>
        <p:txBody>
          <a:bodyPr/>
          <a:lstStyle/>
          <a:p>
            <a:r>
              <a:rPr lang="en-US" altLang="en-US" sz="4000"/>
              <a:t>When were the first eukaryotes formed?</a:t>
            </a:r>
          </a:p>
        </p:txBody>
      </p:sp>
      <p:sp>
        <p:nvSpPr>
          <p:cNvPr id="21507" name="Rectangle 3">
            <a:extLst>
              <a:ext uri="{FF2B5EF4-FFF2-40B4-BE49-F238E27FC236}">
                <a16:creationId xmlns:a16="http://schemas.microsoft.com/office/drawing/2014/main" id="{4FB9E03A-92E1-1744-93C4-B6A89B5D4A3F}"/>
              </a:ext>
            </a:extLst>
          </p:cNvPr>
          <p:cNvSpPr>
            <a:spLocks noGrp="1"/>
          </p:cNvSpPr>
          <p:nvPr>
            <p:ph type="body" sz="half" idx="2"/>
          </p:nvPr>
        </p:nvSpPr>
        <p:spPr/>
        <p:txBody>
          <a:bodyPr/>
          <a:lstStyle/>
          <a:p>
            <a:r>
              <a:rPr lang="en-US" altLang="en-US" sz="2400"/>
              <a:t>The lineage is ancient but hard to find during the early prokaryotic period.  Not much difference in size from prokaryotes</a:t>
            </a:r>
          </a:p>
          <a:p>
            <a:r>
              <a:rPr lang="en-US" altLang="en-US" sz="2400"/>
              <a:t>Evidence of eukaryotic lipids in rocks dated 2.8 BYA</a:t>
            </a:r>
          </a:p>
          <a:p>
            <a:r>
              <a:rPr lang="en-US" altLang="en-US" sz="2400"/>
              <a:t>But first in fossil record come around 2.1 BYA, possibly acritarch shown in photograph</a:t>
            </a:r>
          </a:p>
        </p:txBody>
      </p:sp>
      <p:pic>
        <p:nvPicPr>
          <p:cNvPr id="21508" name="Picture 4" descr="arcritach">
            <a:extLst>
              <a:ext uri="{FF2B5EF4-FFF2-40B4-BE49-F238E27FC236}">
                <a16:creationId xmlns:a16="http://schemas.microsoft.com/office/drawing/2014/main" id="{003FCCF3-EA05-EC48-B278-A6A47C2D477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35038" y="2209800"/>
            <a:ext cx="3040062" cy="33528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22AD2F6-EE27-CC47-A4AC-4B67582015A8}"/>
              </a:ext>
            </a:extLst>
          </p:cNvPr>
          <p:cNvSpPr>
            <a:spLocks noGrp="1"/>
          </p:cNvSpPr>
          <p:nvPr>
            <p:ph type="title"/>
          </p:nvPr>
        </p:nvSpPr>
        <p:spPr>
          <a:xfrm>
            <a:off x="457200" y="609600"/>
            <a:ext cx="8229600" cy="1143000"/>
          </a:xfrm>
        </p:spPr>
        <p:txBody>
          <a:bodyPr/>
          <a:lstStyle/>
          <a:p>
            <a:pPr algn="l"/>
            <a:r>
              <a:rPr lang="en-US" altLang="en-US" sz="3600"/>
              <a:t>Anaerobic to Aerobic Environment</a:t>
            </a:r>
          </a:p>
        </p:txBody>
      </p:sp>
      <p:sp>
        <p:nvSpPr>
          <p:cNvPr id="23555" name="Rectangle 3">
            <a:extLst>
              <a:ext uri="{FF2B5EF4-FFF2-40B4-BE49-F238E27FC236}">
                <a16:creationId xmlns:a16="http://schemas.microsoft.com/office/drawing/2014/main" id="{8C5D460E-F500-D24F-B111-76BA2C9CE935}"/>
              </a:ext>
            </a:extLst>
          </p:cNvPr>
          <p:cNvSpPr>
            <a:spLocks noGrp="1"/>
          </p:cNvSpPr>
          <p:nvPr>
            <p:ph type="body" sz="half" idx="2"/>
          </p:nvPr>
        </p:nvSpPr>
        <p:spPr>
          <a:xfrm>
            <a:off x="4038600" y="2209800"/>
            <a:ext cx="4648200" cy="3916363"/>
          </a:xfrm>
        </p:spPr>
        <p:txBody>
          <a:bodyPr/>
          <a:lstStyle/>
          <a:p>
            <a:pPr>
              <a:lnSpc>
                <a:spcPct val="90000"/>
              </a:lnSpc>
            </a:pPr>
            <a:r>
              <a:rPr lang="en-US" altLang="en-US" sz="2800"/>
              <a:t>Beginning of anaerobic bacterial photosynthesis about 3.2 BYA</a:t>
            </a:r>
          </a:p>
          <a:p>
            <a:pPr>
              <a:lnSpc>
                <a:spcPct val="90000"/>
              </a:lnSpc>
            </a:pPr>
            <a:r>
              <a:rPr lang="en-US" altLang="en-US" sz="2800" i="1"/>
              <a:t>Aquifex</a:t>
            </a:r>
            <a:r>
              <a:rPr lang="en-US" altLang="en-US" sz="2800"/>
              <a:t> is an example of a living fossil.  It has cyclic photosynthesis and is an extremophile growing at 95C.</a:t>
            </a:r>
          </a:p>
        </p:txBody>
      </p:sp>
      <p:pic>
        <p:nvPicPr>
          <p:cNvPr id="23556" name="Picture 4" descr="aquifex">
            <a:extLst>
              <a:ext uri="{FF2B5EF4-FFF2-40B4-BE49-F238E27FC236}">
                <a16:creationId xmlns:a16="http://schemas.microsoft.com/office/drawing/2014/main" id="{91D8BBB5-D8AA-E243-B143-0E2489EB9BF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3400" y="2452688"/>
            <a:ext cx="3352800" cy="3352800"/>
          </a:xfr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A02E33A-A63C-BD48-BAB6-079730AC6F7B}"/>
              </a:ext>
            </a:extLst>
          </p:cNvPr>
          <p:cNvSpPr>
            <a:spLocks noGrp="1"/>
          </p:cNvSpPr>
          <p:nvPr>
            <p:ph type="title"/>
          </p:nvPr>
        </p:nvSpPr>
        <p:spPr>
          <a:xfrm>
            <a:off x="457200" y="274638"/>
            <a:ext cx="8229600" cy="639762"/>
          </a:xfrm>
        </p:spPr>
        <p:txBody>
          <a:bodyPr/>
          <a:lstStyle/>
          <a:p>
            <a:r>
              <a:rPr lang="en-US" altLang="en-US" sz="3200"/>
              <a:t>An early, non-oxygenic form of photosynthesis</a:t>
            </a:r>
          </a:p>
        </p:txBody>
      </p:sp>
      <p:pic>
        <p:nvPicPr>
          <p:cNvPr id="8" name="Text Placeholder 7" descr="Purple bact photosynt.jpg">
            <a:extLst>
              <a:ext uri="{FF2B5EF4-FFF2-40B4-BE49-F238E27FC236}">
                <a16:creationId xmlns:a16="http://schemas.microsoft.com/office/drawing/2014/main" id="{3CD058EC-E525-FD44-A175-42DF58986E5D}"/>
              </a:ext>
            </a:extLst>
          </p:cNvPr>
          <p:cNvPicPr>
            <a:picLocks noGrp="1" noChangeAspect="1"/>
          </p:cNvPicPr>
          <p:nvPr>
            <p:ph type="body" idx="1"/>
          </p:nvPr>
        </p:nvPicPr>
        <p:blipFill>
          <a:blip r:embed="rId3">
            <a:lum bright="-10000"/>
            <a:extLst>
              <a:ext uri="{28A0092B-C50C-407E-A947-70E740481C1C}">
                <a14:useLocalDpi xmlns:a14="http://schemas.microsoft.com/office/drawing/2010/main" val="0"/>
              </a:ext>
            </a:extLst>
          </a:blip>
          <a:srcRect/>
          <a:stretch>
            <a:fillRect/>
          </a:stretch>
        </p:blipFill>
        <p:spPr>
          <a:xfrm>
            <a:off x="533400" y="2616200"/>
            <a:ext cx="5486400" cy="3984625"/>
          </a:xfrm>
          <a:noFill/>
          <a:ln>
            <a:solidFill>
              <a:schemeClr val="tx1"/>
            </a:solidFill>
            <a:miter lim="800000"/>
            <a:headEnd/>
            <a:tailEnd/>
          </a:ln>
        </p:spPr>
      </p:pic>
      <p:sp>
        <p:nvSpPr>
          <p:cNvPr id="25604" name="Text Box 6">
            <a:extLst>
              <a:ext uri="{FF2B5EF4-FFF2-40B4-BE49-F238E27FC236}">
                <a16:creationId xmlns:a16="http://schemas.microsoft.com/office/drawing/2014/main" id="{5169B06F-0A63-3044-AB20-BD8B2554509E}"/>
              </a:ext>
            </a:extLst>
          </p:cNvPr>
          <p:cNvSpPr txBox="1">
            <a:spLocks noChangeArrowheads="1"/>
          </p:cNvSpPr>
          <p:nvPr/>
        </p:nvSpPr>
        <p:spPr bwMode="auto">
          <a:xfrm>
            <a:off x="762000" y="685800"/>
            <a:ext cx="76962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Some microorganisms shifted to photoautotrophic mechanism using sun as energy source.  Slightly altered pigments, originally used to help early cells avoid excessive heat (hydrothermal vents), converted to photo-acceptors.  This occurred 3 BYA- cyclic photosynthesis.</a:t>
            </a:r>
          </a:p>
          <a:p>
            <a:pPr eaLnBrk="1" hangingPunct="1">
              <a:spcBef>
                <a:spcPct val="50000"/>
              </a:spcBef>
              <a:buFontTx/>
              <a:buNone/>
            </a:pPr>
            <a:endParaRPr lang="en-US" altLang="en-US" sz="1800">
              <a:latin typeface="Arial" panose="020B0604020202020204" pitchFamily="34" charset="0"/>
            </a:endParaRPr>
          </a:p>
        </p:txBody>
      </p:sp>
      <p:pic>
        <p:nvPicPr>
          <p:cNvPr id="9" name="Picture 8" descr="Porphyrin.jpg">
            <a:extLst>
              <a:ext uri="{FF2B5EF4-FFF2-40B4-BE49-F238E27FC236}">
                <a16:creationId xmlns:a16="http://schemas.microsoft.com/office/drawing/2014/main" id="{92374577-4732-D24B-B897-1B51AE700207}"/>
              </a:ext>
            </a:extLst>
          </p:cNvPr>
          <p:cNvPicPr>
            <a:picLocks noChangeAspect="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5334000" y="3048000"/>
            <a:ext cx="3438525" cy="2005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FACFC97-E7D7-CB43-8386-56879E73EFC9}"/>
              </a:ext>
            </a:extLst>
          </p:cNvPr>
          <p:cNvSpPr>
            <a:spLocks noGrp="1"/>
          </p:cNvSpPr>
          <p:nvPr>
            <p:ph type="title"/>
          </p:nvPr>
        </p:nvSpPr>
        <p:spPr/>
        <p:txBody>
          <a:bodyPr/>
          <a:lstStyle/>
          <a:p>
            <a:r>
              <a:rPr lang="en-US" altLang="en-US" sz="4000"/>
              <a:t>Stromatolites and ancient photosynthetic bacteria</a:t>
            </a:r>
          </a:p>
        </p:txBody>
      </p:sp>
      <p:sp>
        <p:nvSpPr>
          <p:cNvPr id="27651" name="Rectangle 3">
            <a:extLst>
              <a:ext uri="{FF2B5EF4-FFF2-40B4-BE49-F238E27FC236}">
                <a16:creationId xmlns:a16="http://schemas.microsoft.com/office/drawing/2014/main" id="{87816548-3476-364A-869C-504E4B530FC5}"/>
              </a:ext>
            </a:extLst>
          </p:cNvPr>
          <p:cNvSpPr>
            <a:spLocks noGrp="1"/>
          </p:cNvSpPr>
          <p:nvPr>
            <p:ph type="body" sz="half" idx="3"/>
          </p:nvPr>
        </p:nvSpPr>
        <p:spPr>
          <a:xfrm>
            <a:off x="3962400" y="1905000"/>
            <a:ext cx="4724400" cy="4221163"/>
          </a:xfrm>
        </p:spPr>
        <p:txBody>
          <a:bodyPr/>
          <a:lstStyle/>
          <a:p>
            <a:r>
              <a:rPr lang="en-US" altLang="en-US" sz="2400"/>
              <a:t>To the left are modern stromatolites found in Australia,  thought to be similar to those of 3 to 3.5 BYA</a:t>
            </a:r>
          </a:p>
          <a:p>
            <a:pPr>
              <a:buFont typeface="Arial" panose="020B0604020202020204" pitchFamily="34" charset="0"/>
              <a:buNone/>
            </a:pPr>
            <a:endParaRPr lang="en-US" altLang="en-US" sz="2400"/>
          </a:p>
          <a:p>
            <a:r>
              <a:rPr lang="en-US" altLang="en-US" sz="2400"/>
              <a:t>To the left are ancient stromatolite fossils where mats of cyanobacterial cells were flattened and compressed by dissolved minerals and sediments to give stratified appearance</a:t>
            </a:r>
          </a:p>
        </p:txBody>
      </p:sp>
      <p:pic>
        <p:nvPicPr>
          <p:cNvPr id="27652" name="Picture 4" descr="stromatolites">
            <a:extLst>
              <a:ext uri="{FF2B5EF4-FFF2-40B4-BE49-F238E27FC236}">
                <a16:creationId xmlns:a16="http://schemas.microsoft.com/office/drawing/2014/main" id="{CC655BD8-C9D1-3743-AF9F-ABECE6E11E45}"/>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57200" y="1524000"/>
            <a:ext cx="1863725" cy="2643188"/>
          </a:xfrm>
          <a:noFill/>
        </p:spPr>
      </p:pic>
      <p:pic>
        <p:nvPicPr>
          <p:cNvPr id="27653" name="Picture 5" descr="stromatolites 2">
            <a:extLst>
              <a:ext uri="{FF2B5EF4-FFF2-40B4-BE49-F238E27FC236}">
                <a16:creationId xmlns:a16="http://schemas.microsoft.com/office/drawing/2014/main" id="{FDBDAA8C-CBD9-2343-A7FA-00316674E0DE}"/>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447800" y="4114800"/>
            <a:ext cx="2057400" cy="2538413"/>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5194192-25B5-414E-8697-753FA19015BB}"/>
              </a:ext>
            </a:extLst>
          </p:cNvPr>
          <p:cNvSpPr>
            <a:spLocks noGrp="1"/>
          </p:cNvSpPr>
          <p:nvPr>
            <p:ph type="title"/>
          </p:nvPr>
        </p:nvSpPr>
        <p:spPr/>
        <p:txBody>
          <a:bodyPr/>
          <a:lstStyle/>
          <a:p>
            <a:r>
              <a:rPr lang="en-US" altLang="en-US" sz="4000"/>
              <a:t>Photosynthetic bacteria- cyanobacteria</a:t>
            </a:r>
          </a:p>
        </p:txBody>
      </p:sp>
      <p:sp>
        <p:nvSpPr>
          <p:cNvPr id="29699" name="Rectangle 3">
            <a:extLst>
              <a:ext uri="{FF2B5EF4-FFF2-40B4-BE49-F238E27FC236}">
                <a16:creationId xmlns:a16="http://schemas.microsoft.com/office/drawing/2014/main" id="{8671AA32-BA33-E447-80BE-4F64FC8D54FF}"/>
              </a:ext>
            </a:extLst>
          </p:cNvPr>
          <p:cNvSpPr>
            <a:spLocks noGrp="1"/>
          </p:cNvSpPr>
          <p:nvPr>
            <p:ph type="body" idx="1"/>
          </p:nvPr>
        </p:nvSpPr>
        <p:spPr/>
        <p:txBody>
          <a:bodyPr/>
          <a:lstStyle/>
          <a:p>
            <a:r>
              <a:rPr lang="en-US" altLang="en-US" sz="2800"/>
              <a:t>Prior to oxygenic photosynthesis there were photosynthetic bacteria.</a:t>
            </a:r>
          </a:p>
          <a:p>
            <a:r>
              <a:rPr lang="en-US" altLang="en-US" sz="2800"/>
              <a:t>In modern photosynthesis, oxygen is utilized as a terminal electron acceptor.  Earliest bacteria used other electron acceptors.</a:t>
            </a:r>
          </a:p>
          <a:p>
            <a:r>
              <a:rPr lang="en-US" altLang="en-US" sz="2800"/>
              <a:t>Cyanobacterial lineage began with cyclic photosynthesis over 3 BYA and increased in diversity and importance along with ability to use non-cyclic photosynthesis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164427B-EDD1-124D-86C5-508DA1675298}"/>
              </a:ext>
            </a:extLst>
          </p:cNvPr>
          <p:cNvSpPr>
            <a:spLocks noGrp="1"/>
          </p:cNvSpPr>
          <p:nvPr>
            <p:ph type="title"/>
          </p:nvPr>
        </p:nvSpPr>
        <p:spPr/>
        <p:txBody>
          <a:bodyPr/>
          <a:lstStyle/>
          <a:p>
            <a:r>
              <a:rPr lang="en-US" altLang="en-US"/>
              <a:t>Photosynthesis and oxygen </a:t>
            </a:r>
          </a:p>
        </p:txBody>
      </p:sp>
      <p:sp>
        <p:nvSpPr>
          <p:cNvPr id="16387" name="Rectangle 3">
            <a:extLst>
              <a:ext uri="{FF2B5EF4-FFF2-40B4-BE49-F238E27FC236}">
                <a16:creationId xmlns:a16="http://schemas.microsoft.com/office/drawing/2014/main" id="{9C422BBB-C89C-4941-810D-694DE8873CC4}"/>
              </a:ext>
            </a:extLst>
          </p:cNvPr>
          <p:cNvSpPr>
            <a:spLocks noGrp="1"/>
          </p:cNvSpPr>
          <p:nvPr>
            <p:ph type="body" idx="1"/>
          </p:nvPr>
        </p:nvSpPr>
        <p:spPr/>
        <p:txBody>
          <a:bodyPr/>
          <a:lstStyle/>
          <a:p>
            <a:pPr>
              <a:lnSpc>
                <a:spcPct val="80000"/>
              </a:lnSpc>
              <a:buFont typeface="Arial" charset="0"/>
              <a:buNone/>
              <a:defRPr/>
            </a:pPr>
            <a:endParaRPr lang="en-US" altLang="en-US" sz="2400" dirty="0"/>
          </a:p>
          <a:p>
            <a:pPr>
              <a:lnSpc>
                <a:spcPct val="80000"/>
              </a:lnSpc>
              <a:buFont typeface="Arial" charset="0"/>
              <a:buChar char="•"/>
              <a:defRPr/>
            </a:pPr>
            <a:r>
              <a:rPr lang="en-US" altLang="en-US" sz="2400" dirty="0"/>
              <a:t>No oxygen early because there was no source.  Oxygen is highly reactive.</a:t>
            </a:r>
          </a:p>
          <a:p>
            <a:pPr>
              <a:lnSpc>
                <a:spcPct val="80000"/>
              </a:lnSpc>
              <a:buFont typeface="Arial" charset="0"/>
              <a:buNone/>
              <a:defRPr/>
            </a:pPr>
            <a:endParaRPr lang="en-US" altLang="en-US" sz="2400" dirty="0"/>
          </a:p>
          <a:p>
            <a:pPr>
              <a:lnSpc>
                <a:spcPct val="80000"/>
              </a:lnSpc>
              <a:buFont typeface="Arial" charset="0"/>
              <a:buChar char="•"/>
              <a:defRPr/>
            </a:pPr>
            <a:r>
              <a:rPr lang="en-US" altLang="en-US" sz="2400" dirty="0"/>
              <a:t>Detect oxygen by presence of iron and sulfur oxidized compounds (seen in fossil deposits). </a:t>
            </a:r>
          </a:p>
          <a:p>
            <a:pPr marL="0" indent="0">
              <a:lnSpc>
                <a:spcPct val="80000"/>
              </a:lnSpc>
              <a:buFont typeface="Arial" charset="0"/>
              <a:buNone/>
              <a:defRPr/>
            </a:pPr>
            <a:endParaRPr lang="en-US" altLang="en-US" sz="2400" dirty="0"/>
          </a:p>
          <a:p>
            <a:pPr>
              <a:lnSpc>
                <a:spcPct val="80000"/>
              </a:lnSpc>
              <a:buFont typeface="Arial" charset="0"/>
              <a:buChar char="•"/>
              <a:defRPr/>
            </a:pPr>
            <a:r>
              <a:rPr lang="en-US" altLang="en-US" sz="2400" dirty="0"/>
              <a:t>Development of oxygenic or non-cyclic photosynthesis (2.5 BYA) led to slow increase of oxygen present in the sea water and then into the atmosphere.  This was the start of the Proterozoic Period.</a:t>
            </a:r>
          </a:p>
          <a:p>
            <a:pPr>
              <a:lnSpc>
                <a:spcPct val="80000"/>
              </a:lnSpc>
              <a:buFont typeface="Arial" charset="0"/>
              <a:buChar char="•"/>
              <a:defRPr/>
            </a:pPr>
            <a:endParaRPr lang="en-US" altLang="en-US" sz="2400" dirty="0"/>
          </a:p>
          <a:p>
            <a:pPr>
              <a:lnSpc>
                <a:spcPct val="80000"/>
              </a:lnSpc>
              <a:buFont typeface="Arial" charset="0"/>
              <a:buNone/>
              <a:defRPr/>
            </a:pPr>
            <a:endParaRPr lang="en-US" alt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bif">
            <a:extLst>
              <a:ext uri="{FF2B5EF4-FFF2-40B4-BE49-F238E27FC236}">
                <a16:creationId xmlns:a16="http://schemas.microsoft.com/office/drawing/2014/main" id="{B8D972F2-2559-4FF2-AF6E-2426CFC1D3C5}"/>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r="1389" b="2315"/>
          <a:stretch>
            <a:fillRect/>
          </a:stretch>
        </p:blipFill>
        <p:spPr bwMode="auto">
          <a:xfrm>
            <a:off x="533400" y="990600"/>
            <a:ext cx="3657600" cy="27241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a:extLst>
              <a:ext uri="{FF2B5EF4-FFF2-40B4-BE49-F238E27FC236}">
                <a16:creationId xmlns:a16="http://schemas.microsoft.com/office/drawing/2014/main" id="{8EDA691F-FEFB-AD42-BB72-9E469D25009B}"/>
              </a:ext>
            </a:extLst>
          </p:cNvPr>
          <p:cNvSpPr>
            <a:spLocks noChangeArrowheads="1"/>
          </p:cNvSpPr>
          <p:nvPr/>
        </p:nvSpPr>
        <p:spPr bwMode="auto">
          <a:xfrm>
            <a:off x="5867400" y="1828800"/>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rgbClr val="CCFF99"/>
                </a:solidFill>
                <a:latin typeface="Arial" panose="020B0604020202020204" pitchFamily="34" charset="0"/>
              </a:rPr>
              <a:t> </a:t>
            </a:r>
          </a:p>
        </p:txBody>
      </p:sp>
      <p:sp>
        <p:nvSpPr>
          <p:cNvPr id="33796" name="Text Box 4">
            <a:extLst>
              <a:ext uri="{FF2B5EF4-FFF2-40B4-BE49-F238E27FC236}">
                <a16:creationId xmlns:a16="http://schemas.microsoft.com/office/drawing/2014/main" id="{D1C4E0A9-A549-0A44-9A8A-BBD7E13349FF}"/>
              </a:ext>
            </a:extLst>
          </p:cNvPr>
          <p:cNvSpPr txBox="1">
            <a:spLocks noChangeArrowheads="1"/>
          </p:cNvSpPr>
          <p:nvPr/>
        </p:nvSpPr>
        <p:spPr bwMode="auto">
          <a:xfrm>
            <a:off x="4724400" y="1066800"/>
            <a:ext cx="4114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FF0000"/>
              </a:buClr>
              <a:buSzPct val="150000"/>
            </a:pPr>
            <a:r>
              <a:rPr lang="en-US" altLang="en-US" sz="2000" b="1">
                <a:solidFill>
                  <a:srgbClr val="002060"/>
                </a:solidFill>
                <a:latin typeface="Arial" panose="020B0604020202020204" pitchFamily="34" charset="0"/>
              </a:rPr>
              <a:t> Early oxygen interacted with iron and other minerals on sea floor</a:t>
            </a:r>
          </a:p>
          <a:p>
            <a:pPr>
              <a:spcBef>
                <a:spcPct val="0"/>
              </a:spcBef>
              <a:buClr>
                <a:srgbClr val="FF0000"/>
              </a:buClr>
              <a:buSzPct val="150000"/>
            </a:pPr>
            <a:r>
              <a:rPr lang="en-US" altLang="en-US" sz="2000" b="1">
                <a:solidFill>
                  <a:srgbClr val="002060"/>
                </a:solidFill>
                <a:latin typeface="Arial" panose="020B0604020202020204" pitchFamily="34" charset="0"/>
              </a:rPr>
              <a:t>Over next 1.5 BY O</a:t>
            </a:r>
            <a:r>
              <a:rPr lang="en-US" altLang="en-US" sz="2000" b="1" baseline="-25000">
                <a:solidFill>
                  <a:srgbClr val="002060"/>
                </a:solidFill>
                <a:latin typeface="Arial" panose="020B0604020202020204" pitchFamily="34" charset="0"/>
              </a:rPr>
              <a:t>2 </a:t>
            </a:r>
            <a:r>
              <a:rPr lang="en-US" altLang="en-US" sz="2000" b="1">
                <a:solidFill>
                  <a:srgbClr val="002060"/>
                </a:solidFill>
                <a:latin typeface="Arial" panose="020B0604020202020204" pitchFamily="34" charset="0"/>
              </a:rPr>
              <a:t>levels in the atmosphere slowly increased </a:t>
            </a:r>
          </a:p>
          <a:p>
            <a:pPr>
              <a:spcBef>
                <a:spcPct val="0"/>
              </a:spcBef>
              <a:buClr>
                <a:srgbClr val="FF0000"/>
              </a:buClr>
              <a:buSzPct val="150000"/>
            </a:pPr>
            <a:r>
              <a:rPr lang="en-US" altLang="en-US" sz="2000" b="1">
                <a:solidFill>
                  <a:srgbClr val="002060"/>
                </a:solidFill>
                <a:latin typeface="Arial" panose="020B0604020202020204" pitchFamily="34" charset="0"/>
              </a:rPr>
              <a:t> When oxygen reached ~15% of atmosphere, reacted with  iron to form iron oxides as it had on the sea floor</a:t>
            </a:r>
          </a:p>
          <a:p>
            <a:pPr>
              <a:spcBef>
                <a:spcPct val="0"/>
              </a:spcBef>
              <a:buClr>
                <a:srgbClr val="FF0000"/>
              </a:buClr>
              <a:buSzPct val="150000"/>
            </a:pPr>
            <a:r>
              <a:rPr lang="en-US" altLang="en-US" sz="2000">
                <a:latin typeface="Arial" panose="020B0604020202020204" pitchFamily="34" charset="0"/>
              </a:rPr>
              <a:t>  </a:t>
            </a:r>
            <a:r>
              <a:rPr lang="en-US" altLang="en-US" sz="2000" b="1">
                <a:solidFill>
                  <a:srgbClr val="002060"/>
                </a:solidFill>
                <a:latin typeface="Arial" panose="020B0604020202020204" pitchFamily="34" charset="0"/>
              </a:rPr>
              <a:t>Layers of iron oxide 1000s of meters thick on bottom of ocean</a:t>
            </a:r>
          </a:p>
          <a:p>
            <a:pPr>
              <a:spcBef>
                <a:spcPct val="0"/>
              </a:spcBef>
              <a:buClr>
                <a:srgbClr val="FF0000"/>
              </a:buClr>
              <a:buSzPct val="150000"/>
            </a:pPr>
            <a:r>
              <a:rPr lang="en-US" altLang="en-US" sz="2000" b="1">
                <a:solidFill>
                  <a:srgbClr val="002060"/>
                </a:solidFill>
                <a:latin typeface="Arial" panose="020B0604020202020204" pitchFamily="34" charset="0"/>
              </a:rPr>
              <a:t> Aerobic respiration became dominant form of metabolism amongst Eubacteria </a:t>
            </a:r>
          </a:p>
          <a:p>
            <a:pPr>
              <a:spcBef>
                <a:spcPct val="0"/>
              </a:spcBef>
              <a:buClr>
                <a:srgbClr val="FF0000"/>
              </a:buClr>
              <a:buSzPct val="150000"/>
            </a:pPr>
            <a:r>
              <a:rPr lang="en-US" altLang="en-US" sz="2000" b="1">
                <a:solidFill>
                  <a:srgbClr val="002060"/>
                </a:solidFill>
                <a:latin typeface="Arial" panose="020B0604020202020204" pitchFamily="34" charset="0"/>
              </a:rPr>
              <a:t> Anaerobes retreated to marginal environments</a:t>
            </a:r>
          </a:p>
          <a:p>
            <a:pPr>
              <a:spcBef>
                <a:spcPct val="0"/>
              </a:spcBef>
              <a:buClr>
                <a:srgbClr val="FF0000"/>
              </a:buClr>
              <a:buSzPct val="150000"/>
              <a:buFontTx/>
              <a:buNone/>
            </a:pPr>
            <a:endParaRPr lang="en-US" altLang="en-US" sz="2000" b="1">
              <a:solidFill>
                <a:srgbClr val="002060"/>
              </a:solidFill>
              <a:latin typeface="Arial" panose="020B0604020202020204" pitchFamily="34" charset="0"/>
            </a:endParaRPr>
          </a:p>
        </p:txBody>
      </p:sp>
      <p:sp>
        <p:nvSpPr>
          <p:cNvPr id="33797" name="Rectangle 4">
            <a:extLst>
              <a:ext uri="{FF2B5EF4-FFF2-40B4-BE49-F238E27FC236}">
                <a16:creationId xmlns:a16="http://schemas.microsoft.com/office/drawing/2014/main" id="{1A2F827E-D0A9-2E42-AD5F-8C6CF7F41BE2}"/>
              </a:ext>
            </a:extLst>
          </p:cNvPr>
          <p:cNvSpPr>
            <a:spLocks noChangeArrowheads="1"/>
          </p:cNvSpPr>
          <p:nvPr/>
        </p:nvSpPr>
        <p:spPr bwMode="auto">
          <a:xfrm>
            <a:off x="195263" y="76200"/>
            <a:ext cx="5824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Arial" panose="020B0604020202020204" pitchFamily="34" charset="0"/>
              </a:rPr>
              <a:t>Banded Iron Formation</a:t>
            </a:r>
            <a:endParaRPr lang="en-US" altLang="en-US" sz="4000">
              <a:solidFill>
                <a:srgbClr val="C00000"/>
              </a:solidFill>
              <a:latin typeface="Arial" panose="020B0604020202020204" pitchFamily="34" charset="0"/>
            </a:endParaRPr>
          </a:p>
        </p:txBody>
      </p:sp>
      <p:pic>
        <p:nvPicPr>
          <p:cNvPr id="29702" name="Picture 5" descr="Banded iron Australia.jpg">
            <a:extLst>
              <a:ext uri="{FF2B5EF4-FFF2-40B4-BE49-F238E27FC236}">
                <a16:creationId xmlns:a16="http://schemas.microsoft.com/office/drawing/2014/main" id="{EC593CAE-566D-40CA-ABF0-FBEE12413747}"/>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533400" y="3810000"/>
            <a:ext cx="3662363" cy="28384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897E3B8F-4B86-4A48-95CD-7168570A592E}"/>
              </a:ext>
            </a:extLst>
          </p:cNvPr>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152400" y="3810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a:extLst>
              <a:ext uri="{FF2B5EF4-FFF2-40B4-BE49-F238E27FC236}">
                <a16:creationId xmlns:a16="http://schemas.microsoft.com/office/drawing/2014/main" id="{EB046A84-BB33-9145-8BB3-3E1760728331}"/>
              </a:ext>
            </a:extLst>
          </p:cNvPr>
          <p:cNvSpPr txBox="1">
            <a:spLocks/>
          </p:cNvSpPr>
          <p:nvPr/>
        </p:nvSpPr>
        <p:spPr bwMode="auto">
          <a:xfrm>
            <a:off x="1447800" y="304800"/>
            <a:ext cx="906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C00000"/>
                </a:solidFill>
                <a:latin typeface="Arial" panose="020B0604020202020204" pitchFamily="34" charset="0"/>
              </a:rPr>
              <a:t>Cyanobacteria Evolved Ability to Split H</a:t>
            </a:r>
            <a:r>
              <a:rPr lang="en-US" altLang="en-US" sz="2800" b="1" baseline="-25000">
                <a:solidFill>
                  <a:srgbClr val="C00000"/>
                </a:solidFill>
                <a:latin typeface="Arial" panose="020B0604020202020204" pitchFamily="34" charset="0"/>
              </a:rPr>
              <a:t>2</a:t>
            </a:r>
            <a:r>
              <a:rPr lang="en-US" altLang="en-US" sz="2800" b="1">
                <a:solidFill>
                  <a:srgbClr val="C00000"/>
                </a:solidFill>
                <a:latin typeface="Arial" panose="020B0604020202020204" pitchFamily="34" charset="0"/>
              </a:rPr>
              <a:t>O</a:t>
            </a:r>
            <a:endParaRPr lang="en-US" altLang="en-US" sz="2800" b="1">
              <a:solidFill>
                <a:srgbClr val="C00000"/>
              </a:solidFill>
            </a:endParaRPr>
          </a:p>
        </p:txBody>
      </p:sp>
      <p:sp>
        <p:nvSpPr>
          <p:cNvPr id="43" name="Rectangle 12">
            <a:extLst>
              <a:ext uri="{FF2B5EF4-FFF2-40B4-BE49-F238E27FC236}">
                <a16:creationId xmlns:a16="http://schemas.microsoft.com/office/drawing/2014/main" id="{2754A6AF-9D5F-1147-A999-19286399F1F9}"/>
              </a:ext>
            </a:extLst>
          </p:cNvPr>
          <p:cNvSpPr>
            <a:spLocks noChangeArrowheads="1"/>
          </p:cNvSpPr>
          <p:nvPr/>
        </p:nvSpPr>
        <p:spPr bwMode="auto">
          <a:xfrm>
            <a:off x="228600" y="1447800"/>
            <a:ext cx="89154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2400"/>
              </a:spcBef>
              <a:buClr>
                <a:srgbClr val="FF0000"/>
              </a:buClr>
              <a:buSzPct val="150000"/>
            </a:pPr>
            <a:r>
              <a:rPr lang="en-US" altLang="en-US" sz="2400" b="1">
                <a:solidFill>
                  <a:srgbClr val="FF0000"/>
                </a:solidFill>
                <a:latin typeface="Arial" panose="020B0604020202020204" pitchFamily="34" charset="0"/>
              </a:rPr>
              <a:t>  </a:t>
            </a:r>
            <a:r>
              <a:rPr lang="en-US" altLang="en-US" sz="2400" b="1">
                <a:solidFill>
                  <a:srgbClr val="002060"/>
                </a:solidFill>
                <a:latin typeface="Arial" panose="020B0604020202020204" pitchFamily="34" charset="0"/>
              </a:rPr>
              <a:t>Apart from Cyanobacteria, Photosystems I &amp; II never found together in same bacteria</a:t>
            </a:r>
          </a:p>
          <a:p>
            <a:pPr eaLnBrk="1" hangingPunct="1">
              <a:spcBef>
                <a:spcPts val="2400"/>
              </a:spcBef>
              <a:buClr>
                <a:srgbClr val="FF0000"/>
              </a:buClr>
              <a:buSzPct val="150000"/>
            </a:pPr>
            <a:r>
              <a:rPr lang="en-US" altLang="en-US" sz="2400" b="1">
                <a:solidFill>
                  <a:srgbClr val="002060"/>
                </a:solidFill>
                <a:latin typeface="Arial" panose="020B0604020202020204" pitchFamily="34" charset="0"/>
              </a:rPr>
              <a:t> How did they evolve in Cyanobacteria?</a:t>
            </a:r>
          </a:p>
          <a:p>
            <a:pPr eaLnBrk="1" hangingPunct="1">
              <a:spcBef>
                <a:spcPts val="2400"/>
              </a:spcBef>
              <a:buClr>
                <a:srgbClr val="FF0000"/>
              </a:buClr>
              <a:buSzPct val="150000"/>
            </a:pPr>
            <a:r>
              <a:rPr lang="en-US" altLang="en-US" sz="2400" b="1">
                <a:solidFill>
                  <a:srgbClr val="002060"/>
                </a:solidFill>
                <a:latin typeface="Arial" panose="020B0604020202020204" pitchFamily="34" charset="0"/>
              </a:rPr>
              <a:t> Photosystem I first </a:t>
            </a:r>
          </a:p>
          <a:p>
            <a:pPr lvl="1" eaLnBrk="1" hangingPunct="1">
              <a:spcBef>
                <a:spcPts val="1200"/>
              </a:spcBef>
              <a:buClr>
                <a:srgbClr val="FF0000"/>
              </a:buClr>
              <a:buSzPct val="150000"/>
              <a:buFont typeface="Arial" panose="020B0604020202020204" pitchFamily="34" charset="0"/>
              <a:buChar char="•"/>
            </a:pPr>
            <a:r>
              <a:rPr lang="en-US" altLang="en-US" sz="2400" b="1">
                <a:solidFill>
                  <a:srgbClr val="002060"/>
                </a:solidFill>
                <a:latin typeface="Arial" panose="020B0604020202020204" pitchFamily="34" charset="0"/>
              </a:rPr>
              <a:t> </a:t>
            </a:r>
            <a:r>
              <a:rPr lang="en-US" altLang="en-US" sz="2000" b="1">
                <a:solidFill>
                  <a:srgbClr val="002060"/>
                </a:solidFill>
                <a:latin typeface="Arial" panose="020B0604020202020204" pitchFamily="34" charset="0"/>
              </a:rPr>
              <a:t>employed light energy to drive existing pathways </a:t>
            </a:r>
          </a:p>
          <a:p>
            <a:pPr lvl="1" eaLnBrk="1" hangingPunct="1">
              <a:spcBef>
                <a:spcPts val="1200"/>
              </a:spcBef>
              <a:buClr>
                <a:srgbClr val="FF0000"/>
              </a:buClr>
              <a:buSzPct val="150000"/>
              <a:buFont typeface="Arial" panose="020B0604020202020204" pitchFamily="34" charset="0"/>
              <a:buChar char="•"/>
            </a:pPr>
            <a:r>
              <a:rPr lang="en-US" altLang="en-US" sz="2000" b="1">
                <a:solidFill>
                  <a:srgbClr val="002060"/>
                </a:solidFill>
                <a:latin typeface="Arial" panose="020B0604020202020204" pitchFamily="34" charset="0"/>
              </a:rPr>
              <a:t> used primitive porphyrin molecules to capture photons</a:t>
            </a:r>
          </a:p>
          <a:p>
            <a:pPr eaLnBrk="1" hangingPunct="1">
              <a:spcBef>
                <a:spcPts val="2400"/>
              </a:spcBef>
              <a:buClr>
                <a:srgbClr val="FF0000"/>
              </a:buClr>
              <a:buSzPct val="150000"/>
            </a:pPr>
            <a:r>
              <a:rPr lang="en-US" altLang="en-US" sz="2400" b="1">
                <a:solidFill>
                  <a:srgbClr val="002060"/>
                </a:solidFill>
                <a:latin typeface="Arial" panose="020B0604020202020204" pitchFamily="34" charset="0"/>
              </a:rPr>
              <a:t> Those genes duplicated &amp; Photosystem II evolved – with a new form of chlorophyll that was a powerful oxidant &amp; could split water</a:t>
            </a:r>
          </a:p>
          <a:p>
            <a:pPr eaLnBrk="1" hangingPunct="1">
              <a:spcBef>
                <a:spcPts val="2400"/>
              </a:spcBef>
              <a:buClr>
                <a:srgbClr val="FF0000"/>
              </a:buClr>
              <a:buSzPct val="150000"/>
            </a:pPr>
            <a:r>
              <a:rPr lang="en-US" altLang="en-US" sz="2400" b="1">
                <a:solidFill>
                  <a:srgbClr val="002060"/>
                </a:solidFill>
                <a:latin typeface="Arial" panose="020B0604020202020204" pitchFamily="34" charset="0"/>
              </a:rPr>
              <a:t> At some point I &amp; II were coupled together successfully</a:t>
            </a:r>
          </a:p>
          <a:p>
            <a:pPr eaLnBrk="1" hangingPunct="1">
              <a:spcBef>
                <a:spcPts val="2400"/>
              </a:spcBef>
              <a:buClr>
                <a:srgbClr val="FF0000"/>
              </a:buClr>
              <a:buSzPct val="150000"/>
              <a:buFontTx/>
              <a:buNone/>
            </a:pPr>
            <a:endParaRPr lang="en-US" altLang="en-US" sz="2400" b="1">
              <a:solidFill>
                <a:srgbClr val="00206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descr="07_08aElectronFlow-U">
            <a:extLst>
              <a:ext uri="{FF2B5EF4-FFF2-40B4-BE49-F238E27FC236}">
                <a16:creationId xmlns:a16="http://schemas.microsoft.com/office/drawing/2014/main" id="{53263FC4-1B0C-0B40-A188-7DEDFC08D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709"/>
          <a:stretch>
            <a:fillRect/>
          </a:stretch>
        </p:blipFill>
        <p:spPr bwMode="auto">
          <a:xfrm>
            <a:off x="296863" y="1606550"/>
            <a:ext cx="8548687"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8">
            <a:extLst>
              <a:ext uri="{FF2B5EF4-FFF2-40B4-BE49-F238E27FC236}">
                <a16:creationId xmlns:a16="http://schemas.microsoft.com/office/drawing/2014/main" id="{8C039AC7-2BCE-AC43-8580-A21597E4E6C4}"/>
              </a:ext>
            </a:extLst>
          </p:cNvPr>
          <p:cNvSpPr txBox="1">
            <a:spLocks noChangeArrowheads="1"/>
          </p:cNvSpPr>
          <p:nvPr/>
        </p:nvSpPr>
        <p:spPr bwMode="auto">
          <a:xfrm>
            <a:off x="327025" y="2378075"/>
            <a:ext cx="5048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100" b="1">
                <a:latin typeface="Arial" panose="020B0604020202020204" pitchFamily="34" charset="0"/>
              </a:rPr>
              <a:t>Stroma</a:t>
            </a:r>
          </a:p>
        </p:txBody>
      </p:sp>
      <p:sp>
        <p:nvSpPr>
          <p:cNvPr id="37892" name="Text Box 9">
            <a:extLst>
              <a:ext uri="{FF2B5EF4-FFF2-40B4-BE49-F238E27FC236}">
                <a16:creationId xmlns:a16="http://schemas.microsoft.com/office/drawing/2014/main" id="{34175F0B-FDB8-7841-86D3-3BF69D1C01D0}"/>
              </a:ext>
            </a:extLst>
          </p:cNvPr>
          <p:cNvSpPr txBox="1">
            <a:spLocks noChangeArrowheads="1"/>
          </p:cNvSpPr>
          <p:nvPr/>
        </p:nvSpPr>
        <p:spPr bwMode="auto">
          <a:xfrm>
            <a:off x="2093913" y="5294313"/>
            <a:ext cx="1857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100" b="1">
                <a:latin typeface="Arial" panose="020B0604020202020204" pitchFamily="34" charset="0"/>
              </a:rPr>
              <a:t>O</a:t>
            </a:r>
            <a:r>
              <a:rPr lang="en-US" altLang="en-US" sz="1100" b="1" baseline="-25000">
                <a:latin typeface="Arial" panose="020B0604020202020204" pitchFamily="34" charset="0"/>
              </a:rPr>
              <a:t>2</a:t>
            </a:r>
            <a:endParaRPr lang="en-US" altLang="en-US" sz="1100" b="1">
              <a:latin typeface="Arial" panose="020B0604020202020204" pitchFamily="34" charset="0"/>
            </a:endParaRPr>
          </a:p>
        </p:txBody>
      </p:sp>
      <p:sp>
        <p:nvSpPr>
          <p:cNvPr id="37893" name="Text Box 10">
            <a:extLst>
              <a:ext uri="{FF2B5EF4-FFF2-40B4-BE49-F238E27FC236}">
                <a16:creationId xmlns:a16="http://schemas.microsoft.com/office/drawing/2014/main" id="{A9466CDF-D86B-E649-A109-34222850A64C}"/>
              </a:ext>
            </a:extLst>
          </p:cNvPr>
          <p:cNvSpPr txBox="1">
            <a:spLocks noChangeArrowheads="1"/>
          </p:cNvSpPr>
          <p:nvPr/>
        </p:nvSpPr>
        <p:spPr bwMode="auto">
          <a:xfrm>
            <a:off x="1287463" y="5154613"/>
            <a:ext cx="26670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100" b="1">
                <a:latin typeface="Arial" panose="020B0604020202020204" pitchFamily="34" charset="0"/>
              </a:rPr>
              <a:t>H</a:t>
            </a:r>
            <a:r>
              <a:rPr lang="en-US" altLang="en-US" sz="1100" b="1" baseline="-25000">
                <a:latin typeface="Arial" panose="020B0604020202020204" pitchFamily="34" charset="0"/>
              </a:rPr>
              <a:t>2</a:t>
            </a:r>
            <a:r>
              <a:rPr lang="en-US" altLang="en-US" sz="1100" b="1">
                <a:latin typeface="Arial" panose="020B0604020202020204" pitchFamily="34" charset="0"/>
              </a:rPr>
              <a:t>O</a:t>
            </a:r>
          </a:p>
        </p:txBody>
      </p:sp>
      <p:sp>
        <p:nvSpPr>
          <p:cNvPr id="37894" name="Text Box 11">
            <a:extLst>
              <a:ext uri="{FF2B5EF4-FFF2-40B4-BE49-F238E27FC236}">
                <a16:creationId xmlns:a16="http://schemas.microsoft.com/office/drawing/2014/main" id="{4DBD30A2-CCBC-914C-810D-7E49DDBBEC1F}"/>
              </a:ext>
            </a:extLst>
          </p:cNvPr>
          <p:cNvSpPr txBox="1">
            <a:spLocks noChangeArrowheads="1"/>
          </p:cNvSpPr>
          <p:nvPr/>
        </p:nvSpPr>
        <p:spPr bwMode="auto">
          <a:xfrm>
            <a:off x="1901825" y="5319713"/>
            <a:ext cx="163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40000"/>
              </a:lnSpc>
              <a:spcBef>
                <a:spcPct val="0"/>
              </a:spcBef>
              <a:buFontTx/>
              <a:buNone/>
            </a:pPr>
            <a:r>
              <a:rPr lang="en-US" altLang="en-US" sz="800" b="1">
                <a:latin typeface="Arial" panose="020B0604020202020204" pitchFamily="34" charset="0"/>
              </a:rPr>
              <a:t>1</a:t>
            </a:r>
          </a:p>
          <a:p>
            <a:pPr algn="ctr" eaLnBrk="1" hangingPunct="1">
              <a:lnSpc>
                <a:spcPct val="40000"/>
              </a:lnSpc>
              <a:spcBef>
                <a:spcPct val="0"/>
              </a:spcBef>
              <a:buFontTx/>
              <a:buNone/>
            </a:pPr>
            <a:r>
              <a:rPr lang="en-US" altLang="en-US" sz="800" b="1">
                <a:latin typeface="Symbol" pitchFamily="2" charset="2"/>
                <a:sym typeface="Symbol" pitchFamily="2" charset="2"/>
              </a:rPr>
              <a:t></a:t>
            </a:r>
          </a:p>
          <a:p>
            <a:pPr algn="ctr" eaLnBrk="1" hangingPunct="1">
              <a:lnSpc>
                <a:spcPct val="50000"/>
              </a:lnSpc>
              <a:spcBef>
                <a:spcPct val="0"/>
              </a:spcBef>
              <a:buFontTx/>
              <a:buNone/>
            </a:pPr>
            <a:r>
              <a:rPr lang="en-US" altLang="en-US" sz="800" b="1">
                <a:latin typeface="Arial" panose="020B0604020202020204" pitchFamily="34" charset="0"/>
              </a:rPr>
              <a:t>2</a:t>
            </a:r>
          </a:p>
        </p:txBody>
      </p:sp>
      <p:sp>
        <p:nvSpPr>
          <p:cNvPr id="37895" name="Text Box 12">
            <a:extLst>
              <a:ext uri="{FF2B5EF4-FFF2-40B4-BE49-F238E27FC236}">
                <a16:creationId xmlns:a16="http://schemas.microsoft.com/office/drawing/2014/main" id="{59633D22-9551-2C4C-B277-42439598F656}"/>
              </a:ext>
            </a:extLst>
          </p:cNvPr>
          <p:cNvSpPr txBox="1">
            <a:spLocks noChangeArrowheads="1"/>
          </p:cNvSpPr>
          <p:nvPr/>
        </p:nvSpPr>
        <p:spPr bwMode="auto">
          <a:xfrm>
            <a:off x="2628900" y="5283200"/>
            <a:ext cx="161925"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latin typeface="Arial" panose="020B0604020202020204" pitchFamily="34" charset="0"/>
              </a:rPr>
              <a:t>H</a:t>
            </a:r>
            <a:r>
              <a:rPr lang="en-US" altLang="en-US" sz="1300" b="1" baseline="30000">
                <a:latin typeface="Arial" panose="020B0604020202020204" pitchFamily="34" charset="0"/>
              </a:rPr>
              <a:t>+</a:t>
            </a:r>
            <a:endParaRPr lang="en-US" altLang="en-US" sz="1100" b="1">
              <a:latin typeface="Arial" panose="020B0604020202020204" pitchFamily="34" charset="0"/>
            </a:endParaRPr>
          </a:p>
        </p:txBody>
      </p:sp>
      <p:sp>
        <p:nvSpPr>
          <p:cNvPr id="37896" name="Text Box 13">
            <a:extLst>
              <a:ext uri="{FF2B5EF4-FFF2-40B4-BE49-F238E27FC236}">
                <a16:creationId xmlns:a16="http://schemas.microsoft.com/office/drawing/2014/main" id="{EDD140E0-2F89-0E4E-892D-085BD2BF069D}"/>
              </a:ext>
            </a:extLst>
          </p:cNvPr>
          <p:cNvSpPr txBox="1">
            <a:spLocks noChangeArrowheads="1"/>
          </p:cNvSpPr>
          <p:nvPr/>
        </p:nvSpPr>
        <p:spPr bwMode="auto">
          <a:xfrm>
            <a:off x="7004050" y="1744663"/>
            <a:ext cx="460375"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latin typeface="Arial" panose="020B0604020202020204" pitchFamily="34" charset="0"/>
              </a:rPr>
              <a:t>NADP</a:t>
            </a:r>
            <a:r>
              <a:rPr lang="en-US" altLang="en-US" sz="1300" b="1" baseline="30000">
                <a:latin typeface="Arial" panose="020B0604020202020204" pitchFamily="34" charset="0"/>
              </a:rPr>
              <a:t>+</a:t>
            </a:r>
          </a:p>
        </p:txBody>
      </p:sp>
      <p:sp>
        <p:nvSpPr>
          <p:cNvPr id="37897" name="Text Box 14">
            <a:extLst>
              <a:ext uri="{FF2B5EF4-FFF2-40B4-BE49-F238E27FC236}">
                <a16:creationId xmlns:a16="http://schemas.microsoft.com/office/drawing/2014/main" id="{BD4459D8-EBAC-DC4E-B5DA-3CA241E8583D}"/>
              </a:ext>
            </a:extLst>
          </p:cNvPr>
          <p:cNvSpPr txBox="1">
            <a:spLocks noChangeArrowheads="1"/>
          </p:cNvSpPr>
          <p:nvPr/>
        </p:nvSpPr>
        <p:spPr bwMode="auto">
          <a:xfrm>
            <a:off x="8243888" y="1743075"/>
            <a:ext cx="50165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latin typeface="Arial" panose="020B0604020202020204" pitchFamily="34" charset="0"/>
              </a:rPr>
              <a:t>NADPH</a:t>
            </a:r>
          </a:p>
        </p:txBody>
      </p:sp>
      <p:sp>
        <p:nvSpPr>
          <p:cNvPr id="37898" name="Text Box 15">
            <a:extLst>
              <a:ext uri="{FF2B5EF4-FFF2-40B4-BE49-F238E27FC236}">
                <a16:creationId xmlns:a16="http://schemas.microsoft.com/office/drawing/2014/main" id="{7661B6DE-20F5-5B45-8D8F-6A52284C14CE}"/>
              </a:ext>
            </a:extLst>
          </p:cNvPr>
          <p:cNvSpPr txBox="1">
            <a:spLocks noChangeArrowheads="1"/>
          </p:cNvSpPr>
          <p:nvPr/>
        </p:nvSpPr>
        <p:spPr bwMode="auto">
          <a:xfrm>
            <a:off x="646113" y="1889125"/>
            <a:ext cx="4953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latin typeface="Arial" panose="020B0604020202020204" pitchFamily="34" charset="0"/>
              </a:rPr>
              <a:t>Photon</a:t>
            </a:r>
          </a:p>
        </p:txBody>
      </p:sp>
      <p:sp>
        <p:nvSpPr>
          <p:cNvPr id="37899" name="Text Box 16">
            <a:extLst>
              <a:ext uri="{FF2B5EF4-FFF2-40B4-BE49-F238E27FC236}">
                <a16:creationId xmlns:a16="http://schemas.microsoft.com/office/drawing/2014/main" id="{D0E9A599-A51F-7548-82E4-8189B72B4468}"/>
              </a:ext>
            </a:extLst>
          </p:cNvPr>
          <p:cNvSpPr txBox="1">
            <a:spLocks noChangeArrowheads="1"/>
          </p:cNvSpPr>
          <p:nvPr/>
        </p:nvSpPr>
        <p:spPr bwMode="auto">
          <a:xfrm>
            <a:off x="1446213" y="2219325"/>
            <a:ext cx="103187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latin typeface="Arial" panose="020B0604020202020204" pitchFamily="34" charset="0"/>
              </a:rPr>
              <a:t>Photosystem </a:t>
            </a:r>
            <a:r>
              <a:rPr lang="en-US" altLang="en-US" sz="1100" b="1">
                <a:latin typeface="Times" pitchFamily="2" charset="0"/>
              </a:rPr>
              <a:t>II</a:t>
            </a:r>
            <a:endParaRPr lang="en-US" altLang="en-US" sz="1100" b="1">
              <a:latin typeface="Arial" panose="020B0604020202020204" pitchFamily="34" charset="0"/>
            </a:endParaRPr>
          </a:p>
        </p:txBody>
      </p:sp>
      <p:sp>
        <p:nvSpPr>
          <p:cNvPr id="37900" name="Text Box 17">
            <a:extLst>
              <a:ext uri="{FF2B5EF4-FFF2-40B4-BE49-F238E27FC236}">
                <a16:creationId xmlns:a16="http://schemas.microsoft.com/office/drawing/2014/main" id="{BC15906D-0D83-1948-A6DE-45E18DE162C8}"/>
              </a:ext>
            </a:extLst>
          </p:cNvPr>
          <p:cNvSpPr txBox="1">
            <a:spLocks noChangeArrowheads="1"/>
          </p:cNvSpPr>
          <p:nvPr/>
        </p:nvSpPr>
        <p:spPr bwMode="auto">
          <a:xfrm>
            <a:off x="3295650" y="1722438"/>
            <a:ext cx="169862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FontTx/>
              <a:buNone/>
            </a:pPr>
            <a:r>
              <a:rPr lang="en-US" altLang="en-US" sz="1100" b="1">
                <a:latin typeface="Arial" panose="020B0604020202020204" pitchFamily="34" charset="0"/>
              </a:rPr>
              <a:t>Electron transport chain</a:t>
            </a:r>
          </a:p>
          <a:p>
            <a:pPr algn="ctr" eaLnBrk="1" hangingPunct="1">
              <a:lnSpc>
                <a:spcPct val="110000"/>
              </a:lnSpc>
              <a:spcBef>
                <a:spcPct val="0"/>
              </a:spcBef>
              <a:buFontTx/>
              <a:buNone/>
            </a:pPr>
            <a:r>
              <a:rPr lang="en-US" altLang="en-US" sz="1100" b="1">
                <a:latin typeface="Arial" panose="020B0604020202020204" pitchFamily="34" charset="0"/>
              </a:rPr>
              <a:t>Provides energy for</a:t>
            </a:r>
          </a:p>
          <a:p>
            <a:pPr algn="ctr" eaLnBrk="1" hangingPunct="1">
              <a:lnSpc>
                <a:spcPct val="110000"/>
              </a:lnSpc>
              <a:spcBef>
                <a:spcPct val="0"/>
              </a:spcBef>
              <a:buFontTx/>
              <a:buNone/>
            </a:pPr>
            <a:r>
              <a:rPr lang="en-US" altLang="en-US" sz="1100" b="1">
                <a:latin typeface="Arial" panose="020B0604020202020204" pitchFamily="34" charset="0"/>
              </a:rPr>
              <a:t>synthesis of             </a:t>
            </a:r>
          </a:p>
          <a:p>
            <a:pPr algn="ctr" eaLnBrk="1" hangingPunct="1">
              <a:lnSpc>
                <a:spcPct val="110000"/>
              </a:lnSpc>
              <a:spcBef>
                <a:spcPct val="0"/>
              </a:spcBef>
              <a:buFontTx/>
              <a:buNone/>
            </a:pPr>
            <a:r>
              <a:rPr lang="en-US" altLang="en-US" sz="1100" b="1">
                <a:latin typeface="Arial" panose="020B0604020202020204" pitchFamily="34" charset="0"/>
              </a:rPr>
              <a:t>by chemiosmosis</a:t>
            </a:r>
          </a:p>
        </p:txBody>
      </p:sp>
      <p:sp>
        <p:nvSpPr>
          <p:cNvPr id="37901" name="Text Box 18">
            <a:extLst>
              <a:ext uri="{FF2B5EF4-FFF2-40B4-BE49-F238E27FC236}">
                <a16:creationId xmlns:a16="http://schemas.microsoft.com/office/drawing/2014/main" id="{885F038A-789F-6E48-9930-75383C1AF366}"/>
              </a:ext>
            </a:extLst>
          </p:cNvPr>
          <p:cNvSpPr txBox="1">
            <a:spLocks noChangeArrowheads="1"/>
          </p:cNvSpPr>
          <p:nvPr/>
        </p:nvSpPr>
        <p:spPr bwMode="auto">
          <a:xfrm>
            <a:off x="2387600" y="5292725"/>
            <a:ext cx="2127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latin typeface="Arial" panose="020B0604020202020204" pitchFamily="34" charset="0"/>
              </a:rPr>
              <a:t>+ 2</a:t>
            </a:r>
          </a:p>
        </p:txBody>
      </p:sp>
      <p:sp>
        <p:nvSpPr>
          <p:cNvPr id="37902" name="Oval 19">
            <a:extLst>
              <a:ext uri="{FF2B5EF4-FFF2-40B4-BE49-F238E27FC236}">
                <a16:creationId xmlns:a16="http://schemas.microsoft.com/office/drawing/2014/main" id="{E89C9F0E-AB8D-0F46-B715-4E0A974A99F3}"/>
              </a:ext>
            </a:extLst>
          </p:cNvPr>
          <p:cNvSpPr>
            <a:spLocks noChangeArrowheads="1"/>
          </p:cNvSpPr>
          <p:nvPr/>
        </p:nvSpPr>
        <p:spPr bwMode="auto">
          <a:xfrm>
            <a:off x="841375" y="2549525"/>
            <a:ext cx="165100" cy="165100"/>
          </a:xfrm>
          <a:prstGeom prst="ellipse">
            <a:avLst/>
          </a:prstGeom>
          <a:solidFill>
            <a:srgbClr val="EF1A2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EF1A23"/>
              </a:solidFill>
              <a:latin typeface="Times" pitchFamily="2" charset="0"/>
            </a:endParaRPr>
          </a:p>
        </p:txBody>
      </p:sp>
      <p:sp>
        <p:nvSpPr>
          <p:cNvPr id="37903" name="Text Box 20">
            <a:extLst>
              <a:ext uri="{FF2B5EF4-FFF2-40B4-BE49-F238E27FC236}">
                <a16:creationId xmlns:a16="http://schemas.microsoft.com/office/drawing/2014/main" id="{F79F52BC-94CD-DD4E-A939-132A858AAD2E}"/>
              </a:ext>
            </a:extLst>
          </p:cNvPr>
          <p:cNvSpPr txBox="1">
            <a:spLocks noChangeArrowheads="1"/>
          </p:cNvSpPr>
          <p:nvPr/>
        </p:nvSpPr>
        <p:spPr bwMode="auto">
          <a:xfrm>
            <a:off x="1600200" y="3006725"/>
            <a:ext cx="635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1100" b="1">
                <a:latin typeface="Arial" panose="020B0604020202020204" pitchFamily="34" charset="0"/>
              </a:rPr>
              <a:t>Primary</a:t>
            </a:r>
          </a:p>
          <a:p>
            <a:pPr algn="ctr" eaLnBrk="1" hangingPunct="1">
              <a:lnSpc>
                <a:spcPct val="90000"/>
              </a:lnSpc>
              <a:spcBef>
                <a:spcPct val="0"/>
              </a:spcBef>
              <a:buFontTx/>
              <a:buNone/>
            </a:pPr>
            <a:r>
              <a:rPr lang="en-US" altLang="en-US" sz="1100" b="1">
                <a:latin typeface="Arial" panose="020B0604020202020204" pitchFamily="34" charset="0"/>
              </a:rPr>
              <a:t>acceptor</a:t>
            </a:r>
          </a:p>
        </p:txBody>
      </p:sp>
      <p:sp>
        <p:nvSpPr>
          <p:cNvPr id="37904" name="Text Box 21">
            <a:extLst>
              <a:ext uri="{FF2B5EF4-FFF2-40B4-BE49-F238E27FC236}">
                <a16:creationId xmlns:a16="http://schemas.microsoft.com/office/drawing/2014/main" id="{740B838A-8A62-BA46-A599-83B9D64076CA}"/>
              </a:ext>
            </a:extLst>
          </p:cNvPr>
          <p:cNvSpPr txBox="1">
            <a:spLocks noChangeArrowheads="1"/>
          </p:cNvSpPr>
          <p:nvPr/>
        </p:nvSpPr>
        <p:spPr bwMode="auto">
          <a:xfrm>
            <a:off x="873125" y="2562225"/>
            <a:ext cx="889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1100" b="1">
                <a:solidFill>
                  <a:schemeClr val="bg1"/>
                </a:solidFill>
                <a:latin typeface="Arial" panose="020B0604020202020204" pitchFamily="34" charset="0"/>
              </a:rPr>
              <a:t>1</a:t>
            </a:r>
          </a:p>
        </p:txBody>
      </p:sp>
      <p:sp>
        <p:nvSpPr>
          <p:cNvPr id="37905" name="Text Box 22">
            <a:extLst>
              <a:ext uri="{FF2B5EF4-FFF2-40B4-BE49-F238E27FC236}">
                <a16:creationId xmlns:a16="http://schemas.microsoft.com/office/drawing/2014/main" id="{F433B81B-C30C-0B4C-B9E8-0E7387620B4A}"/>
              </a:ext>
            </a:extLst>
          </p:cNvPr>
          <p:cNvSpPr txBox="1">
            <a:spLocks noChangeArrowheads="1"/>
          </p:cNvSpPr>
          <p:nvPr/>
        </p:nvSpPr>
        <p:spPr bwMode="auto">
          <a:xfrm>
            <a:off x="327025" y="3575050"/>
            <a:ext cx="660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latin typeface="Arial" panose="020B0604020202020204" pitchFamily="34" charset="0"/>
              </a:rPr>
              <a:t>Thylakoid</a:t>
            </a:r>
          </a:p>
          <a:p>
            <a:pPr eaLnBrk="1" hangingPunct="1">
              <a:spcBef>
                <a:spcPct val="0"/>
              </a:spcBef>
              <a:buFontTx/>
              <a:buNone/>
            </a:pPr>
            <a:r>
              <a:rPr lang="en-US" altLang="en-US" sz="1100" b="1">
                <a:latin typeface="Arial" panose="020B0604020202020204" pitchFamily="34" charset="0"/>
              </a:rPr>
              <a:t>mem-</a:t>
            </a:r>
          </a:p>
          <a:p>
            <a:pPr eaLnBrk="1" hangingPunct="1">
              <a:spcBef>
                <a:spcPct val="0"/>
              </a:spcBef>
              <a:buFontTx/>
              <a:buNone/>
            </a:pPr>
            <a:r>
              <a:rPr lang="en-US" altLang="en-US" sz="1100" b="1">
                <a:latin typeface="Arial" panose="020B0604020202020204" pitchFamily="34" charset="0"/>
              </a:rPr>
              <a:t>brane</a:t>
            </a:r>
          </a:p>
        </p:txBody>
      </p:sp>
      <p:sp>
        <p:nvSpPr>
          <p:cNvPr id="37906" name="Text Box 23">
            <a:extLst>
              <a:ext uri="{FF2B5EF4-FFF2-40B4-BE49-F238E27FC236}">
                <a16:creationId xmlns:a16="http://schemas.microsoft.com/office/drawing/2014/main" id="{FAFB1277-04EC-B241-84C3-0F408283CC0E}"/>
              </a:ext>
            </a:extLst>
          </p:cNvPr>
          <p:cNvSpPr txBox="1">
            <a:spLocks noChangeArrowheads="1"/>
          </p:cNvSpPr>
          <p:nvPr/>
        </p:nvSpPr>
        <p:spPr bwMode="auto">
          <a:xfrm>
            <a:off x="1762125" y="4216400"/>
            <a:ext cx="3016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1000" b="1">
                <a:latin typeface="Arial" panose="020B0604020202020204" pitchFamily="34" charset="0"/>
              </a:rPr>
              <a:t>P680</a:t>
            </a:r>
          </a:p>
        </p:txBody>
      </p:sp>
      <p:sp>
        <p:nvSpPr>
          <p:cNvPr id="37907" name="Oval 24">
            <a:extLst>
              <a:ext uri="{FF2B5EF4-FFF2-40B4-BE49-F238E27FC236}">
                <a16:creationId xmlns:a16="http://schemas.microsoft.com/office/drawing/2014/main" id="{E566D088-3010-E54C-8FBF-693218EA07D5}"/>
              </a:ext>
            </a:extLst>
          </p:cNvPr>
          <p:cNvSpPr>
            <a:spLocks noChangeArrowheads="1"/>
          </p:cNvSpPr>
          <p:nvPr/>
        </p:nvSpPr>
        <p:spPr bwMode="auto">
          <a:xfrm>
            <a:off x="1641475" y="3346450"/>
            <a:ext cx="165100" cy="165100"/>
          </a:xfrm>
          <a:prstGeom prst="ellipse">
            <a:avLst/>
          </a:prstGeom>
          <a:solidFill>
            <a:srgbClr val="EF1A2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EF1A23"/>
              </a:solidFill>
              <a:latin typeface="Times" pitchFamily="2" charset="0"/>
            </a:endParaRPr>
          </a:p>
        </p:txBody>
      </p:sp>
      <p:sp>
        <p:nvSpPr>
          <p:cNvPr id="37908" name="Text Box 25">
            <a:extLst>
              <a:ext uri="{FF2B5EF4-FFF2-40B4-BE49-F238E27FC236}">
                <a16:creationId xmlns:a16="http://schemas.microsoft.com/office/drawing/2014/main" id="{F53FB009-655E-3044-9A82-F71B69C081A2}"/>
              </a:ext>
            </a:extLst>
          </p:cNvPr>
          <p:cNvSpPr txBox="1">
            <a:spLocks noChangeArrowheads="1"/>
          </p:cNvSpPr>
          <p:nvPr/>
        </p:nvSpPr>
        <p:spPr bwMode="auto">
          <a:xfrm>
            <a:off x="1673225" y="3359150"/>
            <a:ext cx="889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1100" b="1">
                <a:solidFill>
                  <a:schemeClr val="bg1"/>
                </a:solidFill>
                <a:latin typeface="Arial" panose="020B0604020202020204" pitchFamily="34" charset="0"/>
              </a:rPr>
              <a:t>2</a:t>
            </a:r>
          </a:p>
        </p:txBody>
      </p:sp>
      <p:sp>
        <p:nvSpPr>
          <p:cNvPr id="37909" name="Oval 26">
            <a:extLst>
              <a:ext uri="{FF2B5EF4-FFF2-40B4-BE49-F238E27FC236}">
                <a16:creationId xmlns:a16="http://schemas.microsoft.com/office/drawing/2014/main" id="{170041C3-93A5-8146-92B8-A4D898560D89}"/>
              </a:ext>
            </a:extLst>
          </p:cNvPr>
          <p:cNvSpPr>
            <a:spLocks noChangeArrowheads="1"/>
          </p:cNvSpPr>
          <p:nvPr/>
        </p:nvSpPr>
        <p:spPr bwMode="auto">
          <a:xfrm>
            <a:off x="3394075" y="3692525"/>
            <a:ext cx="165100" cy="165100"/>
          </a:xfrm>
          <a:prstGeom prst="ellipse">
            <a:avLst/>
          </a:prstGeom>
          <a:solidFill>
            <a:srgbClr val="EF1A2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EF1A23"/>
              </a:solidFill>
              <a:latin typeface="Times" pitchFamily="2" charset="0"/>
            </a:endParaRPr>
          </a:p>
        </p:txBody>
      </p:sp>
      <p:sp>
        <p:nvSpPr>
          <p:cNvPr id="37910" name="Text Box 27">
            <a:extLst>
              <a:ext uri="{FF2B5EF4-FFF2-40B4-BE49-F238E27FC236}">
                <a16:creationId xmlns:a16="http://schemas.microsoft.com/office/drawing/2014/main" id="{CA6012B0-507A-1640-A641-EBC9EECB507E}"/>
              </a:ext>
            </a:extLst>
          </p:cNvPr>
          <p:cNvSpPr txBox="1">
            <a:spLocks noChangeArrowheads="1"/>
          </p:cNvSpPr>
          <p:nvPr/>
        </p:nvSpPr>
        <p:spPr bwMode="auto">
          <a:xfrm>
            <a:off x="3425825" y="3705225"/>
            <a:ext cx="889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1100" b="1">
                <a:solidFill>
                  <a:schemeClr val="bg1"/>
                </a:solidFill>
                <a:latin typeface="Arial" panose="020B0604020202020204" pitchFamily="34" charset="0"/>
              </a:rPr>
              <a:t>4</a:t>
            </a:r>
          </a:p>
        </p:txBody>
      </p:sp>
      <p:sp>
        <p:nvSpPr>
          <p:cNvPr id="37911" name="Oval 28">
            <a:extLst>
              <a:ext uri="{FF2B5EF4-FFF2-40B4-BE49-F238E27FC236}">
                <a16:creationId xmlns:a16="http://schemas.microsoft.com/office/drawing/2014/main" id="{B1E0896F-3B11-F340-88B0-28A232C6C7BD}"/>
              </a:ext>
            </a:extLst>
          </p:cNvPr>
          <p:cNvSpPr>
            <a:spLocks noChangeArrowheads="1"/>
          </p:cNvSpPr>
          <p:nvPr/>
        </p:nvSpPr>
        <p:spPr bwMode="auto">
          <a:xfrm>
            <a:off x="1854200" y="4860925"/>
            <a:ext cx="165100" cy="165100"/>
          </a:xfrm>
          <a:prstGeom prst="ellipse">
            <a:avLst/>
          </a:prstGeom>
          <a:solidFill>
            <a:srgbClr val="EF1A2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EF1A23"/>
              </a:solidFill>
              <a:latin typeface="Times" pitchFamily="2" charset="0"/>
            </a:endParaRPr>
          </a:p>
        </p:txBody>
      </p:sp>
      <p:sp>
        <p:nvSpPr>
          <p:cNvPr id="37912" name="Text Box 29">
            <a:extLst>
              <a:ext uri="{FF2B5EF4-FFF2-40B4-BE49-F238E27FC236}">
                <a16:creationId xmlns:a16="http://schemas.microsoft.com/office/drawing/2014/main" id="{0BB4EC82-691E-C641-8997-13E347E33854}"/>
              </a:ext>
            </a:extLst>
          </p:cNvPr>
          <p:cNvSpPr txBox="1">
            <a:spLocks noChangeArrowheads="1"/>
          </p:cNvSpPr>
          <p:nvPr/>
        </p:nvSpPr>
        <p:spPr bwMode="auto">
          <a:xfrm>
            <a:off x="1885950" y="4873625"/>
            <a:ext cx="889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1100" b="1">
                <a:solidFill>
                  <a:schemeClr val="bg1"/>
                </a:solidFill>
                <a:latin typeface="Arial" panose="020B0604020202020204" pitchFamily="34" charset="0"/>
              </a:rPr>
              <a:t>3</a:t>
            </a:r>
          </a:p>
        </p:txBody>
      </p:sp>
      <p:sp>
        <p:nvSpPr>
          <p:cNvPr id="37913" name="Text Box 30">
            <a:extLst>
              <a:ext uri="{FF2B5EF4-FFF2-40B4-BE49-F238E27FC236}">
                <a16:creationId xmlns:a16="http://schemas.microsoft.com/office/drawing/2014/main" id="{5D7285B0-1126-2946-9906-9C9F8BD5F7E3}"/>
              </a:ext>
            </a:extLst>
          </p:cNvPr>
          <p:cNvSpPr txBox="1">
            <a:spLocks noChangeArrowheads="1"/>
          </p:cNvSpPr>
          <p:nvPr/>
        </p:nvSpPr>
        <p:spPr bwMode="auto">
          <a:xfrm>
            <a:off x="323850" y="4784725"/>
            <a:ext cx="6921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latin typeface="Arial" panose="020B0604020202020204" pitchFamily="34" charset="0"/>
              </a:rPr>
              <a:t>Thylakoid</a:t>
            </a:r>
          </a:p>
          <a:p>
            <a:pPr eaLnBrk="1" hangingPunct="1">
              <a:spcBef>
                <a:spcPct val="0"/>
              </a:spcBef>
              <a:buFontTx/>
              <a:buNone/>
            </a:pPr>
            <a:r>
              <a:rPr lang="en-US" altLang="en-US" sz="1100" b="1">
                <a:latin typeface="Arial" panose="020B0604020202020204" pitchFamily="34" charset="0"/>
              </a:rPr>
              <a:t>space</a:t>
            </a:r>
          </a:p>
        </p:txBody>
      </p:sp>
      <p:sp>
        <p:nvSpPr>
          <p:cNvPr id="37914" name="Text Box 31">
            <a:extLst>
              <a:ext uri="{FF2B5EF4-FFF2-40B4-BE49-F238E27FC236}">
                <a16:creationId xmlns:a16="http://schemas.microsoft.com/office/drawing/2014/main" id="{D9424486-2049-BB46-A5FB-C68C428FDDFE}"/>
              </a:ext>
            </a:extLst>
          </p:cNvPr>
          <p:cNvSpPr txBox="1">
            <a:spLocks noChangeArrowheads="1"/>
          </p:cNvSpPr>
          <p:nvPr/>
        </p:nvSpPr>
        <p:spPr bwMode="auto">
          <a:xfrm>
            <a:off x="1860550" y="3435350"/>
            <a:ext cx="1492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800" b="1">
                <a:latin typeface="Arial" panose="020B0604020202020204" pitchFamily="34" charset="0"/>
              </a:rPr>
              <a:t>e</a:t>
            </a:r>
            <a:r>
              <a:rPr lang="en-US" altLang="en-US" sz="800" b="1" baseline="30000">
                <a:latin typeface="Arial" panose="020B0604020202020204" pitchFamily="34" charset="0"/>
              </a:rPr>
              <a:t>–</a:t>
            </a:r>
            <a:endParaRPr lang="en-US" altLang="en-US" sz="800" b="1">
              <a:latin typeface="Arial" panose="020B0604020202020204" pitchFamily="34" charset="0"/>
            </a:endParaRPr>
          </a:p>
        </p:txBody>
      </p:sp>
      <p:sp>
        <p:nvSpPr>
          <p:cNvPr id="37915" name="Text Box 32">
            <a:extLst>
              <a:ext uri="{FF2B5EF4-FFF2-40B4-BE49-F238E27FC236}">
                <a16:creationId xmlns:a16="http://schemas.microsoft.com/office/drawing/2014/main" id="{4AE18A45-6440-084F-8B4F-A080D3ED9463}"/>
              </a:ext>
            </a:extLst>
          </p:cNvPr>
          <p:cNvSpPr txBox="1">
            <a:spLocks noChangeArrowheads="1"/>
          </p:cNvSpPr>
          <p:nvPr/>
        </p:nvSpPr>
        <p:spPr bwMode="auto">
          <a:xfrm>
            <a:off x="6338888" y="3341688"/>
            <a:ext cx="1492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800" b="1">
                <a:latin typeface="Arial" panose="020B0604020202020204" pitchFamily="34" charset="0"/>
              </a:rPr>
              <a:t>e</a:t>
            </a:r>
            <a:r>
              <a:rPr lang="en-US" altLang="en-US" sz="800" b="1" baseline="30000">
                <a:latin typeface="Arial" panose="020B0604020202020204" pitchFamily="34" charset="0"/>
              </a:rPr>
              <a:t>–</a:t>
            </a:r>
            <a:endParaRPr lang="en-US" altLang="en-US" sz="800" b="1">
              <a:latin typeface="Arial" panose="020B0604020202020204" pitchFamily="34" charset="0"/>
            </a:endParaRPr>
          </a:p>
        </p:txBody>
      </p:sp>
      <p:sp>
        <p:nvSpPr>
          <p:cNvPr id="37916" name="Oval 33">
            <a:extLst>
              <a:ext uri="{FF2B5EF4-FFF2-40B4-BE49-F238E27FC236}">
                <a16:creationId xmlns:a16="http://schemas.microsoft.com/office/drawing/2014/main" id="{5448C6D8-14BA-AB46-9FBC-1650931B3528}"/>
              </a:ext>
            </a:extLst>
          </p:cNvPr>
          <p:cNvSpPr>
            <a:spLocks noChangeArrowheads="1"/>
          </p:cNvSpPr>
          <p:nvPr/>
        </p:nvSpPr>
        <p:spPr bwMode="auto">
          <a:xfrm>
            <a:off x="6467475" y="3790950"/>
            <a:ext cx="165100" cy="165100"/>
          </a:xfrm>
          <a:prstGeom prst="ellipse">
            <a:avLst/>
          </a:prstGeom>
          <a:solidFill>
            <a:srgbClr val="EF1A2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EF1A23"/>
              </a:solidFill>
              <a:latin typeface="Times" pitchFamily="2" charset="0"/>
            </a:endParaRPr>
          </a:p>
        </p:txBody>
      </p:sp>
      <p:sp>
        <p:nvSpPr>
          <p:cNvPr id="37917" name="Text Box 34">
            <a:extLst>
              <a:ext uri="{FF2B5EF4-FFF2-40B4-BE49-F238E27FC236}">
                <a16:creationId xmlns:a16="http://schemas.microsoft.com/office/drawing/2014/main" id="{71F883E0-DEB8-FB44-819D-2C3E501399C9}"/>
              </a:ext>
            </a:extLst>
          </p:cNvPr>
          <p:cNvSpPr txBox="1">
            <a:spLocks noChangeArrowheads="1"/>
          </p:cNvSpPr>
          <p:nvPr/>
        </p:nvSpPr>
        <p:spPr bwMode="auto">
          <a:xfrm>
            <a:off x="6502400" y="3803650"/>
            <a:ext cx="889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1100" b="1">
                <a:solidFill>
                  <a:schemeClr val="bg1"/>
                </a:solidFill>
                <a:latin typeface="Arial" panose="020B0604020202020204" pitchFamily="34" charset="0"/>
              </a:rPr>
              <a:t>5</a:t>
            </a:r>
          </a:p>
        </p:txBody>
      </p:sp>
      <p:sp>
        <p:nvSpPr>
          <p:cNvPr id="37918" name="Text Box 35">
            <a:extLst>
              <a:ext uri="{FF2B5EF4-FFF2-40B4-BE49-F238E27FC236}">
                <a16:creationId xmlns:a16="http://schemas.microsoft.com/office/drawing/2014/main" id="{D7E25789-FB78-3645-AFBC-27C448AAB511}"/>
              </a:ext>
            </a:extLst>
          </p:cNvPr>
          <p:cNvSpPr txBox="1">
            <a:spLocks noChangeArrowheads="1"/>
          </p:cNvSpPr>
          <p:nvPr/>
        </p:nvSpPr>
        <p:spPr bwMode="auto">
          <a:xfrm>
            <a:off x="6072188" y="2935288"/>
            <a:ext cx="635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1100" b="1">
                <a:latin typeface="Arial" panose="020B0604020202020204" pitchFamily="34" charset="0"/>
              </a:rPr>
              <a:t>Primary</a:t>
            </a:r>
          </a:p>
          <a:p>
            <a:pPr algn="ctr" eaLnBrk="1" hangingPunct="1">
              <a:lnSpc>
                <a:spcPct val="90000"/>
              </a:lnSpc>
              <a:spcBef>
                <a:spcPct val="0"/>
              </a:spcBef>
              <a:buFontTx/>
              <a:buNone/>
            </a:pPr>
            <a:r>
              <a:rPr lang="en-US" altLang="en-US" sz="1100" b="1">
                <a:latin typeface="Arial" panose="020B0604020202020204" pitchFamily="34" charset="0"/>
              </a:rPr>
              <a:t>acceptor</a:t>
            </a:r>
          </a:p>
        </p:txBody>
      </p:sp>
      <p:sp>
        <p:nvSpPr>
          <p:cNvPr id="37919" name="Text Box 36">
            <a:extLst>
              <a:ext uri="{FF2B5EF4-FFF2-40B4-BE49-F238E27FC236}">
                <a16:creationId xmlns:a16="http://schemas.microsoft.com/office/drawing/2014/main" id="{BB9A1C01-1F19-7C4E-A457-CA9BC25A87C6}"/>
              </a:ext>
            </a:extLst>
          </p:cNvPr>
          <p:cNvSpPr txBox="1">
            <a:spLocks noChangeArrowheads="1"/>
          </p:cNvSpPr>
          <p:nvPr/>
        </p:nvSpPr>
        <p:spPr bwMode="auto">
          <a:xfrm>
            <a:off x="6234113" y="4154488"/>
            <a:ext cx="3016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1000" b="1">
                <a:latin typeface="Arial" panose="020B0604020202020204" pitchFamily="34" charset="0"/>
              </a:rPr>
              <a:t>P700</a:t>
            </a:r>
          </a:p>
        </p:txBody>
      </p:sp>
      <p:sp>
        <p:nvSpPr>
          <p:cNvPr id="37920" name="Oval 37">
            <a:extLst>
              <a:ext uri="{FF2B5EF4-FFF2-40B4-BE49-F238E27FC236}">
                <a16:creationId xmlns:a16="http://schemas.microsoft.com/office/drawing/2014/main" id="{D080A824-3CB3-014E-9470-CB96874BBFCF}"/>
              </a:ext>
            </a:extLst>
          </p:cNvPr>
          <p:cNvSpPr>
            <a:spLocks noChangeArrowheads="1"/>
          </p:cNvSpPr>
          <p:nvPr/>
        </p:nvSpPr>
        <p:spPr bwMode="auto">
          <a:xfrm>
            <a:off x="7712075" y="2143125"/>
            <a:ext cx="165100" cy="165100"/>
          </a:xfrm>
          <a:prstGeom prst="ellipse">
            <a:avLst/>
          </a:prstGeom>
          <a:solidFill>
            <a:srgbClr val="EF1A2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EF1A23"/>
              </a:solidFill>
              <a:latin typeface="Times" pitchFamily="2" charset="0"/>
            </a:endParaRPr>
          </a:p>
        </p:txBody>
      </p:sp>
      <p:sp>
        <p:nvSpPr>
          <p:cNvPr id="37921" name="Text Box 38">
            <a:extLst>
              <a:ext uri="{FF2B5EF4-FFF2-40B4-BE49-F238E27FC236}">
                <a16:creationId xmlns:a16="http://schemas.microsoft.com/office/drawing/2014/main" id="{B8EB5184-A491-7A43-8F68-223918C6C5DD}"/>
              </a:ext>
            </a:extLst>
          </p:cNvPr>
          <p:cNvSpPr txBox="1">
            <a:spLocks noChangeArrowheads="1"/>
          </p:cNvSpPr>
          <p:nvPr/>
        </p:nvSpPr>
        <p:spPr bwMode="auto">
          <a:xfrm>
            <a:off x="7747000" y="2155825"/>
            <a:ext cx="889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1100" b="1">
                <a:solidFill>
                  <a:schemeClr val="bg1"/>
                </a:solidFill>
                <a:latin typeface="Arial" panose="020B0604020202020204" pitchFamily="34" charset="0"/>
              </a:rPr>
              <a:t>6</a:t>
            </a:r>
          </a:p>
        </p:txBody>
      </p:sp>
      <p:sp>
        <p:nvSpPr>
          <p:cNvPr id="37922" name="Text Box 39">
            <a:extLst>
              <a:ext uri="{FF2B5EF4-FFF2-40B4-BE49-F238E27FC236}">
                <a16:creationId xmlns:a16="http://schemas.microsoft.com/office/drawing/2014/main" id="{458CF3F9-79BA-614A-8689-EA2539838C24}"/>
              </a:ext>
            </a:extLst>
          </p:cNvPr>
          <p:cNvSpPr txBox="1">
            <a:spLocks noChangeArrowheads="1"/>
          </p:cNvSpPr>
          <p:nvPr/>
        </p:nvSpPr>
        <p:spPr bwMode="auto">
          <a:xfrm>
            <a:off x="5126038" y="1822450"/>
            <a:ext cx="4953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latin typeface="Arial" panose="020B0604020202020204" pitchFamily="34" charset="0"/>
              </a:rPr>
              <a:t>Photon</a:t>
            </a:r>
          </a:p>
        </p:txBody>
      </p:sp>
      <p:sp>
        <p:nvSpPr>
          <p:cNvPr id="37923" name="Text Box 40">
            <a:extLst>
              <a:ext uri="{FF2B5EF4-FFF2-40B4-BE49-F238E27FC236}">
                <a16:creationId xmlns:a16="http://schemas.microsoft.com/office/drawing/2014/main" id="{07940AE9-BBAD-3741-9825-E7772C70D933}"/>
              </a:ext>
            </a:extLst>
          </p:cNvPr>
          <p:cNvSpPr txBox="1">
            <a:spLocks noChangeArrowheads="1"/>
          </p:cNvSpPr>
          <p:nvPr/>
        </p:nvSpPr>
        <p:spPr bwMode="auto">
          <a:xfrm>
            <a:off x="5907088" y="2149475"/>
            <a:ext cx="103187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latin typeface="Arial" panose="020B0604020202020204" pitchFamily="34" charset="0"/>
              </a:rPr>
              <a:t>Photosystem </a:t>
            </a:r>
            <a:r>
              <a:rPr lang="en-US" altLang="en-US" sz="1100" b="1">
                <a:latin typeface="Times" pitchFamily="2" charset="0"/>
              </a:rPr>
              <a:t>I</a:t>
            </a:r>
            <a:endParaRPr lang="en-US" altLang="en-US" sz="1100" b="1">
              <a:latin typeface="Arial" panose="020B0604020202020204" pitchFamily="34" charset="0"/>
            </a:endParaRPr>
          </a:p>
        </p:txBody>
      </p:sp>
      <p:sp>
        <p:nvSpPr>
          <p:cNvPr id="37924" name="AutoShape 41">
            <a:extLst>
              <a:ext uri="{FF2B5EF4-FFF2-40B4-BE49-F238E27FC236}">
                <a16:creationId xmlns:a16="http://schemas.microsoft.com/office/drawing/2014/main" id="{95413E43-84C6-5E4A-8948-46E03AF01FEA}"/>
              </a:ext>
            </a:extLst>
          </p:cNvPr>
          <p:cNvSpPr>
            <a:spLocks/>
          </p:cNvSpPr>
          <p:nvPr/>
        </p:nvSpPr>
        <p:spPr bwMode="auto">
          <a:xfrm rot="5385846">
            <a:off x="4037807" y="1348581"/>
            <a:ext cx="134938" cy="2346325"/>
          </a:xfrm>
          <a:prstGeom prst="leftBrace">
            <a:avLst>
              <a:gd name="adj1" fmla="val 144901"/>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7925" name="Text Box 42">
            <a:extLst>
              <a:ext uri="{FF2B5EF4-FFF2-40B4-BE49-F238E27FC236}">
                <a16:creationId xmlns:a16="http://schemas.microsoft.com/office/drawing/2014/main" id="{093280E6-AB1D-2F49-B188-230C4B235EEE}"/>
              </a:ext>
            </a:extLst>
          </p:cNvPr>
          <p:cNvSpPr txBox="1">
            <a:spLocks noChangeArrowheads="1"/>
          </p:cNvSpPr>
          <p:nvPr/>
        </p:nvSpPr>
        <p:spPr bwMode="auto">
          <a:xfrm>
            <a:off x="4405313" y="2155825"/>
            <a:ext cx="2794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b="1">
                <a:latin typeface="Arial" panose="020B0604020202020204" pitchFamily="34" charset="0"/>
              </a:rPr>
              <a:t>ATP</a:t>
            </a:r>
          </a:p>
        </p:txBody>
      </p:sp>
      <p:sp>
        <p:nvSpPr>
          <p:cNvPr id="37926" name="Text Box 43">
            <a:extLst>
              <a:ext uri="{FF2B5EF4-FFF2-40B4-BE49-F238E27FC236}">
                <a16:creationId xmlns:a16="http://schemas.microsoft.com/office/drawing/2014/main" id="{39349E4E-A88E-F24D-AE5D-28853C221B33}"/>
              </a:ext>
            </a:extLst>
          </p:cNvPr>
          <p:cNvSpPr txBox="1">
            <a:spLocks noChangeArrowheads="1"/>
          </p:cNvSpPr>
          <p:nvPr/>
        </p:nvSpPr>
        <p:spPr bwMode="auto">
          <a:xfrm>
            <a:off x="7661275" y="1743075"/>
            <a:ext cx="161925"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latin typeface="Arial" panose="020B0604020202020204" pitchFamily="34" charset="0"/>
              </a:rPr>
              <a:t>H</a:t>
            </a:r>
            <a:r>
              <a:rPr lang="en-US" altLang="en-US" sz="1300" b="1" baseline="30000">
                <a:latin typeface="Arial" panose="020B0604020202020204" pitchFamily="34" charset="0"/>
              </a:rPr>
              <a:t>+</a:t>
            </a:r>
            <a:endParaRPr lang="en-US" altLang="en-US" sz="1100" b="1">
              <a:latin typeface="Arial" panose="020B0604020202020204" pitchFamily="34" charset="0"/>
            </a:endParaRPr>
          </a:p>
        </p:txBody>
      </p:sp>
      <p:sp>
        <p:nvSpPr>
          <p:cNvPr id="37927" name="Text Box 44">
            <a:extLst>
              <a:ext uri="{FF2B5EF4-FFF2-40B4-BE49-F238E27FC236}">
                <a16:creationId xmlns:a16="http://schemas.microsoft.com/office/drawing/2014/main" id="{093A5460-EF17-3D42-A2EB-96F897BD61FC}"/>
              </a:ext>
            </a:extLst>
          </p:cNvPr>
          <p:cNvSpPr txBox="1">
            <a:spLocks noChangeArrowheads="1"/>
          </p:cNvSpPr>
          <p:nvPr/>
        </p:nvSpPr>
        <p:spPr bwMode="auto">
          <a:xfrm>
            <a:off x="7515225" y="1751013"/>
            <a:ext cx="111125"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latin typeface="Arial" panose="020B0604020202020204" pitchFamily="34" charset="0"/>
              </a:rPr>
              <a:t>+</a:t>
            </a:r>
            <a:endParaRPr lang="en-US" altLang="en-US" sz="1300" b="1" baseline="30000">
              <a:latin typeface="Arial" panose="020B0604020202020204" pitchFamily="34" charset="0"/>
            </a:endParaRPr>
          </a:p>
        </p:txBody>
      </p:sp>
      <p:sp>
        <p:nvSpPr>
          <p:cNvPr id="40" name="Title 1">
            <a:extLst>
              <a:ext uri="{FF2B5EF4-FFF2-40B4-BE49-F238E27FC236}">
                <a16:creationId xmlns:a16="http://schemas.microsoft.com/office/drawing/2014/main" id="{B760014C-1C1F-5E4A-97AB-A67923315E5F}"/>
              </a:ext>
            </a:extLst>
          </p:cNvPr>
          <p:cNvSpPr txBox="1">
            <a:spLocks/>
          </p:cNvSpPr>
          <p:nvPr/>
        </p:nvSpPr>
        <p:spPr bwMode="auto">
          <a:xfrm>
            <a:off x="228600" y="304800"/>
            <a:ext cx="8458200" cy="1143000"/>
          </a:xfrm>
          <a:prstGeom prst="rect">
            <a:avLst/>
          </a:prstGeom>
          <a:noFill/>
          <a:ln w="9525">
            <a:noFill/>
            <a:miter lim="800000"/>
            <a:headEnd/>
            <a:tailEnd/>
          </a:ln>
        </p:spPr>
        <p:txBody>
          <a:bodyPr anchor="ctr"/>
          <a:lstStyle/>
          <a:p>
            <a:pPr>
              <a:defRPr/>
            </a:pPr>
            <a:r>
              <a:rPr lang="en-US" sz="2800" b="1" i="1" dirty="0">
                <a:solidFill>
                  <a:srgbClr val="002060"/>
                </a:solidFill>
                <a:latin typeface="Arial" charset="0"/>
                <a:cs typeface="Arial" charset="0"/>
              </a:rPr>
              <a:t> </a:t>
            </a:r>
            <a:r>
              <a:rPr lang="en-US" sz="2800" b="1" dirty="0">
                <a:solidFill>
                  <a:srgbClr val="C00000"/>
                </a:solidFill>
                <a:latin typeface="Arial" charset="0"/>
                <a:cs typeface="Arial" charset="0"/>
              </a:rPr>
              <a:t>2 </a:t>
            </a:r>
            <a:r>
              <a:rPr lang="en-US" sz="2800" b="1" dirty="0" err="1">
                <a:solidFill>
                  <a:srgbClr val="C00000"/>
                </a:solidFill>
                <a:latin typeface="Arial" charset="0"/>
                <a:cs typeface="Arial" charset="0"/>
              </a:rPr>
              <a:t>Photosystems</a:t>
            </a:r>
            <a:r>
              <a:rPr lang="en-US" sz="2800" b="1" dirty="0">
                <a:solidFill>
                  <a:srgbClr val="C00000"/>
                </a:solidFill>
                <a:latin typeface="Arial" charset="0"/>
                <a:cs typeface="Arial" charset="0"/>
              </a:rPr>
              <a:t> connected by electron transport chain – generate ATP &amp; NADPH</a:t>
            </a:r>
            <a:endParaRPr lang="en-US" sz="2800" b="1" dirty="0">
              <a:solidFill>
                <a:srgbClr val="C00000"/>
              </a:solidFill>
              <a:latin typeface="+mj-lt"/>
              <a:ea typeface="+mj-ea"/>
              <a:cs typeface="+mj-cs"/>
            </a:endParaRPr>
          </a:p>
          <a:p>
            <a:pPr>
              <a:defRPr/>
            </a:pPr>
            <a:endParaRPr lang="en-US" sz="2800" b="1" dirty="0">
              <a:solidFill>
                <a:srgbClr val="C00000"/>
              </a:solidFill>
              <a:latin typeface="+mj-lt"/>
              <a:ea typeface="+mj-ea"/>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descr="07_06bLightChloroplast-U">
            <a:extLst>
              <a:ext uri="{FF2B5EF4-FFF2-40B4-BE49-F238E27FC236}">
                <a16:creationId xmlns:a16="http://schemas.microsoft.com/office/drawing/2014/main" id="{3C49A686-D8BD-8449-BF54-195659066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335"/>
          <a:stretch>
            <a:fillRect/>
          </a:stretch>
        </p:blipFill>
        <p:spPr bwMode="auto">
          <a:xfrm>
            <a:off x="990600" y="1143000"/>
            <a:ext cx="69310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8">
            <a:extLst>
              <a:ext uri="{FF2B5EF4-FFF2-40B4-BE49-F238E27FC236}">
                <a16:creationId xmlns:a16="http://schemas.microsoft.com/office/drawing/2014/main" id="{B4063C4E-A1BC-154A-8B97-7F4496B9234F}"/>
              </a:ext>
            </a:extLst>
          </p:cNvPr>
          <p:cNvSpPr txBox="1">
            <a:spLocks noChangeArrowheads="1"/>
          </p:cNvSpPr>
          <p:nvPr/>
        </p:nvSpPr>
        <p:spPr bwMode="auto">
          <a:xfrm>
            <a:off x="4367213" y="1219200"/>
            <a:ext cx="892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1800" b="1">
                <a:latin typeface="Arial" panose="020B0604020202020204" pitchFamily="34" charset="0"/>
              </a:rPr>
              <a:t>Light</a:t>
            </a:r>
          </a:p>
        </p:txBody>
      </p:sp>
      <p:sp>
        <p:nvSpPr>
          <p:cNvPr id="39940" name="Text Box 9">
            <a:extLst>
              <a:ext uri="{FF2B5EF4-FFF2-40B4-BE49-F238E27FC236}">
                <a16:creationId xmlns:a16="http://schemas.microsoft.com/office/drawing/2014/main" id="{0FA77BB5-3EB4-FE47-BD22-1C019152D89E}"/>
              </a:ext>
            </a:extLst>
          </p:cNvPr>
          <p:cNvSpPr txBox="1">
            <a:spLocks noChangeArrowheads="1"/>
          </p:cNvSpPr>
          <p:nvPr/>
        </p:nvSpPr>
        <p:spPr bwMode="auto">
          <a:xfrm>
            <a:off x="838200" y="4714875"/>
            <a:ext cx="140335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800" b="1">
                <a:latin typeface="Arial" panose="020B0604020202020204" pitchFamily="34" charset="0"/>
              </a:rPr>
              <a:t>Chloroplast</a:t>
            </a:r>
          </a:p>
        </p:txBody>
      </p:sp>
      <p:sp>
        <p:nvSpPr>
          <p:cNvPr id="39941" name="Text Box 10">
            <a:extLst>
              <a:ext uri="{FF2B5EF4-FFF2-40B4-BE49-F238E27FC236}">
                <a16:creationId xmlns:a16="http://schemas.microsoft.com/office/drawing/2014/main" id="{B25E4A21-19CF-BD4B-BCE4-A6E367669139}"/>
              </a:ext>
            </a:extLst>
          </p:cNvPr>
          <p:cNvSpPr txBox="1">
            <a:spLocks noChangeArrowheads="1"/>
          </p:cNvSpPr>
          <p:nvPr/>
        </p:nvSpPr>
        <p:spPr bwMode="auto">
          <a:xfrm>
            <a:off x="1524000" y="5562600"/>
            <a:ext cx="933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800" b="1">
                <a:latin typeface="Arial" panose="020B0604020202020204" pitchFamily="34" charset="0"/>
              </a:rPr>
              <a:t>Thylakoid</a:t>
            </a:r>
          </a:p>
        </p:txBody>
      </p:sp>
      <p:sp>
        <p:nvSpPr>
          <p:cNvPr id="39942" name="Text Box 11">
            <a:extLst>
              <a:ext uri="{FF2B5EF4-FFF2-40B4-BE49-F238E27FC236}">
                <a16:creationId xmlns:a16="http://schemas.microsoft.com/office/drawing/2014/main" id="{DF14A070-F35B-F045-A1F7-036AD7FDB216}"/>
              </a:ext>
            </a:extLst>
          </p:cNvPr>
          <p:cNvSpPr txBox="1">
            <a:spLocks noChangeArrowheads="1"/>
          </p:cNvSpPr>
          <p:nvPr/>
        </p:nvSpPr>
        <p:spPr bwMode="auto">
          <a:xfrm>
            <a:off x="3886200" y="4953000"/>
            <a:ext cx="13716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800" b="1">
                <a:latin typeface="Arial" panose="020B0604020202020204" pitchFamily="34" charset="0"/>
              </a:rPr>
              <a:t>Absorbed</a:t>
            </a:r>
          </a:p>
          <a:p>
            <a:pPr eaLnBrk="1" hangingPunct="1">
              <a:lnSpc>
                <a:spcPct val="90000"/>
              </a:lnSpc>
              <a:spcBef>
                <a:spcPct val="0"/>
              </a:spcBef>
              <a:buFontTx/>
              <a:buNone/>
            </a:pPr>
            <a:r>
              <a:rPr lang="en-US" altLang="en-US" sz="1800" b="1">
                <a:latin typeface="Arial" panose="020B0604020202020204" pitchFamily="34" charset="0"/>
              </a:rPr>
              <a:t>light</a:t>
            </a:r>
          </a:p>
        </p:txBody>
      </p:sp>
      <p:sp>
        <p:nvSpPr>
          <p:cNvPr id="39943" name="Text Box 12">
            <a:extLst>
              <a:ext uri="{FF2B5EF4-FFF2-40B4-BE49-F238E27FC236}">
                <a16:creationId xmlns:a16="http://schemas.microsoft.com/office/drawing/2014/main" id="{314F0BDD-2094-1D4A-9E5D-F03379854D15}"/>
              </a:ext>
            </a:extLst>
          </p:cNvPr>
          <p:cNvSpPr txBox="1">
            <a:spLocks noChangeArrowheads="1"/>
          </p:cNvSpPr>
          <p:nvPr/>
        </p:nvSpPr>
        <p:spPr bwMode="auto">
          <a:xfrm>
            <a:off x="4560888" y="5876925"/>
            <a:ext cx="17653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800" b="1">
                <a:latin typeface="Arial" panose="020B0604020202020204" pitchFamily="34" charset="0"/>
              </a:rPr>
              <a:t>Transmitted</a:t>
            </a:r>
          </a:p>
          <a:p>
            <a:pPr eaLnBrk="1" hangingPunct="1">
              <a:lnSpc>
                <a:spcPct val="90000"/>
              </a:lnSpc>
              <a:spcBef>
                <a:spcPct val="0"/>
              </a:spcBef>
              <a:buFontTx/>
              <a:buNone/>
            </a:pPr>
            <a:r>
              <a:rPr lang="en-US" altLang="en-US" sz="1800" b="1">
                <a:latin typeface="Arial" panose="020B0604020202020204" pitchFamily="34" charset="0"/>
              </a:rPr>
              <a:t>light</a:t>
            </a:r>
          </a:p>
        </p:txBody>
      </p:sp>
      <p:sp>
        <p:nvSpPr>
          <p:cNvPr id="39944" name="Text Box 13">
            <a:extLst>
              <a:ext uri="{FF2B5EF4-FFF2-40B4-BE49-F238E27FC236}">
                <a16:creationId xmlns:a16="http://schemas.microsoft.com/office/drawing/2014/main" id="{F3C1C3D5-4265-784F-80DB-D63D9814CD47}"/>
              </a:ext>
            </a:extLst>
          </p:cNvPr>
          <p:cNvSpPr txBox="1">
            <a:spLocks noChangeArrowheads="1"/>
          </p:cNvSpPr>
          <p:nvPr/>
        </p:nvSpPr>
        <p:spPr bwMode="auto">
          <a:xfrm>
            <a:off x="6383338" y="1676400"/>
            <a:ext cx="222726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800" b="1">
                <a:latin typeface="Arial" panose="020B0604020202020204" pitchFamily="34" charset="0"/>
              </a:rPr>
              <a:t>Reflected light</a:t>
            </a:r>
          </a:p>
        </p:txBody>
      </p:sp>
      <p:sp>
        <p:nvSpPr>
          <p:cNvPr id="39945" name="Line 14">
            <a:extLst>
              <a:ext uri="{FF2B5EF4-FFF2-40B4-BE49-F238E27FC236}">
                <a16:creationId xmlns:a16="http://schemas.microsoft.com/office/drawing/2014/main" id="{9A19F7FD-F451-2144-A035-841E9241A9E2}"/>
              </a:ext>
            </a:extLst>
          </p:cNvPr>
          <p:cNvSpPr>
            <a:spLocks noChangeShapeType="1"/>
          </p:cNvSpPr>
          <p:nvPr/>
        </p:nvSpPr>
        <p:spPr bwMode="auto">
          <a:xfrm flipV="1">
            <a:off x="2222500" y="4684713"/>
            <a:ext cx="317500" cy="1714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6" name="Line 15">
            <a:extLst>
              <a:ext uri="{FF2B5EF4-FFF2-40B4-BE49-F238E27FC236}">
                <a16:creationId xmlns:a16="http://schemas.microsoft.com/office/drawing/2014/main" id="{24FFFE19-4BBA-0240-B507-E81FD6EAA4E5}"/>
              </a:ext>
            </a:extLst>
          </p:cNvPr>
          <p:cNvSpPr>
            <a:spLocks noChangeShapeType="1"/>
          </p:cNvSpPr>
          <p:nvPr/>
        </p:nvSpPr>
        <p:spPr bwMode="auto">
          <a:xfrm flipV="1">
            <a:off x="2505075" y="4713288"/>
            <a:ext cx="800100" cy="8604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7" name="Line 16">
            <a:extLst>
              <a:ext uri="{FF2B5EF4-FFF2-40B4-BE49-F238E27FC236}">
                <a16:creationId xmlns:a16="http://schemas.microsoft.com/office/drawing/2014/main" id="{3C32E692-A403-244A-9695-2D8258C12976}"/>
              </a:ext>
            </a:extLst>
          </p:cNvPr>
          <p:cNvSpPr>
            <a:spLocks noChangeShapeType="1"/>
          </p:cNvSpPr>
          <p:nvPr/>
        </p:nvSpPr>
        <p:spPr bwMode="auto">
          <a:xfrm flipV="1">
            <a:off x="4813300" y="4100513"/>
            <a:ext cx="1079500" cy="838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8" name="Line 17">
            <a:extLst>
              <a:ext uri="{FF2B5EF4-FFF2-40B4-BE49-F238E27FC236}">
                <a16:creationId xmlns:a16="http://schemas.microsoft.com/office/drawing/2014/main" id="{C72CC73C-B330-7D44-A8DA-BCC6C013F860}"/>
              </a:ext>
            </a:extLst>
          </p:cNvPr>
          <p:cNvSpPr>
            <a:spLocks noChangeShapeType="1"/>
          </p:cNvSpPr>
          <p:nvPr/>
        </p:nvSpPr>
        <p:spPr bwMode="auto">
          <a:xfrm flipV="1">
            <a:off x="4813300" y="4430713"/>
            <a:ext cx="895350" cy="508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9" name="Rectangle 14">
            <a:extLst>
              <a:ext uri="{FF2B5EF4-FFF2-40B4-BE49-F238E27FC236}">
                <a16:creationId xmlns:a16="http://schemas.microsoft.com/office/drawing/2014/main" id="{3491CF2F-E29D-994F-97B3-4EA9188CCEF5}"/>
              </a:ext>
            </a:extLst>
          </p:cNvPr>
          <p:cNvSpPr>
            <a:spLocks noGrp="1"/>
          </p:cNvSpPr>
          <p:nvPr>
            <p:ph type="title" idx="4294967295"/>
          </p:nvPr>
        </p:nvSpPr>
        <p:spPr>
          <a:xfrm>
            <a:off x="457200" y="274638"/>
            <a:ext cx="8229600" cy="487362"/>
          </a:xfrm>
        </p:spPr>
        <p:txBody>
          <a:bodyPr/>
          <a:lstStyle/>
          <a:p>
            <a:r>
              <a:rPr lang="en-US" altLang="en-US" sz="4000"/>
              <a:t>Modern photosynthesis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A62DA428-43D6-1D4C-9657-E72C086B1C71}"/>
              </a:ext>
            </a:extLst>
          </p:cNvPr>
          <p:cNvSpPr>
            <a:spLocks noGrp="1"/>
          </p:cNvSpPr>
          <p:nvPr>
            <p:ph type="title"/>
          </p:nvPr>
        </p:nvSpPr>
        <p:spPr>
          <a:xfrm>
            <a:off x="381000" y="-76200"/>
            <a:ext cx="8229600" cy="1143000"/>
          </a:xfrm>
        </p:spPr>
        <p:txBody>
          <a:bodyPr/>
          <a:lstStyle/>
          <a:p>
            <a:pPr algn="l" eaLnBrk="1" hangingPunct="1"/>
            <a:r>
              <a:rPr lang="en-US" altLang="en-US" b="1" u="sng">
                <a:solidFill>
                  <a:srgbClr val="C00000"/>
                </a:solidFill>
              </a:rPr>
              <a:t>Evolution of Cellular Life</a:t>
            </a:r>
          </a:p>
        </p:txBody>
      </p:sp>
      <p:sp>
        <p:nvSpPr>
          <p:cNvPr id="6" name="TextBox 5">
            <a:extLst>
              <a:ext uri="{FF2B5EF4-FFF2-40B4-BE49-F238E27FC236}">
                <a16:creationId xmlns:a16="http://schemas.microsoft.com/office/drawing/2014/main" id="{A926D4FC-D6AB-2445-B513-D07384A04EDF}"/>
              </a:ext>
            </a:extLst>
          </p:cNvPr>
          <p:cNvSpPr txBox="1">
            <a:spLocks noChangeArrowheads="1"/>
          </p:cNvSpPr>
          <p:nvPr/>
        </p:nvSpPr>
        <p:spPr bwMode="auto">
          <a:xfrm>
            <a:off x="533400" y="4953000"/>
            <a:ext cx="906780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1200"/>
              </a:spcBef>
              <a:buClr>
                <a:srgbClr val="990000"/>
              </a:buClr>
              <a:buSzPct val="130000"/>
            </a:pPr>
            <a:r>
              <a:rPr lang="en-US" altLang="en-US" sz="2600" b="1"/>
              <a:t> </a:t>
            </a:r>
            <a:r>
              <a:rPr lang="en-US" altLang="en-US" sz="2000" b="1">
                <a:solidFill>
                  <a:srgbClr val="002060"/>
                </a:solidFill>
              </a:rPr>
              <a:t>The three major domains of the living world</a:t>
            </a:r>
          </a:p>
          <a:p>
            <a:pPr eaLnBrk="1" hangingPunct="1">
              <a:spcBef>
                <a:spcPts val="1200"/>
              </a:spcBef>
              <a:buClr>
                <a:srgbClr val="990000"/>
              </a:buClr>
              <a:buSzPct val="130000"/>
            </a:pPr>
            <a:r>
              <a:rPr lang="en-US" altLang="en-US" sz="2000" b="1">
                <a:solidFill>
                  <a:srgbClr val="002060"/>
                </a:solidFill>
              </a:rPr>
              <a:t> Bacteria </a:t>
            </a:r>
            <a:r>
              <a:rPr lang="en-US" altLang="en-US" sz="1600" b="1">
                <a:solidFill>
                  <a:srgbClr val="002060"/>
                </a:solidFill>
              </a:rPr>
              <a:t>&amp;</a:t>
            </a:r>
            <a:r>
              <a:rPr lang="en-US" altLang="en-US" sz="2000" b="1">
                <a:solidFill>
                  <a:srgbClr val="002060"/>
                </a:solidFill>
              </a:rPr>
              <a:t> archaebacteria lumped together until Woese defined Archaea (1968)</a:t>
            </a:r>
          </a:p>
          <a:p>
            <a:pPr eaLnBrk="1" hangingPunct="1">
              <a:spcBef>
                <a:spcPts val="600"/>
              </a:spcBef>
              <a:buClr>
                <a:srgbClr val="990000"/>
              </a:buClr>
              <a:buSzPct val="130000"/>
              <a:buFont typeface="Arial" panose="020B0604020202020204" pitchFamily="34" charset="0"/>
              <a:buNone/>
            </a:pPr>
            <a:endParaRPr lang="en-US" altLang="en-US" sz="2000" b="1">
              <a:solidFill>
                <a:srgbClr val="002060"/>
              </a:solidFill>
            </a:endParaRPr>
          </a:p>
          <a:p>
            <a:pPr eaLnBrk="1" hangingPunct="1">
              <a:spcBef>
                <a:spcPct val="0"/>
              </a:spcBef>
              <a:buClr>
                <a:srgbClr val="990000"/>
              </a:buClr>
              <a:buSzPct val="130000"/>
              <a:buFontTx/>
              <a:buNone/>
            </a:pPr>
            <a:endParaRPr lang="en-US" altLang="en-US" sz="2800" b="1"/>
          </a:p>
          <a:p>
            <a:pPr eaLnBrk="1" hangingPunct="1">
              <a:spcBef>
                <a:spcPct val="0"/>
              </a:spcBef>
              <a:buClr>
                <a:srgbClr val="990000"/>
              </a:buClr>
              <a:buSzPct val="130000"/>
            </a:pPr>
            <a:endParaRPr lang="en-US" altLang="en-US" sz="2800" b="1"/>
          </a:p>
          <a:p>
            <a:pPr eaLnBrk="1" hangingPunct="1">
              <a:spcBef>
                <a:spcPct val="0"/>
              </a:spcBef>
              <a:buClr>
                <a:srgbClr val="990000"/>
              </a:buClr>
              <a:buSzPct val="130000"/>
            </a:pPr>
            <a:endParaRPr lang="en-US" altLang="en-US" sz="2800" b="1"/>
          </a:p>
        </p:txBody>
      </p:sp>
      <p:pic>
        <p:nvPicPr>
          <p:cNvPr id="5124" name="Picture 3" descr="3 domains.jpg">
            <a:extLst>
              <a:ext uri="{FF2B5EF4-FFF2-40B4-BE49-F238E27FC236}">
                <a16:creationId xmlns:a16="http://schemas.microsoft.com/office/drawing/2014/main" id="{78766DD1-2388-1640-AB3B-0D9D396E2772}"/>
              </a:ext>
            </a:extLst>
          </p:cNvPr>
          <p:cNvPicPr>
            <a:picLocks noChangeAspect="1"/>
          </p:cNvPicPr>
          <p:nvPr/>
        </p:nvPicPr>
        <p:blipFill>
          <a:blip r:embed="rId3">
            <a:lum bright="-20000" contrast="30000"/>
            <a:extLst>
              <a:ext uri="{28A0092B-C50C-407E-A947-70E740481C1C}">
                <a14:useLocalDpi xmlns:a14="http://schemas.microsoft.com/office/drawing/2010/main" val="0"/>
              </a:ext>
            </a:extLst>
          </a:blip>
          <a:srcRect l="1007" t="-2277" r="-2698"/>
          <a:stretch>
            <a:fillRect/>
          </a:stretch>
        </p:blipFill>
        <p:spPr bwMode="auto">
          <a:xfrm>
            <a:off x="917575" y="1325563"/>
            <a:ext cx="724535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6">
            <a:extLst>
              <a:ext uri="{FF2B5EF4-FFF2-40B4-BE49-F238E27FC236}">
                <a16:creationId xmlns:a16="http://schemas.microsoft.com/office/drawing/2014/main" id="{972F7261-C052-4945-A1D1-7A1D301BA6E5}"/>
              </a:ext>
            </a:extLst>
          </p:cNvPr>
          <p:cNvSpPr txBox="1">
            <a:spLocks noChangeArrowheads="1"/>
          </p:cNvSpPr>
          <p:nvPr/>
        </p:nvSpPr>
        <p:spPr bwMode="auto">
          <a:xfrm>
            <a:off x="2819400" y="4495800"/>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a:latin typeface="Arial" panose="020B0604020202020204" pitchFamily="34" charset="0"/>
              </a:rPr>
              <a:t>Common proto-cell ancestor of all life</a:t>
            </a:r>
          </a:p>
        </p:txBody>
      </p:sp>
      <p:pic>
        <p:nvPicPr>
          <p:cNvPr id="5126" name="Picture 10">
            <a:extLst>
              <a:ext uri="{FF2B5EF4-FFF2-40B4-BE49-F238E27FC236}">
                <a16:creationId xmlns:a16="http://schemas.microsoft.com/office/drawing/2014/main" id="{75854BB0-3D4A-E64E-BBF8-708D4C71FCD2}"/>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l="7419"/>
          <a:stretch>
            <a:fillRect/>
          </a:stretch>
        </p:blipFill>
        <p:spPr bwMode="auto">
          <a:xfrm>
            <a:off x="3295650" y="3810000"/>
            <a:ext cx="7064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43940FE-E9C4-CA47-A2C5-B42A3DFBB599}"/>
              </a:ext>
            </a:extLst>
          </p:cNvPr>
          <p:cNvSpPr>
            <a:spLocks noGrp="1"/>
          </p:cNvSpPr>
          <p:nvPr>
            <p:ph type="title"/>
          </p:nvPr>
        </p:nvSpPr>
        <p:spPr>
          <a:xfrm>
            <a:off x="685800" y="1981200"/>
            <a:ext cx="8458200" cy="1143000"/>
          </a:xfrm>
        </p:spPr>
        <p:txBody>
          <a:bodyPr/>
          <a:lstStyle/>
          <a:p>
            <a:pPr algn="l">
              <a:lnSpc>
                <a:spcPts val="3000"/>
              </a:lnSpc>
              <a:spcBef>
                <a:spcPts val="1800"/>
              </a:spcBef>
            </a:pPr>
            <a:br>
              <a:rPr lang="en-US" altLang="en-US" sz="3200" b="1" i="1">
                <a:solidFill>
                  <a:srgbClr val="002060"/>
                </a:solidFill>
              </a:rPr>
            </a:br>
            <a:br>
              <a:rPr lang="en-US" altLang="en-US" sz="3200" b="1" i="1">
                <a:solidFill>
                  <a:srgbClr val="002060"/>
                </a:solidFill>
              </a:rPr>
            </a:br>
            <a:br>
              <a:rPr lang="en-US" altLang="en-US" sz="3200" b="1">
                <a:solidFill>
                  <a:srgbClr val="002060"/>
                </a:solidFill>
              </a:rPr>
            </a:br>
            <a:br>
              <a:rPr lang="en-US" altLang="en-US" sz="3200" b="1" i="1">
                <a:solidFill>
                  <a:srgbClr val="002060"/>
                </a:solidFill>
              </a:rPr>
            </a:br>
            <a:endParaRPr lang="en-US" altLang="en-US" sz="3200" b="1" i="1">
              <a:solidFill>
                <a:srgbClr val="002060"/>
              </a:solidFill>
            </a:endParaRPr>
          </a:p>
        </p:txBody>
      </p:sp>
      <p:sp>
        <p:nvSpPr>
          <p:cNvPr id="7" name="Title 1">
            <a:extLst>
              <a:ext uri="{FF2B5EF4-FFF2-40B4-BE49-F238E27FC236}">
                <a16:creationId xmlns:a16="http://schemas.microsoft.com/office/drawing/2014/main" id="{83192ED8-F634-5343-8991-6DFE3E0D308C}"/>
              </a:ext>
            </a:extLst>
          </p:cNvPr>
          <p:cNvSpPr txBox="1">
            <a:spLocks/>
          </p:cNvSpPr>
          <p:nvPr/>
        </p:nvSpPr>
        <p:spPr bwMode="auto">
          <a:xfrm>
            <a:off x="1219200" y="228600"/>
            <a:ext cx="9067800" cy="1143000"/>
          </a:xfrm>
          <a:prstGeom prst="rect">
            <a:avLst/>
          </a:prstGeom>
          <a:noFill/>
          <a:ln w="9525">
            <a:noFill/>
            <a:miter lim="800000"/>
            <a:headEnd/>
            <a:tailEnd/>
          </a:ln>
        </p:spPr>
        <p:txBody>
          <a:bodyPr anchor="ctr"/>
          <a:lstStyle/>
          <a:p>
            <a:pPr>
              <a:defRPr/>
            </a:pPr>
            <a:r>
              <a:rPr lang="en-US" sz="3200" b="1" dirty="0">
                <a:solidFill>
                  <a:srgbClr val="C00000"/>
                </a:solidFill>
                <a:latin typeface="Arial" charset="0"/>
                <a:cs typeface="Arial" charset="0"/>
              </a:rPr>
              <a:t>Photosynthesis Transformed the Planet</a:t>
            </a:r>
            <a:endParaRPr lang="en-US" sz="3200" b="1" dirty="0">
              <a:solidFill>
                <a:srgbClr val="C00000"/>
              </a:solidFill>
              <a:latin typeface="+mj-lt"/>
              <a:ea typeface="+mj-ea"/>
              <a:cs typeface="+mj-cs"/>
            </a:endParaRPr>
          </a:p>
        </p:txBody>
      </p:sp>
      <p:sp>
        <p:nvSpPr>
          <p:cNvPr id="9220" name="Rectangle 12">
            <a:extLst>
              <a:ext uri="{FF2B5EF4-FFF2-40B4-BE49-F238E27FC236}">
                <a16:creationId xmlns:a16="http://schemas.microsoft.com/office/drawing/2014/main" id="{07DA1733-DC5E-7043-9EC9-0641407702A9}"/>
              </a:ext>
            </a:extLst>
          </p:cNvPr>
          <p:cNvSpPr>
            <a:spLocks noChangeArrowheads="1"/>
          </p:cNvSpPr>
          <p:nvPr/>
        </p:nvSpPr>
        <p:spPr bwMode="auto">
          <a:xfrm>
            <a:off x="304800" y="1685925"/>
            <a:ext cx="92202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2400"/>
              </a:spcBef>
              <a:buClr>
                <a:srgbClr val="FF0000"/>
              </a:buClr>
              <a:buSzPct val="150000"/>
            </a:pPr>
            <a:r>
              <a:rPr lang="en-US" altLang="en-US" sz="2800" b="1">
                <a:solidFill>
                  <a:srgbClr val="FF0000"/>
                </a:solidFill>
                <a:latin typeface="Arial" panose="020B0604020202020204" pitchFamily="34" charset="0"/>
              </a:rPr>
              <a:t>  </a:t>
            </a:r>
            <a:r>
              <a:rPr lang="en-US" altLang="en-US" sz="2800" b="1">
                <a:solidFill>
                  <a:srgbClr val="002060"/>
                </a:solidFill>
                <a:latin typeface="Arial" panose="020B0604020202020204" pitchFamily="34" charset="0"/>
              </a:rPr>
              <a:t>O</a:t>
            </a:r>
            <a:r>
              <a:rPr lang="en-US" altLang="en-US" sz="2400" b="1" baseline="-25000">
                <a:solidFill>
                  <a:srgbClr val="002060"/>
                </a:solidFill>
                <a:latin typeface="Arial" panose="020B0604020202020204" pitchFamily="34" charset="0"/>
              </a:rPr>
              <a:t>2</a:t>
            </a:r>
            <a:r>
              <a:rPr lang="en-US" altLang="en-US" sz="2800" b="1">
                <a:solidFill>
                  <a:srgbClr val="002060"/>
                </a:solidFill>
                <a:latin typeface="Arial" panose="020B0604020202020204" pitchFamily="34" charset="0"/>
              </a:rPr>
              <a:t> energizes almost all existing life</a:t>
            </a:r>
            <a:r>
              <a:rPr lang="en-US" altLang="en-US" sz="2800" b="1">
                <a:solidFill>
                  <a:srgbClr val="FF0000"/>
                </a:solidFill>
                <a:latin typeface="Arial" panose="020B0604020202020204" pitchFamily="34" charset="0"/>
              </a:rPr>
              <a:t> </a:t>
            </a:r>
          </a:p>
          <a:p>
            <a:pPr eaLnBrk="1" hangingPunct="1">
              <a:spcBef>
                <a:spcPts val="2400"/>
              </a:spcBef>
              <a:buClr>
                <a:srgbClr val="FF0000"/>
              </a:buClr>
              <a:buSzPct val="150000"/>
            </a:pPr>
            <a:r>
              <a:rPr lang="en-US" altLang="en-US" sz="2800" b="1">
                <a:solidFill>
                  <a:srgbClr val="FF0000"/>
                </a:solidFill>
                <a:latin typeface="Arial" panose="020B0604020202020204" pitchFamily="34" charset="0"/>
              </a:rPr>
              <a:t>  </a:t>
            </a:r>
            <a:r>
              <a:rPr lang="en-US" altLang="en-US" sz="2800" b="1">
                <a:solidFill>
                  <a:srgbClr val="002060"/>
                </a:solidFill>
                <a:latin typeface="Arial" panose="020B0604020202020204" pitchFamily="34" charset="0"/>
              </a:rPr>
              <a:t>Without O</a:t>
            </a:r>
            <a:r>
              <a:rPr lang="en-US" altLang="en-US" sz="2400" b="1" baseline="-25000">
                <a:solidFill>
                  <a:srgbClr val="002060"/>
                </a:solidFill>
                <a:latin typeface="Arial" panose="020B0604020202020204" pitchFamily="34" charset="0"/>
              </a:rPr>
              <a:t>2</a:t>
            </a:r>
            <a:r>
              <a:rPr lang="en-US" altLang="en-US" sz="2800" b="1">
                <a:solidFill>
                  <a:srgbClr val="002060"/>
                </a:solidFill>
                <a:latin typeface="Arial" panose="020B0604020202020204" pitchFamily="34" charset="0"/>
              </a:rPr>
              <a:t> no multicellular plants &amp; animals</a:t>
            </a:r>
          </a:p>
          <a:p>
            <a:pPr eaLnBrk="1" hangingPunct="1">
              <a:spcBef>
                <a:spcPts val="2400"/>
              </a:spcBef>
              <a:buClr>
                <a:srgbClr val="FF0000"/>
              </a:buClr>
              <a:buSzPct val="150000"/>
            </a:pPr>
            <a:r>
              <a:rPr lang="en-US" altLang="en-US" sz="2800" b="1">
                <a:solidFill>
                  <a:srgbClr val="002060"/>
                </a:solidFill>
                <a:latin typeface="Arial" panose="020B0604020202020204" pitchFamily="34" charset="0"/>
              </a:rPr>
              <a:t>  Hence no complex food chains &amp; ecosystems</a:t>
            </a:r>
          </a:p>
          <a:p>
            <a:pPr eaLnBrk="1" hangingPunct="1">
              <a:spcBef>
                <a:spcPts val="2400"/>
              </a:spcBef>
              <a:buClr>
                <a:srgbClr val="FF0000"/>
              </a:buClr>
              <a:buSzPct val="150000"/>
            </a:pPr>
            <a:r>
              <a:rPr lang="en-US" altLang="en-US" sz="2800" b="1">
                <a:solidFill>
                  <a:srgbClr val="002060"/>
                </a:solidFill>
                <a:latin typeface="Arial" panose="020B0604020202020204" pitchFamily="34" charset="0"/>
              </a:rPr>
              <a:t>   Without O</a:t>
            </a:r>
            <a:r>
              <a:rPr lang="en-US" altLang="en-US" sz="2400" b="1" baseline="-25000">
                <a:solidFill>
                  <a:srgbClr val="002060"/>
                </a:solidFill>
                <a:latin typeface="Arial" panose="020B0604020202020204" pitchFamily="34" charset="0"/>
              </a:rPr>
              <a:t>2</a:t>
            </a:r>
            <a:r>
              <a:rPr lang="en-US" altLang="en-US" sz="2800" b="1">
                <a:solidFill>
                  <a:srgbClr val="002060"/>
                </a:solidFill>
                <a:latin typeface="Arial" panose="020B0604020202020204" pitchFamily="34" charset="0"/>
              </a:rPr>
              <a:t> no ozone layer &amp; no oceans</a:t>
            </a:r>
          </a:p>
          <a:p>
            <a:pPr eaLnBrk="1" hangingPunct="1">
              <a:spcBef>
                <a:spcPts val="2400"/>
              </a:spcBef>
              <a:buClr>
                <a:srgbClr val="FF0000"/>
              </a:buClr>
              <a:buSzPct val="150000"/>
            </a:pPr>
            <a:r>
              <a:rPr lang="en-US" altLang="en-US" sz="2800" b="1">
                <a:solidFill>
                  <a:srgbClr val="002060"/>
                </a:solidFill>
                <a:latin typeface="Arial" panose="020B0604020202020204" pitchFamily="34" charset="0"/>
              </a:rPr>
              <a:t>   Earth would be like Mars – dry, red, no blue sky</a:t>
            </a:r>
          </a:p>
          <a:p>
            <a:pPr eaLnBrk="1" hangingPunct="1">
              <a:spcBef>
                <a:spcPts val="2400"/>
              </a:spcBef>
              <a:buClr>
                <a:srgbClr val="FF0000"/>
              </a:buClr>
              <a:buSzPct val="150000"/>
              <a:buFontTx/>
              <a:buNone/>
            </a:pPr>
            <a:endParaRPr lang="en-US" altLang="en-US" sz="2800" b="1">
              <a:solidFill>
                <a:srgbClr val="002060"/>
              </a:solidFill>
              <a:latin typeface="Arial" panose="020B0604020202020204" pitchFamily="34" charset="0"/>
            </a:endParaRPr>
          </a:p>
        </p:txBody>
      </p:sp>
      <p:pic>
        <p:nvPicPr>
          <p:cNvPr id="41989" name="Picture 2">
            <a:extLst>
              <a:ext uri="{FF2B5EF4-FFF2-40B4-BE49-F238E27FC236}">
                <a16:creationId xmlns:a16="http://schemas.microsoft.com/office/drawing/2014/main" id="{67D6231C-B0A2-ED4C-BAB8-1A1230DC2CCF}"/>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25694" t="11111" r="24306" b="11111"/>
          <a:stretch>
            <a:fillRect/>
          </a:stretch>
        </p:blipFill>
        <p:spPr bwMode="auto">
          <a:xfrm>
            <a:off x="74613" y="228600"/>
            <a:ext cx="1144587"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3" descr="mARS.jpg">
            <a:extLst>
              <a:ext uri="{FF2B5EF4-FFF2-40B4-BE49-F238E27FC236}">
                <a16:creationId xmlns:a16="http://schemas.microsoft.com/office/drawing/2014/main" id="{5E6BD0A2-2004-2540-88EB-135D9745C16A}"/>
              </a:ext>
            </a:extLst>
          </p:cNvPr>
          <p:cNvPicPr>
            <a:picLocks noChangeAspect="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7543800" y="5257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7F90A233-5171-FE43-8B13-B94D44E5C1E0}"/>
              </a:ext>
            </a:extLst>
          </p:cNvPr>
          <p:cNvSpPr>
            <a:spLocks noGrp="1"/>
          </p:cNvSpPr>
          <p:nvPr>
            <p:ph type="title"/>
          </p:nvPr>
        </p:nvSpPr>
        <p:spPr/>
        <p:txBody>
          <a:bodyPr/>
          <a:lstStyle/>
          <a:p>
            <a:r>
              <a:rPr lang="en-US" altLang="en-US" b="1">
                <a:solidFill>
                  <a:srgbClr val="FF0000"/>
                </a:solidFill>
              </a:rPr>
              <a:t>Single Celled to Multicellular</a:t>
            </a:r>
          </a:p>
        </p:txBody>
      </p:sp>
      <p:sp>
        <p:nvSpPr>
          <p:cNvPr id="44035" name="Rectangle 5">
            <a:extLst>
              <a:ext uri="{FF2B5EF4-FFF2-40B4-BE49-F238E27FC236}">
                <a16:creationId xmlns:a16="http://schemas.microsoft.com/office/drawing/2014/main" id="{18933DB8-75C6-3B48-A93A-914E6583AAA7}"/>
              </a:ext>
            </a:extLst>
          </p:cNvPr>
          <p:cNvSpPr>
            <a:spLocks noGrp="1"/>
          </p:cNvSpPr>
          <p:nvPr>
            <p:ph type="body" idx="1"/>
          </p:nvPr>
        </p:nvSpPr>
        <p:spPr/>
        <p:txBody>
          <a:bodyPr/>
          <a:lstStyle/>
          <a:p>
            <a:r>
              <a:rPr lang="en-US" altLang="en-US"/>
              <a:t>Single cells are highly successful and still comprise 50% of total biomass on Earth</a:t>
            </a:r>
          </a:p>
          <a:p>
            <a:r>
              <a:rPr lang="en-US" altLang="en-US"/>
              <a:t>So why proceed further or what is the advantage of multicellularity?</a:t>
            </a:r>
          </a:p>
          <a:p>
            <a:pPr lvl="1"/>
            <a:r>
              <a:rPr lang="en-US" altLang="en-US"/>
              <a:t>Collaboration and division of labor allows new resource exploitation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20A2D3E-0A18-2F4A-8C6D-E4148B54D031}"/>
              </a:ext>
            </a:extLst>
          </p:cNvPr>
          <p:cNvSpPr>
            <a:spLocks noGrp="1"/>
          </p:cNvSpPr>
          <p:nvPr>
            <p:ph type="title" idx="4294967295"/>
          </p:nvPr>
        </p:nvSpPr>
        <p:spPr>
          <a:xfrm>
            <a:off x="0" y="274638"/>
            <a:ext cx="8229600" cy="1143000"/>
          </a:xfrm>
        </p:spPr>
        <p:txBody>
          <a:bodyPr/>
          <a:lstStyle/>
          <a:p>
            <a:r>
              <a:rPr lang="en-US" altLang="en-US" b="1">
                <a:solidFill>
                  <a:srgbClr val="FF0000"/>
                </a:solidFill>
              </a:rPr>
              <a:t>Prokaryotic multicellularity</a:t>
            </a:r>
          </a:p>
        </p:txBody>
      </p:sp>
      <p:sp>
        <p:nvSpPr>
          <p:cNvPr id="45059" name="Rectangle 4">
            <a:extLst>
              <a:ext uri="{FF2B5EF4-FFF2-40B4-BE49-F238E27FC236}">
                <a16:creationId xmlns:a16="http://schemas.microsoft.com/office/drawing/2014/main" id="{832724D2-301F-4B42-BF11-090A14C4ABB7}"/>
              </a:ext>
            </a:extLst>
          </p:cNvPr>
          <p:cNvSpPr>
            <a:spLocks noGrp="1"/>
          </p:cNvSpPr>
          <p:nvPr>
            <p:ph type="body" sz="half" idx="4294967295"/>
          </p:nvPr>
        </p:nvSpPr>
        <p:spPr>
          <a:xfrm>
            <a:off x="457200" y="1600200"/>
            <a:ext cx="4267200" cy="4525963"/>
          </a:xfrm>
        </p:spPr>
        <p:txBody>
          <a:bodyPr/>
          <a:lstStyle/>
          <a:p>
            <a:r>
              <a:rPr lang="en-US" altLang="en-US" sz="2400"/>
              <a:t>Formation of loose associations or colonies of single cells</a:t>
            </a:r>
          </a:p>
          <a:p>
            <a:r>
              <a:rPr lang="en-US" altLang="en-US" sz="2400" i="1"/>
              <a:t>Myxobacteria</a:t>
            </a:r>
            <a:r>
              <a:rPr lang="en-US" altLang="en-US" sz="2400"/>
              <a:t> as an example- live in soil on insoluble organic molecules but form loose clusters of cells that release digestive enzymes that makes it possible to digest the organic matter</a:t>
            </a:r>
          </a:p>
          <a:p>
            <a:endParaRPr lang="en-US" altLang="en-US" sz="2400"/>
          </a:p>
        </p:txBody>
      </p:sp>
      <p:pic>
        <p:nvPicPr>
          <p:cNvPr id="45060" name="Picture 6">
            <a:extLst>
              <a:ext uri="{FF2B5EF4-FFF2-40B4-BE49-F238E27FC236}">
                <a16:creationId xmlns:a16="http://schemas.microsoft.com/office/drawing/2014/main" id="{FC73AF24-4194-4F41-B775-40751881A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28800"/>
            <a:ext cx="28162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AC56FB0A-B852-E94F-B7D5-266ED35C3F10}"/>
              </a:ext>
            </a:extLst>
          </p:cNvPr>
          <p:cNvSpPr>
            <a:spLocks noGrp="1"/>
          </p:cNvSpPr>
          <p:nvPr>
            <p:ph type="title"/>
          </p:nvPr>
        </p:nvSpPr>
        <p:spPr/>
        <p:txBody>
          <a:bodyPr/>
          <a:lstStyle/>
          <a:p>
            <a:r>
              <a:rPr lang="en-US" altLang="en-US"/>
              <a:t>Cyanobacterium or Chloroplast</a:t>
            </a:r>
          </a:p>
        </p:txBody>
      </p:sp>
      <p:sp>
        <p:nvSpPr>
          <p:cNvPr id="47107" name="Rectangle 3">
            <a:extLst>
              <a:ext uri="{FF2B5EF4-FFF2-40B4-BE49-F238E27FC236}">
                <a16:creationId xmlns:a16="http://schemas.microsoft.com/office/drawing/2014/main" id="{9C209DC2-61F6-6A49-8A07-379C66A3B94C}"/>
              </a:ext>
            </a:extLst>
          </p:cNvPr>
          <p:cNvSpPr>
            <a:spLocks noGrp="1"/>
          </p:cNvSpPr>
          <p:nvPr>
            <p:ph type="body" sz="half" idx="2"/>
          </p:nvPr>
        </p:nvSpPr>
        <p:spPr>
          <a:xfrm>
            <a:off x="4648200" y="1219200"/>
            <a:ext cx="4038600" cy="4530725"/>
          </a:xfrm>
        </p:spPr>
        <p:txBody>
          <a:bodyPr/>
          <a:lstStyle/>
          <a:p>
            <a:pPr>
              <a:lnSpc>
                <a:spcPct val="90000"/>
              </a:lnSpc>
            </a:pPr>
            <a:r>
              <a:rPr lang="en-US" altLang="en-US" sz="2400"/>
              <a:t>Chromosome: circular, naked DNA</a:t>
            </a:r>
          </a:p>
          <a:p>
            <a:pPr>
              <a:lnSpc>
                <a:spcPct val="90000"/>
              </a:lnSpc>
            </a:pPr>
            <a:r>
              <a:rPr lang="en-US" altLang="en-US" sz="2400"/>
              <a:t>Ribosomes: 70S, synthesizes its own proteins</a:t>
            </a:r>
          </a:p>
          <a:p>
            <a:pPr>
              <a:lnSpc>
                <a:spcPct val="90000"/>
              </a:lnSpc>
            </a:pPr>
            <a:r>
              <a:rPr lang="en-US" altLang="en-US" sz="2400"/>
              <a:t>Grows, divides, and duplicates its DNA</a:t>
            </a:r>
          </a:p>
          <a:p>
            <a:pPr>
              <a:lnSpc>
                <a:spcPct val="90000"/>
              </a:lnSpc>
            </a:pPr>
            <a:r>
              <a:rPr lang="en-US" altLang="en-US" sz="2400"/>
              <a:t>Two membranes: inner membrane, </a:t>
            </a:r>
            <a:r>
              <a:rPr lang="en-US" altLang="en-US" sz="2400">
                <a:cs typeface="Arial" panose="020B0604020202020204" pitchFamily="34" charset="0"/>
              </a:rPr>
              <a:t>¾ protein, synthesizes ATP using light energy (photosynthesis)</a:t>
            </a:r>
          </a:p>
          <a:p>
            <a:pPr>
              <a:lnSpc>
                <a:spcPct val="90000"/>
              </a:lnSpc>
            </a:pPr>
            <a:r>
              <a:rPr lang="en-US" altLang="en-US" sz="2400"/>
              <a:t>Eukaryotic cell without chloroplast cannot make chloroplast</a:t>
            </a:r>
          </a:p>
        </p:txBody>
      </p:sp>
      <p:pic>
        <p:nvPicPr>
          <p:cNvPr id="47108" name="Picture 4" descr="chloroplast1">
            <a:extLst>
              <a:ext uri="{FF2B5EF4-FFF2-40B4-BE49-F238E27FC236}">
                <a16:creationId xmlns:a16="http://schemas.microsoft.com/office/drawing/2014/main" id="{D79EA09C-F562-AA4A-BA8D-1E898D9EBA6F}"/>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533400" y="2514600"/>
            <a:ext cx="3810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5F6E51EC-F138-C64F-BA7E-473EC3DBD476}"/>
              </a:ext>
            </a:extLst>
          </p:cNvPr>
          <p:cNvSpPr>
            <a:spLocks noGrp="1"/>
          </p:cNvSpPr>
          <p:nvPr>
            <p:ph type="title"/>
          </p:nvPr>
        </p:nvSpPr>
        <p:spPr/>
        <p:txBody>
          <a:bodyPr/>
          <a:lstStyle/>
          <a:p>
            <a:r>
              <a:rPr lang="en-US" altLang="en-US"/>
              <a:t>Endosymbiont hypothesis</a:t>
            </a:r>
          </a:p>
        </p:txBody>
      </p:sp>
      <p:sp>
        <p:nvSpPr>
          <p:cNvPr id="49155" name="Rectangle 3">
            <a:extLst>
              <a:ext uri="{FF2B5EF4-FFF2-40B4-BE49-F238E27FC236}">
                <a16:creationId xmlns:a16="http://schemas.microsoft.com/office/drawing/2014/main" id="{AD35A2FF-53B9-C54B-B27E-827EC5C3082D}"/>
              </a:ext>
            </a:extLst>
          </p:cNvPr>
          <p:cNvSpPr>
            <a:spLocks noGrp="1"/>
          </p:cNvSpPr>
          <p:nvPr>
            <p:ph type="body" idx="1"/>
          </p:nvPr>
        </p:nvSpPr>
        <p:spPr/>
        <p:txBody>
          <a:bodyPr/>
          <a:lstStyle/>
          <a:p>
            <a:pPr>
              <a:lnSpc>
                <a:spcPct val="80000"/>
              </a:lnSpc>
            </a:pPr>
            <a:r>
              <a:rPr lang="en-US" altLang="en-US" sz="2800"/>
              <a:t>Increase in eukaryotic cell size was enhanced by compartmentalization and presence of endosymbionts- 1-1.2 BYA </a:t>
            </a:r>
          </a:p>
          <a:p>
            <a:pPr>
              <a:lnSpc>
                <a:spcPct val="80000"/>
              </a:lnSpc>
            </a:pPr>
            <a:r>
              <a:rPr lang="en-US" altLang="en-US" sz="2800"/>
              <a:t>The symbiosis started from an interaction between a more primitive eukaryotic cell and an aerobic (or photosynthetic) bacterium.</a:t>
            </a:r>
          </a:p>
          <a:p>
            <a:pPr>
              <a:lnSpc>
                <a:spcPct val="80000"/>
              </a:lnSpc>
            </a:pPr>
            <a:r>
              <a:rPr lang="en-US" altLang="en-US" sz="2800"/>
              <a:t>Interaction may have been parasitism of a eukaryote by a prokaryote or eating (engulfment) of a prokaryote by a eukaryote.</a:t>
            </a:r>
          </a:p>
          <a:p>
            <a:pPr>
              <a:lnSpc>
                <a:spcPct val="80000"/>
              </a:lnSpc>
            </a:pPr>
            <a:r>
              <a:rPr lang="en-US" altLang="en-US" sz="2800"/>
              <a:t>In either mechanism, over time the prokaryote evolved to become a mitochondrion or a chloroplast.</a:t>
            </a:r>
          </a:p>
          <a:p>
            <a:pPr>
              <a:lnSpc>
                <a:spcPct val="80000"/>
              </a:lnSpc>
            </a:pPr>
            <a:endParaRPr lang="en-US" altLang="en-US" sz="2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a:extLst>
              <a:ext uri="{FF2B5EF4-FFF2-40B4-BE49-F238E27FC236}">
                <a16:creationId xmlns:a16="http://schemas.microsoft.com/office/drawing/2014/main" id="{AEC69F18-B8A4-7D45-B344-0788EE370E59}"/>
              </a:ext>
            </a:extLst>
          </p:cNvPr>
          <p:cNvSpPr>
            <a:spLocks noGrp="1"/>
          </p:cNvSpPr>
          <p:nvPr>
            <p:ph type="title"/>
          </p:nvPr>
        </p:nvSpPr>
        <p:spPr/>
        <p:txBody>
          <a:bodyPr/>
          <a:lstStyle/>
          <a:p>
            <a:r>
              <a:rPr lang="en-US" altLang="en-US" sz="4000" b="1">
                <a:solidFill>
                  <a:srgbClr val="FF0000"/>
                </a:solidFill>
              </a:rPr>
              <a:t>Progression of forms in eukaryotic algae</a:t>
            </a:r>
          </a:p>
        </p:txBody>
      </p:sp>
      <p:pic>
        <p:nvPicPr>
          <p:cNvPr id="51203" name="Picture 5" descr="Figure 1-32. Four closely related genera of green algae, showing a progression from unicellular to colonial and multicellular organization.">
            <a:extLst>
              <a:ext uri="{FF2B5EF4-FFF2-40B4-BE49-F238E27FC236}">
                <a16:creationId xmlns:a16="http://schemas.microsoft.com/office/drawing/2014/main" id="{9A79AF44-D2F9-2743-963F-C8C0CB907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76400"/>
            <a:ext cx="5715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35AE7E79-C0F5-AF4A-8CB1-3CFEF877C9A0}"/>
              </a:ext>
            </a:extLst>
          </p:cNvPr>
          <p:cNvSpPr>
            <a:spLocks noGrp="1"/>
          </p:cNvSpPr>
          <p:nvPr>
            <p:ph type="title"/>
          </p:nvPr>
        </p:nvSpPr>
        <p:spPr>
          <a:xfrm>
            <a:off x="304800" y="76200"/>
            <a:ext cx="8229600" cy="1143000"/>
          </a:xfrm>
        </p:spPr>
        <p:txBody>
          <a:bodyPr/>
          <a:lstStyle/>
          <a:p>
            <a:pPr algn="l"/>
            <a:r>
              <a:rPr lang="en-US" altLang="en-US" b="1">
                <a:solidFill>
                  <a:srgbClr val="C00000"/>
                </a:solidFill>
              </a:rPr>
              <a:t>The Oxygen Revolution</a:t>
            </a:r>
          </a:p>
        </p:txBody>
      </p:sp>
      <p:sp>
        <p:nvSpPr>
          <p:cNvPr id="53251" name="Rectangle 12">
            <a:extLst>
              <a:ext uri="{FF2B5EF4-FFF2-40B4-BE49-F238E27FC236}">
                <a16:creationId xmlns:a16="http://schemas.microsoft.com/office/drawing/2014/main" id="{9E8A852B-9DD5-414A-B814-F61FA4D4717D}"/>
              </a:ext>
            </a:extLst>
          </p:cNvPr>
          <p:cNvSpPr>
            <a:spLocks noChangeArrowheads="1"/>
          </p:cNvSpPr>
          <p:nvPr/>
        </p:nvSpPr>
        <p:spPr bwMode="auto">
          <a:xfrm>
            <a:off x="4953000" y="1219200"/>
            <a:ext cx="4191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FF0000"/>
              </a:buClr>
              <a:buSzPct val="150000"/>
            </a:pPr>
            <a:r>
              <a:rPr lang="en-US" altLang="en-US" sz="1800" b="1">
                <a:solidFill>
                  <a:srgbClr val="002060"/>
                </a:solidFill>
                <a:latin typeface="Arial" panose="020B0604020202020204" pitchFamily="34" charset="0"/>
              </a:rPr>
              <a:t> High concentrations of O</a:t>
            </a:r>
            <a:r>
              <a:rPr lang="en-US" altLang="en-US" sz="1800" b="1" baseline="-25000">
                <a:solidFill>
                  <a:srgbClr val="002060"/>
                </a:solidFill>
                <a:latin typeface="Arial" panose="020B0604020202020204" pitchFamily="34" charset="0"/>
              </a:rPr>
              <a:t>2 </a:t>
            </a:r>
            <a:r>
              <a:rPr lang="en-US" altLang="en-US" sz="1800" b="1">
                <a:solidFill>
                  <a:srgbClr val="002060"/>
                </a:solidFill>
                <a:latin typeface="Arial" panose="020B0604020202020204" pitchFamily="34" charset="0"/>
              </a:rPr>
              <a:t>didn’t reach deep sea until ~600 MYA</a:t>
            </a:r>
          </a:p>
          <a:p>
            <a:pPr eaLnBrk="1" hangingPunct="1">
              <a:spcBef>
                <a:spcPct val="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ct val="0"/>
              </a:spcBef>
              <a:buClr>
                <a:srgbClr val="FF0000"/>
              </a:buClr>
              <a:buSzPct val="150000"/>
            </a:pPr>
            <a:r>
              <a:rPr lang="en-US" altLang="en-US" sz="1800" b="1">
                <a:solidFill>
                  <a:srgbClr val="002060"/>
                </a:solidFill>
                <a:latin typeface="Arial" panose="020B0604020202020204" pitchFamily="34" charset="0"/>
              </a:rPr>
              <a:t> Until then deep ocean lacked O</a:t>
            </a:r>
            <a:r>
              <a:rPr lang="en-US" altLang="en-US" sz="1800" b="1" baseline="-25000">
                <a:solidFill>
                  <a:srgbClr val="002060"/>
                </a:solidFill>
                <a:latin typeface="Arial" panose="020B0604020202020204" pitchFamily="34" charset="0"/>
              </a:rPr>
              <a:t>2 </a:t>
            </a:r>
            <a:r>
              <a:rPr lang="en-US" altLang="en-US" sz="1800" b="1">
                <a:solidFill>
                  <a:srgbClr val="002060"/>
                </a:solidFill>
                <a:latin typeface="Arial" panose="020B0604020202020204" pitchFamily="34" charset="0"/>
              </a:rPr>
              <a:t> because of freezing (Snowball Earth)</a:t>
            </a:r>
          </a:p>
          <a:p>
            <a:pPr eaLnBrk="1" hangingPunct="1">
              <a:spcBef>
                <a:spcPct val="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ct val="0"/>
              </a:spcBef>
              <a:buClr>
                <a:srgbClr val="FF0000"/>
              </a:buClr>
              <a:buSzPct val="150000"/>
            </a:pPr>
            <a:r>
              <a:rPr lang="en-US" altLang="en-US" sz="1800" b="1">
                <a:solidFill>
                  <a:srgbClr val="002060"/>
                </a:solidFill>
                <a:latin typeface="Arial" panose="020B0604020202020204" pitchFamily="34" charset="0"/>
              </a:rPr>
              <a:t> Not enough O</a:t>
            </a:r>
            <a:r>
              <a:rPr lang="en-US" altLang="en-US" sz="1800" b="1" baseline="-25000">
                <a:solidFill>
                  <a:srgbClr val="002060"/>
                </a:solidFill>
                <a:latin typeface="Arial" panose="020B0604020202020204" pitchFamily="34" charset="0"/>
              </a:rPr>
              <a:t>2   </a:t>
            </a:r>
            <a:r>
              <a:rPr lang="en-US" altLang="en-US" sz="1800" b="1">
                <a:solidFill>
                  <a:srgbClr val="002060"/>
                </a:solidFill>
                <a:latin typeface="Arial" panose="020B0604020202020204" pitchFamily="34" charset="0"/>
              </a:rPr>
              <a:t>to support larger, more complex animals</a:t>
            </a:r>
            <a:r>
              <a:rPr lang="en-US" altLang="en-US" sz="1800" b="1" baseline="-25000">
                <a:solidFill>
                  <a:srgbClr val="002060"/>
                </a:solidFill>
                <a:latin typeface="Arial" panose="020B0604020202020204" pitchFamily="34" charset="0"/>
              </a:rPr>
              <a:t> </a:t>
            </a:r>
            <a:endParaRPr lang="en-US" altLang="en-US" sz="1800" b="1">
              <a:solidFill>
                <a:srgbClr val="002060"/>
              </a:solidFill>
              <a:latin typeface="Arial" panose="020B0604020202020204" pitchFamily="34" charset="0"/>
            </a:endParaRPr>
          </a:p>
          <a:p>
            <a:pPr eaLnBrk="1" hangingPunct="1">
              <a:spcBef>
                <a:spcPct val="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ct val="0"/>
              </a:spcBef>
              <a:buClr>
                <a:srgbClr val="FF0000"/>
              </a:buClr>
              <a:buSzPct val="150000"/>
            </a:pPr>
            <a:r>
              <a:rPr lang="en-US" altLang="en-US" sz="1800" b="1">
                <a:solidFill>
                  <a:srgbClr val="002060"/>
                </a:solidFill>
                <a:latin typeface="Arial" panose="020B0604020202020204" pitchFamily="34" charset="0"/>
              </a:rPr>
              <a:t> First Ediacara appear &lt; 5 MY after oxygen level reached 15% of today’s</a:t>
            </a:r>
          </a:p>
          <a:p>
            <a:pPr eaLnBrk="1" hangingPunct="1">
              <a:spcBef>
                <a:spcPct val="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ct val="0"/>
              </a:spcBef>
              <a:buClr>
                <a:srgbClr val="FF0000"/>
              </a:buClr>
              <a:buSzPct val="150000"/>
            </a:pPr>
            <a:r>
              <a:rPr lang="en-US" altLang="en-US" sz="1800" b="1">
                <a:solidFill>
                  <a:srgbClr val="002060"/>
                </a:solidFill>
                <a:latin typeface="Arial" panose="020B0604020202020204" pitchFamily="34" charset="0"/>
              </a:rPr>
              <a:t> O</a:t>
            </a:r>
            <a:r>
              <a:rPr lang="en-US" altLang="en-US" sz="1800" b="1" baseline="-25000">
                <a:solidFill>
                  <a:srgbClr val="002060"/>
                </a:solidFill>
                <a:latin typeface="Arial" panose="020B0604020202020204" pitchFamily="34" charset="0"/>
              </a:rPr>
              <a:t>2 </a:t>
            </a:r>
            <a:r>
              <a:rPr lang="en-US" altLang="en-US" sz="1800" b="1">
                <a:solidFill>
                  <a:srgbClr val="002060"/>
                </a:solidFill>
                <a:latin typeface="Arial" panose="020B0604020202020204" pitchFamily="34" charset="0"/>
              </a:rPr>
              <a:t>levels continued to rise during pre-Cambrian &amp;  Cambrian allowing even larger species to evolve</a:t>
            </a:r>
            <a:endParaRPr lang="en-US" altLang="en-US" sz="1800">
              <a:latin typeface="Arial" panose="020B0604020202020204" pitchFamily="34" charset="0"/>
            </a:endParaRPr>
          </a:p>
        </p:txBody>
      </p:sp>
      <p:pic>
        <p:nvPicPr>
          <p:cNvPr id="53252" name="Picture 7" descr="C:\Users\royh\Desktop\800px-Oxygenation-atm-2_svg.png">
            <a:extLst>
              <a:ext uri="{FF2B5EF4-FFF2-40B4-BE49-F238E27FC236}">
                <a16:creationId xmlns:a16="http://schemas.microsoft.com/office/drawing/2014/main" id="{82AC45BF-D88E-E349-9C75-60665F67A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574800"/>
            <a:ext cx="4748212"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6B89640A-FD99-A842-9E5F-BB297B6082B1}"/>
              </a:ext>
            </a:extLst>
          </p:cNvPr>
          <p:cNvSpPr>
            <a:spLocks noGrp="1"/>
          </p:cNvSpPr>
          <p:nvPr>
            <p:ph type="title"/>
          </p:nvPr>
        </p:nvSpPr>
        <p:spPr>
          <a:xfrm>
            <a:off x="609600" y="381000"/>
            <a:ext cx="8229600" cy="1143000"/>
          </a:xfrm>
        </p:spPr>
        <p:txBody>
          <a:bodyPr/>
          <a:lstStyle/>
          <a:p>
            <a:pPr algn="l" eaLnBrk="1" hangingPunct="1"/>
            <a:r>
              <a:rPr lang="en-US" altLang="en-US" b="1">
                <a:solidFill>
                  <a:srgbClr val="002060"/>
                </a:solidFill>
              </a:rPr>
              <a:t>         </a:t>
            </a:r>
            <a:endParaRPr lang="en-US" altLang="en-US" sz="4000" b="1" u="sng">
              <a:solidFill>
                <a:srgbClr val="000099"/>
              </a:solidFill>
              <a:latin typeface="Arial" panose="020B0604020202020204" pitchFamily="34" charset="0"/>
              <a:cs typeface="Arial" panose="020B0604020202020204" pitchFamily="34" charset="0"/>
            </a:endParaRPr>
          </a:p>
        </p:txBody>
      </p:sp>
      <p:sp>
        <p:nvSpPr>
          <p:cNvPr id="55299" name="Content Placeholder 5">
            <a:extLst>
              <a:ext uri="{FF2B5EF4-FFF2-40B4-BE49-F238E27FC236}">
                <a16:creationId xmlns:a16="http://schemas.microsoft.com/office/drawing/2014/main" id="{5B2BE385-6339-4640-90FE-B10F7141B8F2}"/>
              </a:ext>
            </a:extLst>
          </p:cNvPr>
          <p:cNvSpPr>
            <a:spLocks noGrp="1"/>
          </p:cNvSpPr>
          <p:nvPr>
            <p:ph idx="1"/>
          </p:nvPr>
        </p:nvSpPr>
        <p:spPr>
          <a:xfrm>
            <a:off x="304800" y="2667000"/>
            <a:ext cx="8229600" cy="1600200"/>
          </a:xfrm>
        </p:spPr>
        <p:txBody>
          <a:bodyPr/>
          <a:lstStyle/>
          <a:p>
            <a:pPr eaLnBrk="1" hangingPunct="1">
              <a:buFont typeface="Arial" panose="020B0604020202020204" pitchFamily="34" charset="0"/>
              <a:buNone/>
            </a:pPr>
            <a:r>
              <a:rPr lang="en-US" altLang="en-US" sz="4800" b="1">
                <a:solidFill>
                  <a:srgbClr val="FF0000"/>
                </a:solidFill>
              </a:rPr>
              <a:t>Pre- &amp; Post-Cambrian Evolution</a:t>
            </a:r>
          </a:p>
        </p:txBody>
      </p:sp>
      <p:pic>
        <p:nvPicPr>
          <p:cNvPr id="55300" name="Picture 2" descr="northpolestrom">
            <a:extLst>
              <a:ext uri="{FF2B5EF4-FFF2-40B4-BE49-F238E27FC236}">
                <a16:creationId xmlns:a16="http://schemas.microsoft.com/office/drawing/2014/main" id="{C3995C13-2056-964E-9E38-AAD658C3C61B}"/>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2985" t="6914"/>
          <a:stretch>
            <a:fillRect/>
          </a:stretch>
        </p:blipFill>
        <p:spPr bwMode="auto">
          <a:xfrm>
            <a:off x="533400" y="1447800"/>
            <a:ext cx="12954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descr="Edicarian ocean.jpg">
            <a:extLst>
              <a:ext uri="{FF2B5EF4-FFF2-40B4-BE49-F238E27FC236}">
                <a16:creationId xmlns:a16="http://schemas.microsoft.com/office/drawing/2014/main" id="{DB14062A-E159-3D46-A6F6-4088C90A79C0}"/>
              </a:ext>
            </a:extLst>
          </p:cNvPr>
          <p:cNvPicPr>
            <a:picLocks noChangeAspect="1"/>
          </p:cNvPicPr>
          <p:nvPr/>
        </p:nvPicPr>
        <p:blipFill>
          <a:blip r:embed="rId4">
            <a:extLst>
              <a:ext uri="{28A0092B-C50C-407E-A947-70E740481C1C}">
                <a14:useLocalDpi xmlns:a14="http://schemas.microsoft.com/office/drawing/2010/main" val="0"/>
              </a:ext>
            </a:extLst>
          </a:blip>
          <a:srcRect l="7954" t="6377" r="6929" b="9485"/>
          <a:stretch>
            <a:fillRect/>
          </a:stretch>
        </p:blipFill>
        <p:spPr bwMode="auto">
          <a:xfrm>
            <a:off x="3124200" y="838200"/>
            <a:ext cx="22098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2" descr="Cambrian artist reconstruction.jpg">
            <a:extLst>
              <a:ext uri="{FF2B5EF4-FFF2-40B4-BE49-F238E27FC236}">
                <a16:creationId xmlns:a16="http://schemas.microsoft.com/office/drawing/2014/main" id="{71286683-5369-E842-9EF4-9B1D28555B33}"/>
              </a:ext>
            </a:extLst>
          </p:cNvPr>
          <p:cNvPicPr>
            <a:picLocks noChangeAspect="1"/>
          </p:cNvPicPr>
          <p:nvPr/>
        </p:nvPicPr>
        <p:blipFill>
          <a:blip r:embed="rId5">
            <a:lum contrast="10000"/>
            <a:extLst>
              <a:ext uri="{28A0092B-C50C-407E-A947-70E740481C1C}">
                <a14:useLocalDpi xmlns:a14="http://schemas.microsoft.com/office/drawing/2010/main" val="0"/>
              </a:ext>
            </a:extLst>
          </a:blip>
          <a:srcRect l="1666" t="1639" r="1666" b="1639"/>
          <a:stretch>
            <a:fillRect/>
          </a:stretch>
        </p:blipFill>
        <p:spPr bwMode="auto">
          <a:xfrm>
            <a:off x="2743200" y="4114800"/>
            <a:ext cx="32766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mbrian 3.jpg">
            <a:extLst>
              <a:ext uri="{FF2B5EF4-FFF2-40B4-BE49-F238E27FC236}">
                <a16:creationId xmlns:a16="http://schemas.microsoft.com/office/drawing/2014/main" id="{C8D8B5AC-A6D2-EE4F-856A-BEB67FDE33F5}"/>
              </a:ext>
            </a:extLst>
          </p:cNvPr>
          <p:cNvPicPr>
            <a:picLocks noChangeAspect="1"/>
          </p:cNvPicPr>
          <p:nvPr/>
        </p:nvPicPr>
        <p:blipFill>
          <a:blip r:embed="rId6">
            <a:lum contrast="10000"/>
            <a:extLst>
              <a:ext uri="{28A0092B-C50C-407E-A947-70E740481C1C}">
                <a14:useLocalDpi xmlns:a14="http://schemas.microsoft.com/office/drawing/2010/main" val="0"/>
              </a:ext>
            </a:extLst>
          </a:blip>
          <a:srcRect/>
          <a:stretch>
            <a:fillRect/>
          </a:stretch>
        </p:blipFill>
        <p:spPr bwMode="auto">
          <a:xfrm>
            <a:off x="533400" y="3962400"/>
            <a:ext cx="14478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5" descr="Edicarian fossil.jpg">
            <a:extLst>
              <a:ext uri="{FF2B5EF4-FFF2-40B4-BE49-F238E27FC236}">
                <a16:creationId xmlns:a16="http://schemas.microsoft.com/office/drawing/2014/main" id="{CBD1CAA2-281B-9B4B-ADC9-2072F6173292}"/>
              </a:ext>
            </a:extLst>
          </p:cNvPr>
          <p:cNvPicPr>
            <a:picLocks noChangeAspect="1"/>
          </p:cNvPicPr>
          <p:nvPr/>
        </p:nvPicPr>
        <p:blipFill>
          <a:blip r:embed="rId7">
            <a:lum contrast="10000"/>
            <a:extLst>
              <a:ext uri="{28A0092B-C50C-407E-A947-70E740481C1C}">
                <a14:useLocalDpi xmlns:a14="http://schemas.microsoft.com/office/drawing/2010/main" val="0"/>
              </a:ext>
            </a:extLst>
          </a:blip>
          <a:srcRect/>
          <a:stretch>
            <a:fillRect/>
          </a:stretch>
        </p:blipFill>
        <p:spPr bwMode="auto">
          <a:xfrm>
            <a:off x="6172200" y="1365250"/>
            <a:ext cx="13716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5" descr="Banded iron Australia.jpg">
            <a:extLst>
              <a:ext uri="{FF2B5EF4-FFF2-40B4-BE49-F238E27FC236}">
                <a16:creationId xmlns:a16="http://schemas.microsoft.com/office/drawing/2014/main" id="{7D7E63C3-5AD4-264F-A784-22DB1827456E}"/>
              </a:ext>
            </a:extLst>
          </p:cNvPr>
          <p:cNvPicPr>
            <a:picLocks noChangeAspect="1"/>
          </p:cNvPicPr>
          <p:nvPr/>
        </p:nvPicPr>
        <p:blipFill>
          <a:blip r:embed="rId8">
            <a:lum contrast="20000"/>
            <a:extLst>
              <a:ext uri="{28A0092B-C50C-407E-A947-70E740481C1C}">
                <a14:useLocalDpi xmlns:a14="http://schemas.microsoft.com/office/drawing/2010/main" val="0"/>
              </a:ext>
            </a:extLst>
          </a:blip>
          <a:srcRect l="27048" t="18793"/>
          <a:stretch>
            <a:fillRect/>
          </a:stretch>
        </p:blipFill>
        <p:spPr bwMode="auto">
          <a:xfrm>
            <a:off x="6324600" y="3886200"/>
            <a:ext cx="16002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00027B74-C59A-1C75-9B81809EC588EF21_arch2">
            <a:extLst>
              <a:ext uri="{FF2B5EF4-FFF2-40B4-BE49-F238E27FC236}">
                <a16:creationId xmlns:a16="http://schemas.microsoft.com/office/drawing/2014/main" id="{A8BC38C8-B2F2-7A47-8267-7EBC610E4F66}"/>
              </a:ext>
            </a:extLst>
          </p:cNvPr>
          <p:cNvPicPr>
            <a:picLocks noChangeAspect="1" noChangeArrowheads="1"/>
          </p:cNvPicPr>
          <p:nvPr/>
        </p:nvPicPr>
        <p:blipFill>
          <a:blip r:embed="rId3">
            <a:lum contrast="10000"/>
            <a:extLst>
              <a:ext uri="{28A0092B-C50C-407E-A947-70E740481C1C}">
                <a14:useLocalDpi xmlns:a14="http://schemas.microsoft.com/office/drawing/2010/main" val="0"/>
              </a:ext>
            </a:extLst>
          </a:blip>
          <a:srcRect r="20692"/>
          <a:stretch>
            <a:fillRect/>
          </a:stretch>
        </p:blipFill>
        <p:spPr bwMode="auto">
          <a:xfrm>
            <a:off x="2286000" y="1066800"/>
            <a:ext cx="3200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4">
            <a:extLst>
              <a:ext uri="{FF2B5EF4-FFF2-40B4-BE49-F238E27FC236}">
                <a16:creationId xmlns:a16="http://schemas.microsoft.com/office/drawing/2014/main" id="{A54ED1F1-FE90-B840-A59E-EE1855E994A7}"/>
              </a:ext>
            </a:extLst>
          </p:cNvPr>
          <p:cNvSpPr txBox="1">
            <a:spLocks noChangeArrowheads="1"/>
          </p:cNvSpPr>
          <p:nvPr/>
        </p:nvSpPr>
        <p:spPr bwMode="auto">
          <a:xfrm>
            <a:off x="76200" y="152400"/>
            <a:ext cx="9007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C00000"/>
                </a:solidFill>
                <a:latin typeface="Arial" panose="020B0604020202020204" pitchFamily="34" charset="0"/>
              </a:rPr>
              <a:t>Glacial Deposits Overlain by Carbonates</a:t>
            </a:r>
          </a:p>
        </p:txBody>
      </p:sp>
      <p:sp>
        <p:nvSpPr>
          <p:cNvPr id="57348" name="Rectangle 5">
            <a:extLst>
              <a:ext uri="{FF2B5EF4-FFF2-40B4-BE49-F238E27FC236}">
                <a16:creationId xmlns:a16="http://schemas.microsoft.com/office/drawing/2014/main" id="{1A2EEA0D-4828-F04E-B47A-F72C620E2D20}"/>
              </a:ext>
            </a:extLst>
          </p:cNvPr>
          <p:cNvSpPr>
            <a:spLocks noChangeArrowheads="1"/>
          </p:cNvSpPr>
          <p:nvPr/>
        </p:nvSpPr>
        <p:spPr bwMode="auto">
          <a:xfrm>
            <a:off x="0" y="3170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7349" name="Rectangle 6">
            <a:extLst>
              <a:ext uri="{FF2B5EF4-FFF2-40B4-BE49-F238E27FC236}">
                <a16:creationId xmlns:a16="http://schemas.microsoft.com/office/drawing/2014/main" id="{1C2ADE51-CD1F-C845-B9FA-B2DBACEF0FF4}"/>
              </a:ext>
            </a:extLst>
          </p:cNvPr>
          <p:cNvSpPr>
            <a:spLocks noChangeArrowheads="1"/>
          </p:cNvSpPr>
          <p:nvPr/>
        </p:nvSpPr>
        <p:spPr bwMode="auto">
          <a:xfrm>
            <a:off x="3276600" y="57150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2060"/>
                </a:solidFill>
                <a:latin typeface="Arial" panose="020B0604020202020204" pitchFamily="34" charset="0"/>
              </a:rPr>
              <a:t>Coast of Namibia</a:t>
            </a:r>
          </a:p>
        </p:txBody>
      </p:sp>
      <p:pic>
        <p:nvPicPr>
          <p:cNvPr id="57350" name="Picture 7" descr="00027B74-C59A-1C75-9B81809EC588EF21_arch3">
            <a:extLst>
              <a:ext uri="{FF2B5EF4-FFF2-40B4-BE49-F238E27FC236}">
                <a16:creationId xmlns:a16="http://schemas.microsoft.com/office/drawing/2014/main" id="{27894BFB-A932-7F4D-BC82-2286497118E6}"/>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152400" y="1628775"/>
            <a:ext cx="22860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9" descr="00027B74-C59A-1C75-9B81809EC588EF21_arch1">
            <a:extLst>
              <a:ext uri="{FF2B5EF4-FFF2-40B4-BE49-F238E27FC236}">
                <a16:creationId xmlns:a16="http://schemas.microsoft.com/office/drawing/2014/main" id="{FD31187C-ED32-BC4C-85D9-E6B91D17C75C}"/>
              </a:ext>
            </a:extLst>
          </p:cNvPr>
          <p:cNvPicPr>
            <a:picLocks noChangeAspect="1" noChangeArrowheads="1"/>
          </p:cNvPicPr>
          <p:nvPr/>
        </p:nvPicPr>
        <p:blipFill>
          <a:blip r:embed="rId5">
            <a:lum contrast="30000"/>
            <a:extLst>
              <a:ext uri="{28A0092B-C50C-407E-A947-70E740481C1C}">
                <a14:useLocalDpi xmlns:a14="http://schemas.microsoft.com/office/drawing/2010/main" val="0"/>
              </a:ext>
            </a:extLst>
          </a:blip>
          <a:srcRect l="3226"/>
          <a:stretch>
            <a:fillRect/>
          </a:stretch>
        </p:blipFill>
        <p:spPr bwMode="auto">
          <a:xfrm>
            <a:off x="152400" y="3571875"/>
            <a:ext cx="22860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 Box 10">
            <a:extLst>
              <a:ext uri="{FF2B5EF4-FFF2-40B4-BE49-F238E27FC236}">
                <a16:creationId xmlns:a16="http://schemas.microsoft.com/office/drawing/2014/main" id="{64557FA1-6A0A-AC4D-9D8D-3D3CD046F97A}"/>
              </a:ext>
            </a:extLst>
          </p:cNvPr>
          <p:cNvSpPr txBox="1">
            <a:spLocks noChangeArrowheads="1"/>
          </p:cNvSpPr>
          <p:nvPr/>
        </p:nvSpPr>
        <p:spPr bwMode="auto">
          <a:xfrm>
            <a:off x="1112838" y="3155950"/>
            <a:ext cx="12779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carbonates</a:t>
            </a:r>
          </a:p>
        </p:txBody>
      </p:sp>
      <p:sp>
        <p:nvSpPr>
          <p:cNvPr id="57353" name="Text Box 11">
            <a:extLst>
              <a:ext uri="{FF2B5EF4-FFF2-40B4-BE49-F238E27FC236}">
                <a16:creationId xmlns:a16="http://schemas.microsoft.com/office/drawing/2014/main" id="{DF57A0F1-A0C9-3946-ACB9-0725AD4D5FFF}"/>
              </a:ext>
            </a:extLst>
          </p:cNvPr>
          <p:cNvSpPr txBox="1">
            <a:spLocks noChangeArrowheads="1"/>
          </p:cNvSpPr>
          <p:nvPr/>
        </p:nvSpPr>
        <p:spPr bwMode="auto">
          <a:xfrm>
            <a:off x="762000" y="5224463"/>
            <a:ext cx="17256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glacial deposits</a:t>
            </a:r>
          </a:p>
        </p:txBody>
      </p:sp>
      <p:sp>
        <p:nvSpPr>
          <p:cNvPr id="10" name="Rectangle 9">
            <a:extLst>
              <a:ext uri="{FF2B5EF4-FFF2-40B4-BE49-F238E27FC236}">
                <a16:creationId xmlns:a16="http://schemas.microsoft.com/office/drawing/2014/main" id="{F1EF22BF-0EF0-384E-AC08-1C4A880929B1}"/>
              </a:ext>
            </a:extLst>
          </p:cNvPr>
          <p:cNvSpPr/>
          <p:nvPr/>
        </p:nvSpPr>
        <p:spPr>
          <a:xfrm>
            <a:off x="5581650" y="1600200"/>
            <a:ext cx="4572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Arrow Connector 11">
            <a:extLst>
              <a:ext uri="{FF2B5EF4-FFF2-40B4-BE49-F238E27FC236}">
                <a16:creationId xmlns:a16="http://schemas.microsoft.com/office/drawing/2014/main" id="{08386C6E-A166-C345-BBCF-E1DC9CAE39EE}"/>
              </a:ext>
            </a:extLst>
          </p:cNvPr>
          <p:cNvCxnSpPr/>
          <p:nvPr/>
        </p:nvCxnSpPr>
        <p:spPr>
          <a:xfrm rot="5400000" flipH="1" flipV="1">
            <a:off x="2362200" y="3657600"/>
            <a:ext cx="5334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356" name="Rectangle 12">
            <a:extLst>
              <a:ext uri="{FF2B5EF4-FFF2-40B4-BE49-F238E27FC236}">
                <a16:creationId xmlns:a16="http://schemas.microsoft.com/office/drawing/2014/main" id="{78288737-0651-3846-B6BF-4688A8676B0A}"/>
              </a:ext>
            </a:extLst>
          </p:cNvPr>
          <p:cNvSpPr>
            <a:spLocks noChangeArrowheads="1"/>
          </p:cNvSpPr>
          <p:nvPr/>
        </p:nvSpPr>
        <p:spPr bwMode="auto">
          <a:xfrm>
            <a:off x="5541963" y="1503363"/>
            <a:ext cx="37338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1200"/>
              </a:spcBef>
              <a:buClr>
                <a:srgbClr val="FF0000"/>
              </a:buClr>
              <a:buSzPct val="150000"/>
            </a:pPr>
            <a:r>
              <a:rPr lang="en-US" altLang="en-US" sz="1800" b="1">
                <a:solidFill>
                  <a:srgbClr val="002060"/>
                </a:solidFill>
                <a:latin typeface="Arial" panose="020B0604020202020204" pitchFamily="34" charset="0"/>
              </a:rPr>
              <a:t> Layers of glacial deposits world-wide 750 - 600 MYA </a:t>
            </a:r>
          </a:p>
          <a:p>
            <a:pPr eaLnBrk="1" hangingPunct="1">
              <a:spcBef>
                <a:spcPts val="120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ts val="1200"/>
              </a:spcBef>
              <a:buClr>
                <a:srgbClr val="FF0000"/>
              </a:buClr>
              <a:buSzPct val="150000"/>
            </a:pPr>
            <a:r>
              <a:rPr lang="en-US" altLang="en-US" sz="1800" b="1">
                <a:solidFill>
                  <a:srgbClr val="002060"/>
                </a:solidFill>
                <a:latin typeface="Arial" panose="020B0604020202020204" pitchFamily="34" charset="0"/>
              </a:rPr>
              <a:t> Evidence indicates that entire Earth froze for millions of years</a:t>
            </a:r>
          </a:p>
          <a:p>
            <a:pPr eaLnBrk="1" hangingPunct="1">
              <a:spcBef>
                <a:spcPts val="120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ts val="1200"/>
              </a:spcBef>
              <a:buClr>
                <a:srgbClr val="FF0000"/>
              </a:buClr>
              <a:buSzPct val="150000"/>
            </a:pPr>
            <a:r>
              <a:rPr lang="en-US" altLang="en-US" sz="1800" b="1">
                <a:solidFill>
                  <a:srgbClr val="002060"/>
                </a:solidFill>
                <a:latin typeface="Arial" panose="020B0604020202020204" pitchFamily="34" charset="0"/>
              </a:rPr>
              <a:t> Mass extinctions took place</a:t>
            </a:r>
          </a:p>
          <a:p>
            <a:pPr eaLnBrk="1" hangingPunct="1">
              <a:spcBef>
                <a:spcPts val="120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ts val="1200"/>
              </a:spcBef>
              <a:buClr>
                <a:srgbClr val="FF0000"/>
              </a:buClr>
              <a:buSzPct val="150000"/>
            </a:pPr>
            <a:r>
              <a:rPr lang="en-US" altLang="en-US" sz="1800" b="1">
                <a:solidFill>
                  <a:srgbClr val="002060"/>
                </a:solidFill>
                <a:latin typeface="Arial" panose="020B0604020202020204" pitchFamily="34" charset="0"/>
              </a:rPr>
              <a:t> Life clung to existence around volcanoes &amp; open ice at equator</a:t>
            </a:r>
          </a:p>
          <a:p>
            <a:pPr eaLnBrk="1" hangingPunct="1">
              <a:spcBef>
                <a:spcPts val="1200"/>
              </a:spcBef>
              <a:buClr>
                <a:srgbClr val="FF0000"/>
              </a:buClr>
              <a:buSzPct val="150000"/>
            </a:pPr>
            <a:endParaRPr lang="en-US" altLang="en-US" sz="1800">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2DED4E8-DC10-5446-8357-1023ADEDCFAF}"/>
              </a:ext>
            </a:extLst>
          </p:cNvPr>
          <p:cNvSpPr>
            <a:spLocks noChangeArrowheads="1"/>
          </p:cNvSpPr>
          <p:nvPr/>
        </p:nvSpPr>
        <p:spPr bwMode="auto">
          <a:xfrm>
            <a:off x="304800" y="228600"/>
            <a:ext cx="8839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400" b="1">
                <a:solidFill>
                  <a:srgbClr val="C00000"/>
                </a:solidFill>
                <a:latin typeface="Arial" panose="020B0604020202020204" pitchFamily="34" charset="0"/>
              </a:rPr>
              <a:t>Ediacaran Fauna: </a:t>
            </a:r>
            <a:r>
              <a:rPr lang="en-US" altLang="en-US" b="1" i="1">
                <a:solidFill>
                  <a:srgbClr val="C00000"/>
                </a:solidFill>
                <a:latin typeface="Arial" panose="020B0604020202020204" pitchFamily="34" charset="0"/>
              </a:rPr>
              <a:t>600 - 520 MYA</a:t>
            </a:r>
          </a:p>
        </p:txBody>
      </p:sp>
      <p:pic>
        <p:nvPicPr>
          <p:cNvPr id="59395" name="Picture 6" descr="Australian Ediacaran-aged rocks">
            <a:extLst>
              <a:ext uri="{FF2B5EF4-FFF2-40B4-BE49-F238E27FC236}">
                <a16:creationId xmlns:a16="http://schemas.microsoft.com/office/drawing/2014/main" id="{DF2A2541-59CE-BD43-8912-9FBA771C2BB8}"/>
              </a:ext>
            </a:extLst>
          </p:cNvPr>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609600" y="1219200"/>
            <a:ext cx="35369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7">
            <a:extLst>
              <a:ext uri="{FF2B5EF4-FFF2-40B4-BE49-F238E27FC236}">
                <a16:creationId xmlns:a16="http://schemas.microsoft.com/office/drawing/2014/main" id="{67B76CEA-202F-CC46-9542-7CC9D35CF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761"/>
          <a:stretch>
            <a:fillRect/>
          </a:stretch>
        </p:blipFill>
        <p:spPr bwMode="auto">
          <a:xfrm>
            <a:off x="4572000" y="1143000"/>
            <a:ext cx="35496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12">
            <a:extLst>
              <a:ext uri="{FF2B5EF4-FFF2-40B4-BE49-F238E27FC236}">
                <a16:creationId xmlns:a16="http://schemas.microsoft.com/office/drawing/2014/main" id="{9F2135A1-B0FB-FA4A-B202-202FE9434A2C}"/>
              </a:ext>
            </a:extLst>
          </p:cNvPr>
          <p:cNvSpPr>
            <a:spLocks noChangeArrowheads="1"/>
          </p:cNvSpPr>
          <p:nvPr/>
        </p:nvSpPr>
        <p:spPr bwMode="auto">
          <a:xfrm>
            <a:off x="228600" y="4445000"/>
            <a:ext cx="89916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FF0000"/>
              </a:buClr>
              <a:buSzPct val="150000"/>
            </a:pPr>
            <a:r>
              <a:rPr lang="en-US" altLang="en-US" sz="1800" b="1">
                <a:solidFill>
                  <a:srgbClr val="002060"/>
                </a:solidFill>
                <a:latin typeface="Arial" panose="020B0604020202020204" pitchFamily="34" charset="0"/>
              </a:rPr>
              <a:t> Discovered in 1946 in southeast  Australia – subsequently in Canada </a:t>
            </a:r>
            <a:r>
              <a:rPr lang="en-US" altLang="en-US" sz="1400" b="1">
                <a:solidFill>
                  <a:srgbClr val="002060"/>
                </a:solidFill>
                <a:latin typeface="Arial" panose="020B0604020202020204" pitchFamily="34" charset="0"/>
              </a:rPr>
              <a:t>&amp; </a:t>
            </a:r>
            <a:r>
              <a:rPr lang="en-US" altLang="en-US" sz="1800" b="1">
                <a:solidFill>
                  <a:srgbClr val="002060"/>
                </a:solidFill>
                <a:latin typeface="Arial" panose="020B0604020202020204" pitchFamily="34" charset="0"/>
              </a:rPr>
              <a:t>Namibia </a:t>
            </a:r>
          </a:p>
          <a:p>
            <a:pPr eaLnBrk="1" hangingPunct="1">
              <a:spcBef>
                <a:spcPct val="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ct val="0"/>
              </a:spcBef>
              <a:buClr>
                <a:srgbClr val="FF0000"/>
              </a:buClr>
              <a:buSzPct val="150000"/>
            </a:pPr>
            <a:r>
              <a:rPr lang="en-US" altLang="en-US" sz="1800" b="1">
                <a:solidFill>
                  <a:srgbClr val="002060"/>
                </a:solidFill>
                <a:latin typeface="Arial" panose="020B0604020202020204" pitchFamily="34" charset="0"/>
              </a:rPr>
              <a:t> Fossils represent the most ancient complex organisms on Earth</a:t>
            </a:r>
          </a:p>
          <a:p>
            <a:pPr eaLnBrk="1" hangingPunct="1">
              <a:spcBef>
                <a:spcPct val="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ct val="0"/>
              </a:spcBef>
              <a:buClr>
                <a:srgbClr val="FF0000"/>
              </a:buClr>
              <a:buSzPct val="150000"/>
            </a:pPr>
            <a:r>
              <a:rPr lang="en-US" altLang="en-US" sz="1800" b="1">
                <a:solidFill>
                  <a:srgbClr val="002060"/>
                </a:solidFill>
                <a:latin typeface="Arial" panose="020B0604020202020204" pitchFamily="34" charset="0"/>
              </a:rPr>
              <a:t> Origin &amp; subsequent evolution of many Ediacaran groups remains an enigma</a:t>
            </a:r>
          </a:p>
          <a:p>
            <a:pPr eaLnBrk="1" hangingPunct="1">
              <a:spcBef>
                <a:spcPct val="0"/>
              </a:spcBef>
              <a:buClr>
                <a:srgbClr val="FF0000"/>
              </a:buClr>
              <a:buSzPct val="150000"/>
              <a:buFontTx/>
              <a:buNone/>
            </a:pPr>
            <a:endParaRPr lang="en-US" altLang="en-US" sz="1800" b="1">
              <a:solidFill>
                <a:srgbClr val="002060"/>
              </a:solidFill>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F9B45D76-F462-8843-AD6D-F6F29B7447A4}"/>
              </a:ext>
            </a:extLst>
          </p:cNvPr>
          <p:cNvSpPr>
            <a:spLocks noGrp="1"/>
          </p:cNvSpPr>
          <p:nvPr>
            <p:ph type="title"/>
          </p:nvPr>
        </p:nvSpPr>
        <p:spPr>
          <a:xfrm>
            <a:off x="1309688" y="334963"/>
            <a:ext cx="8229600" cy="1143000"/>
          </a:xfrm>
        </p:spPr>
        <p:txBody>
          <a:bodyPr/>
          <a:lstStyle/>
          <a:p>
            <a:pPr algn="l" eaLnBrk="1" hangingPunct="1"/>
            <a:r>
              <a:rPr lang="en-US" altLang="en-US" sz="4000" b="1" u="sng">
                <a:solidFill>
                  <a:srgbClr val="C00000"/>
                </a:solidFill>
              </a:rPr>
              <a:t>Universal Features of Cellular Life</a:t>
            </a:r>
          </a:p>
        </p:txBody>
      </p:sp>
      <p:sp>
        <p:nvSpPr>
          <p:cNvPr id="6" name="TextBox 5">
            <a:extLst>
              <a:ext uri="{FF2B5EF4-FFF2-40B4-BE49-F238E27FC236}">
                <a16:creationId xmlns:a16="http://schemas.microsoft.com/office/drawing/2014/main" id="{FEC98565-08D1-D04B-90AF-6A4D0AAD5925}"/>
              </a:ext>
            </a:extLst>
          </p:cNvPr>
          <p:cNvSpPr txBox="1">
            <a:spLocks noChangeArrowheads="1"/>
          </p:cNvSpPr>
          <p:nvPr/>
        </p:nvSpPr>
        <p:spPr bwMode="auto">
          <a:xfrm>
            <a:off x="1219200" y="2235200"/>
            <a:ext cx="74676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1200"/>
              </a:spcBef>
              <a:buClr>
                <a:srgbClr val="990000"/>
              </a:buClr>
              <a:buSzPct val="130000"/>
            </a:pPr>
            <a:r>
              <a:rPr lang="en-US" altLang="en-US" sz="2600" b="1"/>
              <a:t>  </a:t>
            </a:r>
            <a:r>
              <a:rPr lang="en-US" altLang="en-US" sz="2600" b="1">
                <a:solidFill>
                  <a:srgbClr val="002060"/>
                </a:solidFill>
              </a:rPr>
              <a:t>enclosed by a </a:t>
            </a:r>
            <a:r>
              <a:rPr lang="en-US" altLang="en-US" sz="2400" b="1">
                <a:solidFill>
                  <a:srgbClr val="002060"/>
                </a:solidFill>
              </a:rPr>
              <a:t>membrane</a:t>
            </a:r>
          </a:p>
          <a:p>
            <a:pPr eaLnBrk="1" hangingPunct="1">
              <a:spcBef>
                <a:spcPts val="1200"/>
              </a:spcBef>
              <a:buClr>
                <a:srgbClr val="990000"/>
              </a:buClr>
              <a:buSzPct val="130000"/>
            </a:pPr>
            <a:r>
              <a:rPr lang="en-US" altLang="en-US" sz="2400" b="1">
                <a:solidFill>
                  <a:srgbClr val="002060"/>
                </a:solidFill>
              </a:rPr>
              <a:t>  store hereditary information in DNA</a:t>
            </a:r>
          </a:p>
          <a:p>
            <a:pPr eaLnBrk="1" hangingPunct="1">
              <a:spcBef>
                <a:spcPts val="1200"/>
              </a:spcBef>
              <a:buClr>
                <a:srgbClr val="990000"/>
              </a:buClr>
              <a:buSzPct val="130000"/>
            </a:pPr>
            <a:r>
              <a:rPr lang="en-US" altLang="en-US" sz="2400" b="1">
                <a:solidFill>
                  <a:srgbClr val="002060"/>
                </a:solidFill>
              </a:rPr>
              <a:t>  replicate their DNA using the same basic mechanism</a:t>
            </a:r>
          </a:p>
          <a:p>
            <a:pPr eaLnBrk="1" hangingPunct="1">
              <a:spcBef>
                <a:spcPts val="1200"/>
              </a:spcBef>
              <a:buClr>
                <a:srgbClr val="990000"/>
              </a:buClr>
              <a:buSzPct val="130000"/>
            </a:pPr>
            <a:r>
              <a:rPr lang="en-US" altLang="en-US" sz="2400" b="1">
                <a:solidFill>
                  <a:srgbClr val="002060"/>
                </a:solidFill>
              </a:rPr>
              <a:t>  use RNA for transcription of DNA</a:t>
            </a:r>
          </a:p>
          <a:p>
            <a:pPr eaLnBrk="1" hangingPunct="1">
              <a:spcBef>
                <a:spcPts val="1200"/>
              </a:spcBef>
              <a:buClr>
                <a:srgbClr val="990000"/>
              </a:buClr>
              <a:buSzPct val="130000"/>
            </a:pPr>
            <a:r>
              <a:rPr lang="en-US" altLang="en-US" sz="2400" b="1">
                <a:solidFill>
                  <a:srgbClr val="002060"/>
                </a:solidFill>
              </a:rPr>
              <a:t>  translate RNA into protein via tRNA </a:t>
            </a:r>
            <a:r>
              <a:rPr lang="en-US" altLang="en-US" sz="1600" b="1">
                <a:solidFill>
                  <a:srgbClr val="002060"/>
                </a:solidFill>
              </a:rPr>
              <a:t>&amp;</a:t>
            </a:r>
            <a:r>
              <a:rPr lang="en-US" altLang="en-US" sz="2400" b="1">
                <a:solidFill>
                  <a:srgbClr val="002060"/>
                </a:solidFill>
              </a:rPr>
              <a:t> ribosomes</a:t>
            </a:r>
          </a:p>
          <a:p>
            <a:pPr eaLnBrk="1" hangingPunct="1">
              <a:spcBef>
                <a:spcPts val="1200"/>
              </a:spcBef>
              <a:buClr>
                <a:srgbClr val="990000"/>
              </a:buClr>
              <a:buSzPct val="130000"/>
            </a:pPr>
            <a:r>
              <a:rPr lang="en-US" altLang="en-US" sz="2400" b="1">
                <a:solidFill>
                  <a:srgbClr val="002060"/>
                </a:solidFill>
              </a:rPr>
              <a:t>  use proteins as catalysts</a:t>
            </a:r>
          </a:p>
          <a:p>
            <a:pPr eaLnBrk="1" hangingPunct="1">
              <a:spcBef>
                <a:spcPts val="1200"/>
              </a:spcBef>
              <a:buClr>
                <a:srgbClr val="990000"/>
              </a:buClr>
              <a:buSzPct val="130000"/>
            </a:pPr>
            <a:r>
              <a:rPr lang="en-US" altLang="en-US" sz="2400" b="1">
                <a:solidFill>
                  <a:srgbClr val="002060"/>
                </a:solidFill>
              </a:rPr>
              <a:t>  use ATP </a:t>
            </a:r>
            <a:r>
              <a:rPr lang="en-US" altLang="en-US" sz="1600" b="1" i="1">
                <a:solidFill>
                  <a:srgbClr val="002060"/>
                </a:solidFill>
              </a:rPr>
              <a:t>(adenosine triphosphate)  </a:t>
            </a:r>
            <a:r>
              <a:rPr lang="en-US" altLang="en-US" sz="2400" b="1">
                <a:solidFill>
                  <a:srgbClr val="002060"/>
                </a:solidFill>
              </a:rPr>
              <a:t>for free energy </a:t>
            </a:r>
            <a:endParaRPr lang="en-US" altLang="en-US" sz="2800" b="1"/>
          </a:p>
        </p:txBody>
      </p:sp>
      <p:sp>
        <p:nvSpPr>
          <p:cNvPr id="7172" name="Rectangle 4">
            <a:extLst>
              <a:ext uri="{FF2B5EF4-FFF2-40B4-BE49-F238E27FC236}">
                <a16:creationId xmlns:a16="http://schemas.microsoft.com/office/drawing/2014/main" id="{800A5BF3-A350-914F-B834-55C080A9BDA0}"/>
              </a:ext>
            </a:extLst>
          </p:cNvPr>
          <p:cNvSpPr>
            <a:spLocks noChangeArrowheads="1"/>
          </p:cNvSpPr>
          <p:nvPr/>
        </p:nvSpPr>
        <p:spPr bwMode="auto">
          <a:xfrm>
            <a:off x="1143000" y="1590675"/>
            <a:ext cx="30241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400" b="1">
                <a:solidFill>
                  <a:srgbClr val="002060"/>
                </a:solidFill>
              </a:rPr>
              <a:t>All extant cells: </a:t>
            </a:r>
            <a:endParaRPr lang="en-US" altLang="en-US" sz="3400">
              <a:solidFill>
                <a:srgbClr val="002060"/>
              </a:solidFill>
              <a:latin typeface="Arial" panose="020B0604020202020204" pitchFamily="34" charset="0"/>
            </a:endParaRPr>
          </a:p>
        </p:txBody>
      </p:sp>
      <p:pic>
        <p:nvPicPr>
          <p:cNvPr id="7173" name="Picture 2">
            <a:extLst>
              <a:ext uri="{FF2B5EF4-FFF2-40B4-BE49-F238E27FC236}">
                <a16:creationId xmlns:a16="http://schemas.microsoft.com/office/drawing/2014/main" id="{932BE414-FC1B-0349-96FC-FAD82D71E410}"/>
              </a:ext>
            </a:extLst>
          </p:cNvPr>
          <p:cNvPicPr>
            <a:picLocks noChangeAspect="1" noChangeArrowheads="1"/>
          </p:cNvPicPr>
          <p:nvPr/>
        </p:nvPicPr>
        <p:blipFill>
          <a:blip r:embed="rId3">
            <a:lum contrast="10000"/>
            <a:extLst>
              <a:ext uri="{28A0092B-C50C-407E-A947-70E740481C1C}">
                <a14:useLocalDpi xmlns:a14="http://schemas.microsoft.com/office/drawing/2010/main" val="0"/>
              </a:ext>
            </a:extLst>
          </a:blip>
          <a:srcRect b="4443"/>
          <a:stretch>
            <a:fillRect/>
          </a:stretch>
        </p:blipFill>
        <p:spPr bwMode="auto">
          <a:xfrm>
            <a:off x="28575" y="141288"/>
            <a:ext cx="129540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p:cTn id="25"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p:cTn id="31"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p:cTn id="37"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p:cTn id="43"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813C0B0-C3EB-C24D-82A4-74E1FE751BA9}"/>
              </a:ext>
            </a:extLst>
          </p:cNvPr>
          <p:cNvSpPr>
            <a:spLocks noChangeArrowheads="1"/>
          </p:cNvSpPr>
          <p:nvPr/>
        </p:nvSpPr>
        <p:spPr bwMode="auto">
          <a:xfrm>
            <a:off x="152400" y="152400"/>
            <a:ext cx="8839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400" b="1">
                <a:solidFill>
                  <a:srgbClr val="FF0000"/>
                </a:solidFill>
                <a:latin typeface="Arial" panose="020B0604020202020204" pitchFamily="34" charset="0"/>
              </a:rPr>
              <a:t>Ediacaran Fauna: </a:t>
            </a:r>
            <a:r>
              <a:rPr lang="en-US" altLang="en-US" b="1" i="1">
                <a:solidFill>
                  <a:srgbClr val="FF0000"/>
                </a:solidFill>
                <a:latin typeface="Arial" panose="020B0604020202020204" pitchFamily="34" charset="0"/>
              </a:rPr>
              <a:t>600 - 520 MYA</a:t>
            </a:r>
          </a:p>
        </p:txBody>
      </p:sp>
      <p:pic>
        <p:nvPicPr>
          <p:cNvPr id="61443" name="Picture 2" descr="http://www.cartage.org.lb/en/themes/Sciences/Paleontology/Paleozoology/Precambrian/dickinsonia.jpg">
            <a:extLst>
              <a:ext uri="{FF2B5EF4-FFF2-40B4-BE49-F238E27FC236}">
                <a16:creationId xmlns:a16="http://schemas.microsoft.com/office/drawing/2014/main" id="{145F2C49-DFDA-4E41-9063-860FE0ABF70E}"/>
              </a:ext>
            </a:extLst>
          </p:cNvPr>
          <p:cNvPicPr>
            <a:picLocks noChangeAspect="1" noChangeArrowheads="1"/>
          </p:cNvPicPr>
          <p:nvPr/>
        </p:nvPicPr>
        <p:blipFill>
          <a:blip r:embed="rId5">
            <a:lum contrast="20000"/>
            <a:extLst>
              <a:ext uri="{28A0092B-C50C-407E-A947-70E740481C1C}">
                <a14:useLocalDpi xmlns:a14="http://schemas.microsoft.com/office/drawing/2010/main" val="0"/>
              </a:ext>
            </a:extLst>
          </a:blip>
          <a:srcRect l="12801" t="6000" r="18401" b="14000"/>
          <a:stretch>
            <a:fillRect/>
          </a:stretch>
        </p:blipFill>
        <p:spPr bwMode="auto">
          <a:xfrm>
            <a:off x="2743200" y="1676400"/>
            <a:ext cx="22098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Edicarian fossil.jpg">
            <a:extLst>
              <a:ext uri="{FF2B5EF4-FFF2-40B4-BE49-F238E27FC236}">
                <a16:creationId xmlns:a16="http://schemas.microsoft.com/office/drawing/2014/main" id="{EE591327-1412-8F48-8D88-1C8371989DCE}"/>
              </a:ext>
            </a:extLst>
          </p:cNvPr>
          <p:cNvPicPr>
            <a:picLocks noChangeAspect="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304800" y="3810000"/>
            <a:ext cx="29083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descr="Edicara">
            <a:extLst>
              <a:ext uri="{FF2B5EF4-FFF2-40B4-BE49-F238E27FC236}">
                <a16:creationId xmlns:a16="http://schemas.microsoft.com/office/drawing/2014/main" id="{0F6D0191-7A07-D248-8B49-8157C22403E3}"/>
              </a:ext>
            </a:extLst>
          </p:cNvPr>
          <p:cNvPicPr>
            <a:picLocks noChangeAspect="1" noChangeArrowheads="1"/>
          </p:cNvPicPr>
          <p:nvPr/>
        </p:nvPicPr>
        <p:blipFill>
          <a:blip r:embed="rId7">
            <a:lum contrast="20000"/>
            <a:extLst>
              <a:ext uri="{28A0092B-C50C-407E-A947-70E740481C1C}">
                <a14:useLocalDpi xmlns:a14="http://schemas.microsoft.com/office/drawing/2010/main" val="0"/>
              </a:ext>
            </a:extLst>
          </a:blip>
          <a:srcRect l="15485" r="9677"/>
          <a:stretch>
            <a:fillRect/>
          </a:stretch>
        </p:blipFill>
        <p:spPr bwMode="auto">
          <a:xfrm>
            <a:off x="3429000" y="4114800"/>
            <a:ext cx="2522538"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8" descr="Ediciarian fossil2.jpg">
            <a:extLst>
              <a:ext uri="{FF2B5EF4-FFF2-40B4-BE49-F238E27FC236}">
                <a16:creationId xmlns:a16="http://schemas.microsoft.com/office/drawing/2014/main" id="{D84E2A3A-C98F-AA41-B21E-27FB1302B2F4}"/>
              </a:ext>
            </a:extLst>
          </p:cNvPr>
          <p:cNvPicPr>
            <a:picLocks noChangeAspect="1"/>
          </p:cNvPicPr>
          <p:nvPr/>
        </p:nvPicPr>
        <p:blipFill>
          <a:blip r:embed="rId8">
            <a:extLst>
              <a:ext uri="{28A0092B-C50C-407E-A947-70E740481C1C}">
                <a14:useLocalDpi xmlns:a14="http://schemas.microsoft.com/office/drawing/2010/main" val="0"/>
              </a:ext>
            </a:extLst>
          </a:blip>
          <a:srcRect r="3857"/>
          <a:stretch>
            <a:fillRect/>
          </a:stretch>
        </p:blipFill>
        <p:spPr bwMode="auto">
          <a:xfrm>
            <a:off x="5105400" y="1524000"/>
            <a:ext cx="3810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9" descr="Ediciarian fossile 23.jpg">
            <a:extLst>
              <a:ext uri="{FF2B5EF4-FFF2-40B4-BE49-F238E27FC236}">
                <a16:creationId xmlns:a16="http://schemas.microsoft.com/office/drawing/2014/main" id="{DDBA27B6-5466-BA40-B8DA-8FD2A65598B3}"/>
              </a:ext>
            </a:extLst>
          </p:cNvPr>
          <p:cNvPicPr>
            <a:picLocks noChangeAspect="1"/>
          </p:cNvPicPr>
          <p:nvPr/>
        </p:nvPicPr>
        <p:blipFill>
          <a:blip r:embed="rId9">
            <a:lum bright="10000" contrast="10000"/>
            <a:extLst>
              <a:ext uri="{28A0092B-C50C-407E-A947-70E740481C1C}">
                <a14:useLocalDpi xmlns:a14="http://schemas.microsoft.com/office/drawing/2010/main" val="0"/>
              </a:ext>
            </a:extLst>
          </a:blip>
          <a:srcRect t="2222" r="2654" b="2222"/>
          <a:stretch>
            <a:fillRect/>
          </a:stretch>
        </p:blipFill>
        <p:spPr bwMode="auto">
          <a:xfrm>
            <a:off x="152400" y="1319213"/>
            <a:ext cx="24384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Edia2607.WAV">
            <a:hlinkClick r:id="" action="ppaction://media"/>
            <a:extLst>
              <a:ext uri="{FF2B5EF4-FFF2-40B4-BE49-F238E27FC236}">
                <a16:creationId xmlns:a16="http://schemas.microsoft.com/office/drawing/2014/main" id="{2B14F025-1CE0-CC4F-9B30-FFAFE094AB9D}"/>
              </a:ext>
            </a:extLst>
          </p:cNvPr>
          <p:cNvPicPr>
            <a:picLocks noRot="1"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6248400" y="388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0">
            <a:extLst>
              <a:ext uri="{FF2B5EF4-FFF2-40B4-BE49-F238E27FC236}">
                <a16:creationId xmlns:a16="http://schemas.microsoft.com/office/drawing/2014/main" id="{A90ADD5D-4D39-6745-89CB-3F47E0BE49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3962400"/>
            <a:ext cx="184785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Edicarian community.jpg">
            <a:hlinkClick r:id="rId5"/>
            <a:extLst>
              <a:ext uri="{FF2B5EF4-FFF2-40B4-BE49-F238E27FC236}">
                <a16:creationId xmlns:a16="http://schemas.microsoft.com/office/drawing/2014/main" id="{35FDC7BA-75A4-1943-8F57-33B576C473F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0"/>
            <a:ext cx="4822825"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dia2607.WAV">
            <a:hlinkClick r:id="" action="ppaction://media"/>
            <a:extLst>
              <a:ext uri="{FF2B5EF4-FFF2-40B4-BE49-F238E27FC236}">
                <a16:creationId xmlns:a16="http://schemas.microsoft.com/office/drawing/2014/main" id="{525B7CB1-C3CD-E14A-8035-3019625601B9}"/>
              </a:ext>
            </a:extLst>
          </p:cNvPr>
          <p:cNvPicPr>
            <a:picLocks noRot="1"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6705600" y="2819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4">
            <a:extLst>
              <a:ext uri="{FF2B5EF4-FFF2-40B4-BE49-F238E27FC236}">
                <a16:creationId xmlns:a16="http://schemas.microsoft.com/office/drawing/2014/main" id="{B221E419-0526-8944-890C-CBBD102DCD62}"/>
              </a:ext>
            </a:extLst>
          </p:cNvPr>
          <p:cNvSpPr txBox="1">
            <a:spLocks noChangeArrowheads="1"/>
          </p:cNvSpPr>
          <p:nvPr/>
        </p:nvSpPr>
        <p:spPr bwMode="auto">
          <a:xfrm>
            <a:off x="1905000" y="-66675"/>
            <a:ext cx="723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C00000"/>
                </a:solidFill>
                <a:latin typeface="Arial" panose="020B0604020202020204" pitchFamily="34" charset="0"/>
                <a:hlinkClick r:id="rId5"/>
              </a:rPr>
              <a:t>Video: </a:t>
            </a:r>
            <a:r>
              <a:rPr lang="en-US" altLang="en-US" sz="2800" b="1" i="1" dirty="0">
                <a:solidFill>
                  <a:srgbClr val="C00000"/>
                </a:solidFill>
                <a:latin typeface="Arial" panose="020B0604020202020204" pitchFamily="34" charset="0"/>
                <a:hlinkClick r:id="rId5"/>
              </a:rPr>
              <a:t>The Cambrian Explosion</a:t>
            </a:r>
            <a:endParaRPr lang="en-US" altLang="en-US" sz="2800" b="1" i="1" dirty="0">
              <a:solidFill>
                <a:srgbClr val="C00000"/>
              </a:solidFill>
              <a:latin typeface="Arial" panose="020B0604020202020204" pitchFamily="34" charset="0"/>
            </a:endParaRPr>
          </a:p>
        </p:txBody>
      </p:sp>
      <p:pic>
        <p:nvPicPr>
          <p:cNvPr id="3" name="cambrianExplosion.mp4" descr="cambrianExplosion.mp4">
            <a:hlinkClick r:id="" action="ppaction://media"/>
            <a:extLst>
              <a:ext uri="{FF2B5EF4-FFF2-40B4-BE49-F238E27FC236}">
                <a16:creationId xmlns:a16="http://schemas.microsoft.com/office/drawing/2014/main" id="{008E7AB7-DA47-0B42-B7B5-C7C12E3772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375805"/>
            <a:ext cx="8236527" cy="6177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a:extLst>
              <a:ext uri="{FF2B5EF4-FFF2-40B4-BE49-F238E27FC236}">
                <a16:creationId xmlns:a16="http://schemas.microsoft.com/office/drawing/2014/main" id="{939E482A-1F09-F442-87AE-D6E054FC645E}"/>
              </a:ext>
            </a:extLst>
          </p:cNvPr>
          <p:cNvSpPr txBox="1">
            <a:spLocks noChangeArrowheads="1"/>
          </p:cNvSpPr>
          <p:nvPr/>
        </p:nvSpPr>
        <p:spPr bwMode="auto">
          <a:xfrm>
            <a:off x="1905000" y="2630488"/>
            <a:ext cx="723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rgbClr val="C00000"/>
                </a:solidFill>
                <a:latin typeface="Arial" panose="020B0604020202020204" pitchFamily="34" charset="0"/>
                <a:hlinkClick r:id="rId3"/>
              </a:rPr>
              <a:t>Video: </a:t>
            </a:r>
            <a:r>
              <a:rPr lang="en-US" altLang="en-US" sz="3600" b="1" i="1" dirty="0">
                <a:solidFill>
                  <a:srgbClr val="C00000"/>
                </a:solidFill>
                <a:latin typeface="Arial" panose="020B0604020202020204" pitchFamily="34" charset="0"/>
                <a:hlinkClick r:id="rId3"/>
              </a:rPr>
              <a:t>The Cambrian Explosion</a:t>
            </a:r>
            <a:endParaRPr lang="en-US" altLang="en-US" sz="3600" b="1" i="1" dirty="0">
              <a:solidFill>
                <a:srgbClr val="C00000"/>
              </a:solidFill>
              <a:latin typeface="Arial" panose="020B0604020202020204" pitchFamily="34" charset="0"/>
            </a:endParaRPr>
          </a:p>
        </p:txBody>
      </p:sp>
      <p:pic>
        <p:nvPicPr>
          <p:cNvPr id="67587" name="Picture 2" descr="Cambrian artist reconstruction.jpg">
            <a:extLst>
              <a:ext uri="{FF2B5EF4-FFF2-40B4-BE49-F238E27FC236}">
                <a16:creationId xmlns:a16="http://schemas.microsoft.com/office/drawing/2014/main" id="{B1B68196-4695-AC4B-B038-A8830E95C5CC}"/>
              </a:ext>
            </a:extLst>
          </p:cNvPr>
          <p:cNvPicPr>
            <a:picLocks noChangeAspect="1"/>
          </p:cNvPicPr>
          <p:nvPr/>
        </p:nvPicPr>
        <p:blipFill>
          <a:blip r:embed="rId4">
            <a:lum contrast="10000"/>
            <a:extLst>
              <a:ext uri="{28A0092B-C50C-407E-A947-70E740481C1C}">
                <a14:useLocalDpi xmlns:a14="http://schemas.microsoft.com/office/drawing/2010/main" val="0"/>
              </a:ext>
            </a:extLst>
          </a:blip>
          <a:srcRect l="1666" t="32787" r="80611" b="31146"/>
          <a:stretch>
            <a:fillRect/>
          </a:stretch>
        </p:blipFill>
        <p:spPr bwMode="auto">
          <a:xfrm>
            <a:off x="350838" y="1676400"/>
            <a:ext cx="1477962" cy="14779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588" name="Rectangle 1">
            <a:extLst>
              <a:ext uri="{FF2B5EF4-FFF2-40B4-BE49-F238E27FC236}">
                <a16:creationId xmlns:a16="http://schemas.microsoft.com/office/drawing/2014/main" id="{CF62C39D-21CF-C44B-AD18-DF6D11CCD0D4}"/>
              </a:ext>
            </a:extLst>
          </p:cNvPr>
          <p:cNvSpPr>
            <a:spLocks noChangeArrowheads="1"/>
          </p:cNvSpPr>
          <p:nvPr/>
        </p:nvSpPr>
        <p:spPr bwMode="auto">
          <a:xfrm>
            <a:off x="7543800" y="641191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hlinkClick r:id="rId5"/>
              </a:rPr>
              <a:t>youtube copy</a:t>
            </a:r>
            <a:endParaRPr lang="en-US" altLang="en-US" sz="1800">
              <a:latin typeface="Arial" panose="020B0604020202020204" pitchFamily="34" charset="0"/>
            </a:endParaRPr>
          </a:p>
        </p:txBody>
      </p:sp>
      <p:sp>
        <p:nvSpPr>
          <p:cNvPr id="2" name="Rectangle 1">
            <a:extLst>
              <a:ext uri="{FF2B5EF4-FFF2-40B4-BE49-F238E27FC236}">
                <a16:creationId xmlns:a16="http://schemas.microsoft.com/office/drawing/2014/main" id="{52910DEE-47C7-C146-BFC4-889D14EA745F}"/>
              </a:ext>
            </a:extLst>
          </p:cNvPr>
          <p:cNvSpPr/>
          <p:nvPr/>
        </p:nvSpPr>
        <p:spPr>
          <a:xfrm>
            <a:off x="5632985" y="6443246"/>
            <a:ext cx="1225015" cy="338554"/>
          </a:xfrm>
          <a:prstGeom prst="rect">
            <a:avLst/>
          </a:prstGeom>
        </p:spPr>
        <p:txBody>
          <a:bodyPr wrap="none">
            <a:spAutoFit/>
          </a:bodyPr>
          <a:lstStyle/>
          <a:p>
            <a:r>
              <a:rPr lang="en-US" altLang="en-US" sz="1600" dirty="0">
                <a:solidFill>
                  <a:srgbClr val="C00000"/>
                </a:solidFill>
                <a:hlinkClick r:id="rId6"/>
              </a:rPr>
              <a:t>mp4 format</a:t>
            </a:r>
            <a:endParaRPr lang="en-US"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4">
            <a:extLst>
              <a:ext uri="{FF2B5EF4-FFF2-40B4-BE49-F238E27FC236}">
                <a16:creationId xmlns:a16="http://schemas.microsoft.com/office/drawing/2014/main" id="{C8C0935A-FA9A-C943-A713-ADAA6EBF1603}"/>
              </a:ext>
            </a:extLst>
          </p:cNvPr>
          <p:cNvSpPr txBox="1">
            <a:spLocks noChangeArrowheads="1"/>
          </p:cNvSpPr>
          <p:nvPr/>
        </p:nvSpPr>
        <p:spPr bwMode="auto">
          <a:xfrm>
            <a:off x="2133600" y="12954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Cambrian Movie</a:t>
            </a:r>
          </a:p>
        </p:txBody>
      </p:sp>
      <p:pic>
        <p:nvPicPr>
          <p:cNvPr id="69635" name="Picture 5" descr="bURGESS SHALE.jpg">
            <a:extLst>
              <a:ext uri="{FF2B5EF4-FFF2-40B4-BE49-F238E27FC236}">
                <a16:creationId xmlns:a16="http://schemas.microsoft.com/office/drawing/2014/main" id="{41056F0A-3618-FB47-98DB-C637D7A4714B}"/>
              </a:ext>
            </a:extLst>
          </p:cNvPr>
          <p:cNvPicPr>
            <a:picLocks noChangeAspect="1"/>
          </p:cNvPicPr>
          <p:nvPr/>
        </p:nvPicPr>
        <p:blipFill>
          <a:blip r:embed="rId5">
            <a:extLst>
              <a:ext uri="{28A0092B-C50C-407E-A947-70E740481C1C}">
                <a14:useLocalDpi xmlns:a14="http://schemas.microsoft.com/office/drawing/2010/main" val="0"/>
              </a:ext>
            </a:extLst>
          </a:blip>
          <a:srcRect l="1266"/>
          <a:stretch>
            <a:fillRect/>
          </a:stretch>
        </p:blipFill>
        <p:spPr bwMode="auto">
          <a:xfrm>
            <a:off x="228600" y="914400"/>
            <a:ext cx="5935663"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636" name="Rectangle 6">
            <a:extLst>
              <a:ext uri="{FF2B5EF4-FFF2-40B4-BE49-F238E27FC236}">
                <a16:creationId xmlns:a16="http://schemas.microsoft.com/office/drawing/2014/main" id="{D8808335-637A-FF47-83DA-DD28623CD509}"/>
              </a:ext>
            </a:extLst>
          </p:cNvPr>
          <p:cNvSpPr>
            <a:spLocks noChangeArrowheads="1"/>
          </p:cNvSpPr>
          <p:nvPr/>
        </p:nvSpPr>
        <p:spPr bwMode="auto">
          <a:xfrm>
            <a:off x="76200" y="53975"/>
            <a:ext cx="7408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Arial" panose="020B0604020202020204" pitchFamily="34" charset="0"/>
              </a:rPr>
              <a:t>The Burgess Shale- Cambrian</a:t>
            </a:r>
          </a:p>
        </p:txBody>
      </p:sp>
      <p:sp>
        <p:nvSpPr>
          <p:cNvPr id="69637" name="TextBox 7">
            <a:extLst>
              <a:ext uri="{FF2B5EF4-FFF2-40B4-BE49-F238E27FC236}">
                <a16:creationId xmlns:a16="http://schemas.microsoft.com/office/drawing/2014/main" id="{E393F699-6E65-A04C-BD51-A6004FB92721}"/>
              </a:ext>
            </a:extLst>
          </p:cNvPr>
          <p:cNvSpPr txBox="1">
            <a:spLocks noChangeArrowheads="1"/>
          </p:cNvSpPr>
          <p:nvPr/>
        </p:nvSpPr>
        <p:spPr bwMode="auto">
          <a:xfrm>
            <a:off x="3886200" y="2967038"/>
            <a:ext cx="266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solidFill>
                  <a:srgbClr val="002060"/>
                </a:solidFill>
                <a:latin typeface="Arial" panose="020B0604020202020204" pitchFamily="34" charset="0"/>
              </a:rPr>
              <a:t>Charles Walcott (left) at the Burgess Shale quarry, 1903</a:t>
            </a:r>
          </a:p>
        </p:txBody>
      </p:sp>
      <p:pic>
        <p:nvPicPr>
          <p:cNvPr id="2" name="Picture 4" descr="http://www.trilobites.info/anohead.jpg">
            <a:extLst>
              <a:ext uri="{FF2B5EF4-FFF2-40B4-BE49-F238E27FC236}">
                <a16:creationId xmlns:a16="http://schemas.microsoft.com/office/drawing/2014/main" id="{5000601E-E7DC-F344-AC93-AFC7AB425197}"/>
              </a:ext>
            </a:extLst>
          </p:cNvPr>
          <p:cNvPicPr>
            <a:picLocks noChangeAspect="1" noChangeArrowheads="1"/>
          </p:cNvPicPr>
          <p:nvPr/>
        </p:nvPicPr>
        <p:blipFill>
          <a:blip r:embed="rId6">
            <a:lum contrast="20000"/>
            <a:extLst>
              <a:ext uri="{28A0092B-C50C-407E-A947-70E740481C1C}">
                <a14:useLocalDpi xmlns:a14="http://schemas.microsoft.com/office/drawing/2010/main" val="0"/>
              </a:ext>
            </a:extLst>
          </a:blip>
          <a:srcRect r="5611" b="11111"/>
          <a:stretch>
            <a:fillRect/>
          </a:stretch>
        </p:blipFill>
        <p:spPr bwMode="auto">
          <a:xfrm>
            <a:off x="6400800" y="1066800"/>
            <a:ext cx="25146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6" descr="http://geology.com/news/images/burgess-shale-specimen.jpg">
            <a:extLst>
              <a:ext uri="{FF2B5EF4-FFF2-40B4-BE49-F238E27FC236}">
                <a16:creationId xmlns:a16="http://schemas.microsoft.com/office/drawing/2014/main" id="{0B0D82E6-B5C9-DB42-A996-355911D4F93C}"/>
              </a:ext>
            </a:extLst>
          </p:cNvPr>
          <p:cNvPicPr>
            <a:picLocks noChangeAspect="1" noChangeArrowheads="1"/>
          </p:cNvPicPr>
          <p:nvPr/>
        </p:nvPicPr>
        <p:blipFill>
          <a:blip r:embed="rId7">
            <a:lum contrast="10000"/>
            <a:extLst>
              <a:ext uri="{28A0092B-C50C-407E-A947-70E740481C1C}">
                <a14:useLocalDpi xmlns:a14="http://schemas.microsoft.com/office/drawing/2010/main" val="0"/>
              </a:ext>
            </a:extLst>
          </a:blip>
          <a:srcRect r="3226" b="3645"/>
          <a:stretch>
            <a:fillRect/>
          </a:stretch>
        </p:blipFill>
        <p:spPr bwMode="auto">
          <a:xfrm>
            <a:off x="2438400" y="4648200"/>
            <a:ext cx="2209800" cy="17033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8" name="Picture 8" descr="http://www.uni-wuerzburg.de/palaeontologie/cscpic/anomalg.gif">
            <a:extLst>
              <a:ext uri="{FF2B5EF4-FFF2-40B4-BE49-F238E27FC236}">
                <a16:creationId xmlns:a16="http://schemas.microsoft.com/office/drawing/2014/main" id="{7EA6ECAE-00EC-C044-91CB-804D62DE40C8}"/>
              </a:ext>
            </a:extLst>
          </p:cNvPr>
          <p:cNvPicPr>
            <a:picLocks noChangeAspect="1" noChangeArrowheads="1"/>
          </p:cNvPicPr>
          <p:nvPr/>
        </p:nvPicPr>
        <p:blipFill>
          <a:blip r:embed="rId8">
            <a:lum contrast="20000"/>
            <a:extLst>
              <a:ext uri="{28A0092B-C50C-407E-A947-70E740481C1C}">
                <a14:useLocalDpi xmlns:a14="http://schemas.microsoft.com/office/drawing/2010/main" val="0"/>
              </a:ext>
            </a:extLst>
          </a:blip>
          <a:srcRect t="14337" r="3030" b="11111"/>
          <a:stretch>
            <a:fillRect/>
          </a:stretch>
        </p:blipFill>
        <p:spPr bwMode="auto">
          <a:xfrm>
            <a:off x="6324600" y="3048000"/>
            <a:ext cx="2590800" cy="10509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descr="Cambrian fossil2.jpg">
            <a:extLst>
              <a:ext uri="{FF2B5EF4-FFF2-40B4-BE49-F238E27FC236}">
                <a16:creationId xmlns:a16="http://schemas.microsoft.com/office/drawing/2014/main" id="{A5694756-B866-B14A-BF05-26DC36BCB44A}"/>
              </a:ext>
            </a:extLst>
          </p:cNvPr>
          <p:cNvPicPr>
            <a:picLocks noChangeAspect="1"/>
          </p:cNvPicPr>
          <p:nvPr/>
        </p:nvPicPr>
        <p:blipFill>
          <a:blip r:embed="rId9">
            <a:lum bright="-10000"/>
            <a:extLst>
              <a:ext uri="{28A0092B-C50C-407E-A947-70E740481C1C}">
                <a14:useLocalDpi xmlns:a14="http://schemas.microsoft.com/office/drawing/2010/main" val="0"/>
              </a:ext>
            </a:extLst>
          </a:blip>
          <a:srcRect/>
          <a:stretch>
            <a:fillRect/>
          </a:stretch>
        </p:blipFill>
        <p:spPr bwMode="auto">
          <a:xfrm>
            <a:off x="7391400" y="4343400"/>
            <a:ext cx="1457325" cy="20701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descr="Cambrian fossil 2.jpg">
            <a:extLst>
              <a:ext uri="{FF2B5EF4-FFF2-40B4-BE49-F238E27FC236}">
                <a16:creationId xmlns:a16="http://schemas.microsoft.com/office/drawing/2014/main" id="{67FCBA12-BC18-774C-A408-CEDB662DF45B}"/>
              </a:ext>
            </a:extLst>
          </p:cNvPr>
          <p:cNvPicPr>
            <a:picLocks noChangeAspect="1"/>
          </p:cNvPicPr>
          <p:nvPr/>
        </p:nvPicPr>
        <p:blipFill>
          <a:blip r:embed="rId10">
            <a:lum contrast="20000"/>
            <a:extLst>
              <a:ext uri="{28A0092B-C50C-407E-A947-70E740481C1C}">
                <a14:useLocalDpi xmlns:a14="http://schemas.microsoft.com/office/drawing/2010/main" val="0"/>
              </a:ext>
            </a:extLst>
          </a:blip>
          <a:srcRect l="5202" r="4514" b="3786"/>
          <a:stretch>
            <a:fillRect/>
          </a:stretch>
        </p:blipFill>
        <p:spPr bwMode="auto">
          <a:xfrm>
            <a:off x="457200" y="4267200"/>
            <a:ext cx="1693863" cy="2438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Cambrian 3.jpg">
            <a:hlinkClick r:id="rId11"/>
            <a:extLst>
              <a:ext uri="{FF2B5EF4-FFF2-40B4-BE49-F238E27FC236}">
                <a16:creationId xmlns:a16="http://schemas.microsoft.com/office/drawing/2014/main" id="{EE665A4D-AD06-0B4A-9E63-1B34FC9B8560}"/>
              </a:ext>
            </a:extLst>
          </p:cNvPr>
          <p:cNvPicPr>
            <a:picLocks noChangeAspect="1"/>
          </p:cNvPicPr>
          <p:nvPr/>
        </p:nvPicPr>
        <p:blipFill>
          <a:blip r:embed="rId12">
            <a:lum contrast="10000"/>
            <a:extLst>
              <a:ext uri="{28A0092B-C50C-407E-A947-70E740481C1C}">
                <a14:useLocalDpi xmlns:a14="http://schemas.microsoft.com/office/drawing/2010/main" val="0"/>
              </a:ext>
            </a:extLst>
          </a:blip>
          <a:srcRect/>
          <a:stretch>
            <a:fillRect/>
          </a:stretch>
        </p:blipFill>
        <p:spPr bwMode="auto">
          <a:xfrm>
            <a:off x="5181600" y="4343400"/>
            <a:ext cx="1893888" cy="21034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644" name="TextBox 12">
            <a:extLst>
              <a:ext uri="{FF2B5EF4-FFF2-40B4-BE49-F238E27FC236}">
                <a16:creationId xmlns:a16="http://schemas.microsoft.com/office/drawing/2014/main" id="{C0F83614-E041-864E-AF14-5B9EFE9EA409}"/>
              </a:ext>
            </a:extLst>
          </p:cNvPr>
          <p:cNvSpPr txBox="1">
            <a:spLocks noChangeArrowheads="1"/>
          </p:cNvSpPr>
          <p:nvPr/>
        </p:nvSpPr>
        <p:spPr bwMode="auto">
          <a:xfrm>
            <a:off x="4724400" y="6488113"/>
            <a:ext cx="277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Click image for animation</a:t>
            </a:r>
          </a:p>
        </p:txBody>
      </p:sp>
      <p:pic>
        <p:nvPicPr>
          <p:cNvPr id="16" name="The 2607.WAV">
            <a:hlinkClick r:id="" action="ppaction://media"/>
            <a:extLst>
              <a:ext uri="{FF2B5EF4-FFF2-40B4-BE49-F238E27FC236}">
                <a16:creationId xmlns:a16="http://schemas.microsoft.com/office/drawing/2014/main" id="{888C8940-E957-644F-BCE9-BAE9A182D567}"/>
              </a:ext>
            </a:extLst>
          </p:cNvPr>
          <p:cNvPicPr>
            <a:picLocks noRot="1" noChangeAspect="1"/>
          </p:cNvPicPr>
          <p:nvPr>
            <a:audioFile r:link="rId2"/>
            <p:extLst>
              <p:ext uri="{DAA4B4D4-6D71-4841-9C94-3DE7FCFB9230}">
                <p14:media xmlns:p14="http://schemas.microsoft.com/office/powerpoint/2010/main" r:embed="rId1"/>
              </p:ext>
            </p:extLst>
          </p:nvPr>
        </p:nvPicPr>
        <p:blipFill>
          <a:blip r:embed="rId13">
            <a:extLst>
              <a:ext uri="{28A0092B-C50C-407E-A947-70E740481C1C}">
                <a14:useLocalDpi xmlns:a14="http://schemas.microsoft.com/office/drawing/2010/main" val="0"/>
              </a:ext>
            </a:extLst>
          </a:blip>
          <a:srcRect/>
          <a:stretch>
            <a:fillRect/>
          </a:stretch>
        </p:blipFill>
        <p:spPr bwMode="auto">
          <a:xfrm>
            <a:off x="44958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5608"/>
                                        </p:tgtEl>
                                        <p:attrNameLst>
                                          <p:attrName>style.visibility</p:attrName>
                                        </p:attrNameLst>
                                      </p:cBhvr>
                                      <p:to>
                                        <p:strVal val="visible"/>
                                      </p:to>
                                    </p:set>
                                    <p:anim calcmode="lin" valueType="num">
                                      <p:cBhvr>
                                        <p:cTn id="12" dur="500" fill="hold"/>
                                        <p:tgtEl>
                                          <p:spTgt spid="25608"/>
                                        </p:tgtEl>
                                        <p:attrNameLst>
                                          <p:attrName>ppt_w</p:attrName>
                                        </p:attrNameLst>
                                      </p:cBhvr>
                                      <p:tavLst>
                                        <p:tav tm="0">
                                          <p:val>
                                            <p:fltVal val="0"/>
                                          </p:val>
                                        </p:tav>
                                        <p:tav tm="100000">
                                          <p:val>
                                            <p:strVal val="#ppt_w"/>
                                          </p:val>
                                        </p:tav>
                                      </p:tavLst>
                                    </p:anim>
                                    <p:anim calcmode="lin" valueType="num">
                                      <p:cBhvr>
                                        <p:cTn id="13" dur="500" fill="hold"/>
                                        <p:tgtEl>
                                          <p:spTgt spid="25608"/>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nodeType="afterEffect">
                                  <p:stCondLst>
                                    <p:cond delay="0"/>
                                  </p:stCondLst>
                                  <p:childTnLst>
                                    <p:set>
                                      <p:cBhvr>
                                        <p:cTn id="26" dur="1" fill="hold">
                                          <p:stCondLst>
                                            <p:cond delay="0"/>
                                          </p:stCondLst>
                                        </p:cTn>
                                        <p:tgtEl>
                                          <p:spTgt spid="25606"/>
                                        </p:tgtEl>
                                        <p:attrNameLst>
                                          <p:attrName>style.visibility</p:attrName>
                                        </p:attrNameLst>
                                      </p:cBhvr>
                                      <p:to>
                                        <p:strVal val="visible"/>
                                      </p:to>
                                    </p:set>
                                    <p:anim calcmode="lin" valueType="num">
                                      <p:cBhvr>
                                        <p:cTn id="27" dur="500" fill="hold"/>
                                        <p:tgtEl>
                                          <p:spTgt spid="25606"/>
                                        </p:tgtEl>
                                        <p:attrNameLst>
                                          <p:attrName>ppt_w</p:attrName>
                                        </p:attrNameLst>
                                      </p:cBhvr>
                                      <p:tavLst>
                                        <p:tav tm="0">
                                          <p:val>
                                            <p:fltVal val="0"/>
                                          </p:val>
                                        </p:tav>
                                        <p:tav tm="100000">
                                          <p:val>
                                            <p:strVal val="#ppt_w"/>
                                          </p:val>
                                        </p:tav>
                                      </p:tavLst>
                                    </p:anim>
                                    <p:anim calcmode="lin" valueType="num">
                                      <p:cBhvr>
                                        <p:cTn id="28" dur="500" fill="hold"/>
                                        <p:tgtEl>
                                          <p:spTgt spid="25606"/>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 presetClass="mediacall" presetSubtype="0" fill="hold" nodeType="clickEffect">
                                  <p:stCondLst>
                                    <p:cond delay="0"/>
                                  </p:stCondLst>
                                  <p:childTnLst>
                                    <p:cmd type="call" cmd="playFrom(0.0)">
                                      <p:cBhvr>
                                        <p:cTn id="38" dur="1" fill="hold"/>
                                        <p:tgtEl>
                                          <p:spTgt spid="16"/>
                                        </p:tgtEl>
                                      </p:cBhvr>
                                    </p:cmd>
                                  </p:childTnLst>
                                </p:cTn>
                              </p:par>
                            </p:childTnLst>
                          </p:cTn>
                        </p:par>
                      </p:childTnLst>
                    </p:cTn>
                  </p:par>
                </p:childTnLst>
              </p:cTn>
              <p:nextCondLst>
                <p:cond evt="onClick" delay="0">
                  <p:tgtEl>
                    <p:spTgt spid="16"/>
                  </p:tgtEl>
                </p:cond>
              </p:nextCondLst>
            </p:seq>
            <p:audio>
              <p:cMediaNode vol="80000">
                <p:cTn id="39" fill="hold" display="0">
                  <p:stCondLst>
                    <p:cond delay="indefinite"/>
                  </p:stCondLst>
                  <p:endCondLst>
                    <p:cond evt="onStopAudio" delay="0">
                      <p:tgtEl>
                        <p:sldTgt/>
                      </p:tgtEl>
                    </p:cond>
                  </p:endCondLst>
                </p:cTn>
                <p:tgtEl>
                  <p:spTgt spid="1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725CDE16-9239-6342-B3F9-20EC8C708DA5}"/>
              </a:ext>
            </a:extLst>
          </p:cNvPr>
          <p:cNvSpPr>
            <a:spLocks noGrp="1"/>
          </p:cNvSpPr>
          <p:nvPr>
            <p:ph type="title"/>
          </p:nvPr>
        </p:nvSpPr>
        <p:spPr>
          <a:xfrm>
            <a:off x="609600" y="-457200"/>
            <a:ext cx="8229600" cy="1143000"/>
          </a:xfrm>
        </p:spPr>
        <p:txBody>
          <a:bodyPr/>
          <a:lstStyle/>
          <a:p>
            <a:r>
              <a:rPr lang="en-US" altLang="en-US" sz="3100" b="1" dirty="0">
                <a:solidFill>
                  <a:srgbClr val="C00000"/>
                </a:solidFill>
                <a:hlinkClick r:id="rId5"/>
              </a:rPr>
              <a:t>Video: </a:t>
            </a:r>
            <a:r>
              <a:rPr lang="en-US" altLang="en-US" sz="3100" b="1" i="1" dirty="0">
                <a:solidFill>
                  <a:srgbClr val="C00000"/>
                </a:solidFill>
                <a:hlinkClick r:id="rId5"/>
              </a:rPr>
              <a:t>Post-Cambrian Evolution</a:t>
            </a:r>
            <a:endParaRPr lang="en-US" altLang="en-US" sz="3100" b="1" i="1" dirty="0">
              <a:solidFill>
                <a:srgbClr val="C00000"/>
              </a:solidFill>
            </a:endParaRPr>
          </a:p>
        </p:txBody>
      </p:sp>
      <p:pic>
        <p:nvPicPr>
          <p:cNvPr id="3" name="VideoPostCambrianEvolution.mp4" descr="VideoPostCambrianEvolution.mp4">
            <a:hlinkClick r:id="" action="ppaction://media"/>
            <a:extLst>
              <a:ext uri="{FF2B5EF4-FFF2-40B4-BE49-F238E27FC236}">
                <a16:creationId xmlns:a16="http://schemas.microsoft.com/office/drawing/2014/main" id="{CB542B66-41BF-804A-A997-2B0C7A7C4E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2600" y="304800"/>
            <a:ext cx="8229600"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2B41FB8A-6986-DC45-A159-1992A532EDD0}"/>
              </a:ext>
            </a:extLst>
          </p:cNvPr>
          <p:cNvSpPr>
            <a:spLocks noGrp="1"/>
          </p:cNvSpPr>
          <p:nvPr>
            <p:ph type="title"/>
          </p:nvPr>
        </p:nvSpPr>
        <p:spPr>
          <a:xfrm>
            <a:off x="1524000" y="2514600"/>
            <a:ext cx="8229600" cy="1143000"/>
          </a:xfrm>
        </p:spPr>
        <p:txBody>
          <a:bodyPr/>
          <a:lstStyle/>
          <a:p>
            <a:r>
              <a:rPr lang="en-US" altLang="en-US" sz="4000" b="1" dirty="0">
                <a:solidFill>
                  <a:srgbClr val="C00000"/>
                </a:solidFill>
                <a:hlinkClick r:id="rId3"/>
              </a:rPr>
              <a:t>Video: </a:t>
            </a:r>
            <a:r>
              <a:rPr lang="en-US" altLang="en-US" sz="4000" b="1" i="1" dirty="0">
                <a:solidFill>
                  <a:srgbClr val="C00000"/>
                </a:solidFill>
                <a:hlinkClick r:id="rId3"/>
              </a:rPr>
              <a:t>Post-Cambrian Evolution</a:t>
            </a:r>
            <a:endParaRPr lang="en-US" altLang="en-US" sz="4000" b="1" i="1" dirty="0">
              <a:solidFill>
                <a:srgbClr val="C00000"/>
              </a:solidFill>
            </a:endParaRPr>
          </a:p>
        </p:txBody>
      </p:sp>
      <p:pic>
        <p:nvPicPr>
          <p:cNvPr id="73731" name="Picture 16" descr="ichthyostega.jpg">
            <a:extLst>
              <a:ext uri="{FF2B5EF4-FFF2-40B4-BE49-F238E27FC236}">
                <a16:creationId xmlns:a16="http://schemas.microsoft.com/office/drawing/2014/main" id="{B16945C4-A894-724E-A54E-E64C57473E8E}"/>
              </a:ext>
            </a:extLst>
          </p:cNvPr>
          <p:cNvPicPr>
            <a:picLocks noChangeAspect="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381000" y="1981200"/>
            <a:ext cx="17526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2" name="Rectangle 1">
            <a:extLst>
              <a:ext uri="{FF2B5EF4-FFF2-40B4-BE49-F238E27FC236}">
                <a16:creationId xmlns:a16="http://schemas.microsoft.com/office/drawing/2014/main" id="{37DB5E8D-6465-C14A-BEA8-6A156ECAD932}"/>
              </a:ext>
            </a:extLst>
          </p:cNvPr>
          <p:cNvSpPr>
            <a:spLocks noChangeArrowheads="1"/>
          </p:cNvSpPr>
          <p:nvPr/>
        </p:nvSpPr>
        <p:spPr bwMode="auto">
          <a:xfrm>
            <a:off x="7543800" y="6411913"/>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hlinkClick r:id="rId5"/>
              </a:rPr>
              <a:t>youtube copy</a:t>
            </a:r>
            <a:endParaRPr lang="en-US" altLang="en-US" sz="1800">
              <a:latin typeface="Arial" panose="020B0604020202020204" pitchFamily="34" charset="0"/>
            </a:endParaRPr>
          </a:p>
        </p:txBody>
      </p:sp>
      <p:sp>
        <p:nvSpPr>
          <p:cNvPr id="2" name="Rectangle 1">
            <a:extLst>
              <a:ext uri="{FF2B5EF4-FFF2-40B4-BE49-F238E27FC236}">
                <a16:creationId xmlns:a16="http://schemas.microsoft.com/office/drawing/2014/main" id="{2EF4F9C8-7B9C-4D45-840B-62AA8E1769B2}"/>
              </a:ext>
            </a:extLst>
          </p:cNvPr>
          <p:cNvSpPr/>
          <p:nvPr/>
        </p:nvSpPr>
        <p:spPr>
          <a:xfrm>
            <a:off x="5638800" y="6400800"/>
            <a:ext cx="1524000" cy="369332"/>
          </a:xfrm>
          <a:prstGeom prst="rect">
            <a:avLst/>
          </a:prstGeom>
        </p:spPr>
        <p:txBody>
          <a:bodyPr wrap="square">
            <a:spAutoFit/>
          </a:bodyPr>
          <a:lstStyle/>
          <a:p>
            <a:r>
              <a:rPr lang="en-US" dirty="0">
                <a:hlinkClick r:id="rId6"/>
              </a:rPr>
              <a:t>mp4 format</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107">
            <a:extLst>
              <a:ext uri="{FF2B5EF4-FFF2-40B4-BE49-F238E27FC236}">
                <a16:creationId xmlns:a16="http://schemas.microsoft.com/office/drawing/2014/main" id="{03A84961-52EE-F146-9D9B-9A8756A34A51}"/>
              </a:ext>
            </a:extLst>
          </p:cNvPr>
          <p:cNvGrpSpPr>
            <a:grpSpLocks/>
          </p:cNvGrpSpPr>
          <p:nvPr/>
        </p:nvGrpSpPr>
        <p:grpSpPr bwMode="auto">
          <a:xfrm>
            <a:off x="4419600" y="2209800"/>
            <a:ext cx="1674813" cy="1711325"/>
            <a:chOff x="3012" y="1274"/>
            <a:chExt cx="1055" cy="1078"/>
          </a:xfrm>
        </p:grpSpPr>
        <p:grpSp>
          <p:nvGrpSpPr>
            <p:cNvPr id="75828" name="Group 106">
              <a:extLst>
                <a:ext uri="{FF2B5EF4-FFF2-40B4-BE49-F238E27FC236}">
                  <a16:creationId xmlns:a16="http://schemas.microsoft.com/office/drawing/2014/main" id="{D1B51F88-76AA-1041-9FDF-BD8F4C32665A}"/>
                </a:ext>
              </a:extLst>
            </p:cNvPr>
            <p:cNvGrpSpPr>
              <a:grpSpLocks/>
            </p:cNvGrpSpPr>
            <p:nvPr/>
          </p:nvGrpSpPr>
          <p:grpSpPr bwMode="auto">
            <a:xfrm>
              <a:off x="3392" y="2121"/>
              <a:ext cx="400" cy="231"/>
              <a:chOff x="3392" y="2121"/>
              <a:chExt cx="400" cy="231"/>
            </a:xfrm>
          </p:grpSpPr>
          <p:sp>
            <p:nvSpPr>
              <p:cNvPr id="75832" name="Line 9">
                <a:extLst>
                  <a:ext uri="{FF2B5EF4-FFF2-40B4-BE49-F238E27FC236}">
                    <a16:creationId xmlns:a16="http://schemas.microsoft.com/office/drawing/2014/main" id="{AA4F0EEC-C6EE-F942-8949-24DDF10AAC39}"/>
                  </a:ext>
                </a:extLst>
              </p:cNvPr>
              <p:cNvSpPr>
                <a:spLocks noChangeShapeType="1"/>
              </p:cNvSpPr>
              <p:nvPr/>
            </p:nvSpPr>
            <p:spPr bwMode="auto">
              <a:xfrm>
                <a:off x="3392" y="2160"/>
                <a:ext cx="0" cy="192"/>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5833" name="Text Box 69">
                <a:extLst>
                  <a:ext uri="{FF2B5EF4-FFF2-40B4-BE49-F238E27FC236}">
                    <a16:creationId xmlns:a16="http://schemas.microsoft.com/office/drawing/2014/main" id="{133CD1A2-7ABA-CA4F-96D8-73CE9CDAB88F}"/>
                  </a:ext>
                </a:extLst>
              </p:cNvPr>
              <p:cNvSpPr txBox="1">
                <a:spLocks noChangeArrowheads="1"/>
              </p:cNvSpPr>
              <p:nvPr/>
            </p:nvSpPr>
            <p:spPr bwMode="auto">
              <a:xfrm>
                <a:off x="3392" y="2121"/>
                <a:ext cx="4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~2.1</a:t>
                </a:r>
              </a:p>
            </p:txBody>
          </p:sp>
        </p:grpSp>
        <p:grpSp>
          <p:nvGrpSpPr>
            <p:cNvPr id="75829" name="Group 105">
              <a:extLst>
                <a:ext uri="{FF2B5EF4-FFF2-40B4-BE49-F238E27FC236}">
                  <a16:creationId xmlns:a16="http://schemas.microsoft.com/office/drawing/2014/main" id="{7E76E701-AE0E-814C-9105-56A4DF24AB56}"/>
                </a:ext>
              </a:extLst>
            </p:cNvPr>
            <p:cNvGrpSpPr>
              <a:grpSpLocks/>
            </p:cNvGrpSpPr>
            <p:nvPr/>
          </p:nvGrpSpPr>
          <p:grpSpPr bwMode="auto">
            <a:xfrm>
              <a:off x="3012" y="1274"/>
              <a:ext cx="1055" cy="832"/>
              <a:chOff x="3012" y="1274"/>
              <a:chExt cx="1055" cy="832"/>
            </a:xfrm>
          </p:grpSpPr>
          <p:sp>
            <p:nvSpPr>
              <p:cNvPr id="75830" name="Text Box 20">
                <a:extLst>
                  <a:ext uri="{FF2B5EF4-FFF2-40B4-BE49-F238E27FC236}">
                    <a16:creationId xmlns:a16="http://schemas.microsoft.com/office/drawing/2014/main" id="{CE7C89B0-CE2F-8545-90A3-6AADB367DCCB}"/>
                  </a:ext>
                </a:extLst>
              </p:cNvPr>
              <p:cNvSpPr txBox="1">
                <a:spLocks noChangeArrowheads="1"/>
              </p:cNvSpPr>
              <p:nvPr/>
            </p:nvSpPr>
            <p:spPr bwMode="auto">
              <a:xfrm>
                <a:off x="3012" y="1933"/>
                <a:ext cx="96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1</a:t>
                </a:r>
                <a:r>
                  <a:rPr lang="en-US" altLang="en-US" sz="1800" b="1" baseline="30000">
                    <a:latin typeface="Arial" panose="020B0604020202020204" pitchFamily="34" charset="0"/>
                  </a:rPr>
                  <a:t>st</a:t>
                </a:r>
                <a:r>
                  <a:rPr lang="en-US" altLang="en-US" sz="1800" b="1">
                    <a:latin typeface="Arial" panose="020B0604020202020204" pitchFamily="34" charset="0"/>
                  </a:rPr>
                  <a:t> eukaryotes</a:t>
                </a:r>
              </a:p>
            </p:txBody>
          </p:sp>
          <p:pic>
            <p:nvPicPr>
              <p:cNvPr id="75831" name="Picture 93" descr="amoebaFPO">
                <a:extLst>
                  <a:ext uri="{FF2B5EF4-FFF2-40B4-BE49-F238E27FC236}">
                    <a16:creationId xmlns:a16="http://schemas.microsoft.com/office/drawing/2014/main" id="{D5B52F33-B0FC-FC4C-A09F-F7622CB82CD4}"/>
                  </a:ext>
                </a:extLst>
              </p:cNvPr>
              <p:cNvPicPr>
                <a:picLocks noChangeAspect="1" noChangeArrowheads="1"/>
              </p:cNvPicPr>
              <p:nvPr/>
            </p:nvPicPr>
            <p:blipFill>
              <a:blip r:embed="rId3">
                <a:lum bright="-4000" contrast="40000"/>
                <a:extLst>
                  <a:ext uri="{28A0092B-C50C-407E-A947-70E740481C1C}">
                    <a14:useLocalDpi xmlns:a14="http://schemas.microsoft.com/office/drawing/2010/main" val="0"/>
                  </a:ext>
                </a:extLst>
              </a:blip>
              <a:srcRect t="15190" b="2351"/>
              <a:stretch>
                <a:fillRect/>
              </a:stretch>
            </p:blipFill>
            <p:spPr bwMode="auto">
              <a:xfrm>
                <a:off x="3024" y="1274"/>
                <a:ext cx="1043"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5779" name="Group 104">
            <a:extLst>
              <a:ext uri="{FF2B5EF4-FFF2-40B4-BE49-F238E27FC236}">
                <a16:creationId xmlns:a16="http://schemas.microsoft.com/office/drawing/2014/main" id="{ACB05578-1BF9-564A-83C3-AC35FA2B037D}"/>
              </a:ext>
            </a:extLst>
          </p:cNvPr>
          <p:cNvGrpSpPr>
            <a:grpSpLocks/>
          </p:cNvGrpSpPr>
          <p:nvPr/>
        </p:nvGrpSpPr>
        <p:grpSpPr bwMode="auto">
          <a:xfrm>
            <a:off x="1662113" y="3962400"/>
            <a:ext cx="2895600" cy="1981200"/>
            <a:chOff x="1047" y="2352"/>
            <a:chExt cx="1824" cy="1248"/>
          </a:xfrm>
        </p:grpSpPr>
        <p:grpSp>
          <p:nvGrpSpPr>
            <p:cNvPr id="75822" name="Group 102">
              <a:extLst>
                <a:ext uri="{FF2B5EF4-FFF2-40B4-BE49-F238E27FC236}">
                  <a16:creationId xmlns:a16="http://schemas.microsoft.com/office/drawing/2014/main" id="{5115B7CA-4EF4-254E-B7A2-6F6BF583C9BF}"/>
                </a:ext>
              </a:extLst>
            </p:cNvPr>
            <p:cNvGrpSpPr>
              <a:grpSpLocks/>
            </p:cNvGrpSpPr>
            <p:nvPr/>
          </p:nvGrpSpPr>
          <p:grpSpPr bwMode="auto">
            <a:xfrm>
              <a:off x="1047" y="2592"/>
              <a:ext cx="1824" cy="1008"/>
              <a:chOff x="1047" y="2592"/>
              <a:chExt cx="1824" cy="1008"/>
            </a:xfrm>
          </p:grpSpPr>
          <p:sp>
            <p:nvSpPr>
              <p:cNvPr id="75826" name="Text Box 17">
                <a:extLst>
                  <a:ext uri="{FF2B5EF4-FFF2-40B4-BE49-F238E27FC236}">
                    <a16:creationId xmlns:a16="http://schemas.microsoft.com/office/drawing/2014/main" id="{F8C6A107-DA55-5449-8F7A-55B9E204EE80}"/>
                  </a:ext>
                </a:extLst>
              </p:cNvPr>
              <p:cNvSpPr txBox="1">
                <a:spLocks noChangeArrowheads="1"/>
              </p:cNvSpPr>
              <p:nvPr/>
            </p:nvSpPr>
            <p:spPr bwMode="auto">
              <a:xfrm>
                <a:off x="1047" y="3251"/>
                <a:ext cx="1824"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photosynthetic bacteria</a:t>
                </a:r>
              </a:p>
              <a:p>
                <a:pPr eaLnBrk="1" hangingPunct="1">
                  <a:spcBef>
                    <a:spcPct val="0"/>
                  </a:spcBef>
                  <a:buFontTx/>
                  <a:buNone/>
                </a:pPr>
                <a:r>
                  <a:rPr lang="en-US" altLang="en-US" sz="1800" b="1">
                    <a:latin typeface="Arial" panose="020B0604020202020204" pitchFamily="34" charset="0"/>
                  </a:rPr>
                  <a:t>                       </a:t>
                </a:r>
                <a:r>
                  <a:rPr lang="en-US" altLang="en-US" sz="1400" b="1">
                    <a:latin typeface="Arial" panose="020B0604020202020204" pitchFamily="34" charset="0"/>
                  </a:rPr>
                  <a:t>(stromatolite)</a:t>
                </a:r>
              </a:p>
            </p:txBody>
          </p:sp>
          <p:pic>
            <p:nvPicPr>
              <p:cNvPr id="75827" name="Picture 47" descr="06_009_EMaMa">
                <a:extLst>
                  <a:ext uri="{FF2B5EF4-FFF2-40B4-BE49-F238E27FC236}">
                    <a16:creationId xmlns:a16="http://schemas.microsoft.com/office/drawing/2014/main" id="{39E8C949-1803-3444-AA97-77DE17D15B42}"/>
                  </a:ext>
                </a:extLst>
              </p:cNvPr>
              <p:cNvPicPr>
                <a:picLocks noChangeAspect="1" noChangeArrowheads="1"/>
              </p:cNvPicPr>
              <p:nvPr/>
            </p:nvPicPr>
            <p:blipFill>
              <a:blip r:embed="rId4">
                <a:lum bright="-6000" contrast="20000"/>
                <a:extLst>
                  <a:ext uri="{28A0092B-C50C-407E-A947-70E740481C1C}">
                    <a14:useLocalDpi xmlns:a14="http://schemas.microsoft.com/office/drawing/2010/main" val="0"/>
                  </a:ext>
                </a:extLst>
              </a:blip>
              <a:srcRect l="12500" r="8333"/>
              <a:stretch>
                <a:fillRect/>
              </a:stretch>
            </p:blipFill>
            <p:spPr bwMode="auto">
              <a:xfrm>
                <a:off x="1920" y="2592"/>
                <a:ext cx="720"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823" name="Group 103">
              <a:extLst>
                <a:ext uri="{FF2B5EF4-FFF2-40B4-BE49-F238E27FC236}">
                  <a16:creationId xmlns:a16="http://schemas.microsoft.com/office/drawing/2014/main" id="{55BD1C69-E86C-314E-8ACF-12A3FB405590}"/>
                </a:ext>
              </a:extLst>
            </p:cNvPr>
            <p:cNvGrpSpPr>
              <a:grpSpLocks/>
            </p:cNvGrpSpPr>
            <p:nvPr/>
          </p:nvGrpSpPr>
          <p:grpSpPr bwMode="auto">
            <a:xfrm>
              <a:off x="2064" y="2352"/>
              <a:ext cx="400" cy="231"/>
              <a:chOff x="2064" y="2352"/>
              <a:chExt cx="400" cy="231"/>
            </a:xfrm>
          </p:grpSpPr>
          <p:sp>
            <p:nvSpPr>
              <p:cNvPr id="75824" name="Line 11">
                <a:extLst>
                  <a:ext uri="{FF2B5EF4-FFF2-40B4-BE49-F238E27FC236}">
                    <a16:creationId xmlns:a16="http://schemas.microsoft.com/office/drawing/2014/main" id="{C22E76B4-F784-9340-8856-1865D23873B5}"/>
                  </a:ext>
                </a:extLst>
              </p:cNvPr>
              <p:cNvSpPr>
                <a:spLocks noChangeShapeType="1"/>
              </p:cNvSpPr>
              <p:nvPr/>
            </p:nvSpPr>
            <p:spPr bwMode="auto">
              <a:xfrm>
                <a:off x="2464" y="2352"/>
                <a:ext cx="0" cy="192"/>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825" name="Text Box 59">
                <a:extLst>
                  <a:ext uri="{FF2B5EF4-FFF2-40B4-BE49-F238E27FC236}">
                    <a16:creationId xmlns:a16="http://schemas.microsoft.com/office/drawing/2014/main" id="{98F2934D-FA9D-6842-B04C-61FA98D76C70}"/>
                  </a:ext>
                </a:extLst>
              </p:cNvPr>
              <p:cNvSpPr txBox="1">
                <a:spLocks noChangeArrowheads="1"/>
              </p:cNvSpPr>
              <p:nvPr/>
            </p:nvSpPr>
            <p:spPr bwMode="auto">
              <a:xfrm>
                <a:off x="2064" y="2352"/>
                <a:ext cx="4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Arial" panose="020B0604020202020204" pitchFamily="34" charset="0"/>
                  </a:rPr>
                  <a:t>~</a:t>
                </a:r>
                <a:r>
                  <a:rPr lang="en-US" altLang="en-US" sz="1800" b="1">
                    <a:solidFill>
                      <a:srgbClr val="FF0000"/>
                    </a:solidFill>
                    <a:latin typeface="Arial" panose="020B0604020202020204" pitchFamily="34" charset="0"/>
                  </a:rPr>
                  <a:t>3.6</a:t>
                </a:r>
              </a:p>
            </p:txBody>
          </p:sp>
        </p:grpSp>
      </p:grpSp>
      <p:grpSp>
        <p:nvGrpSpPr>
          <p:cNvPr id="75780" name="Group 114">
            <a:extLst>
              <a:ext uri="{FF2B5EF4-FFF2-40B4-BE49-F238E27FC236}">
                <a16:creationId xmlns:a16="http://schemas.microsoft.com/office/drawing/2014/main" id="{EE1BDB5A-FAE0-5548-BAB8-3BBA763F3F5F}"/>
              </a:ext>
            </a:extLst>
          </p:cNvPr>
          <p:cNvGrpSpPr>
            <a:grpSpLocks/>
          </p:cNvGrpSpPr>
          <p:nvPr/>
        </p:nvGrpSpPr>
        <p:grpSpPr bwMode="auto">
          <a:xfrm>
            <a:off x="7239000" y="1323975"/>
            <a:ext cx="1981200" cy="2628900"/>
            <a:chOff x="4512" y="696"/>
            <a:chExt cx="1248" cy="1656"/>
          </a:xfrm>
        </p:grpSpPr>
        <p:grpSp>
          <p:nvGrpSpPr>
            <p:cNvPr id="75813" name="Group 112">
              <a:extLst>
                <a:ext uri="{FF2B5EF4-FFF2-40B4-BE49-F238E27FC236}">
                  <a16:creationId xmlns:a16="http://schemas.microsoft.com/office/drawing/2014/main" id="{ABC6EDF0-49A6-FC42-BA78-1A1BF993DF68}"/>
                </a:ext>
              </a:extLst>
            </p:cNvPr>
            <p:cNvGrpSpPr>
              <a:grpSpLocks/>
            </p:cNvGrpSpPr>
            <p:nvPr/>
          </p:nvGrpSpPr>
          <p:grpSpPr bwMode="auto">
            <a:xfrm>
              <a:off x="4512" y="1508"/>
              <a:ext cx="1248" cy="604"/>
              <a:chOff x="4512" y="1508"/>
              <a:chExt cx="1248" cy="604"/>
            </a:xfrm>
          </p:grpSpPr>
          <p:sp>
            <p:nvSpPr>
              <p:cNvPr id="75820" name="Text Box 64">
                <a:extLst>
                  <a:ext uri="{FF2B5EF4-FFF2-40B4-BE49-F238E27FC236}">
                    <a16:creationId xmlns:a16="http://schemas.microsoft.com/office/drawing/2014/main" id="{D6DD4E4D-BFF6-3942-8DD9-09CD2FB83B3A}"/>
                  </a:ext>
                </a:extLst>
              </p:cNvPr>
              <p:cNvSpPr txBox="1">
                <a:spLocks noChangeArrowheads="1"/>
              </p:cNvSpPr>
              <p:nvPr/>
            </p:nvSpPr>
            <p:spPr bwMode="auto">
              <a:xfrm>
                <a:off x="4512" y="1938"/>
                <a:ext cx="124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multicell animals</a:t>
                </a:r>
              </a:p>
            </p:txBody>
          </p:sp>
          <p:pic>
            <p:nvPicPr>
              <p:cNvPr id="75821" name="Picture 65" descr="fossilizedWormBorings">
                <a:extLst>
                  <a:ext uri="{FF2B5EF4-FFF2-40B4-BE49-F238E27FC236}">
                    <a16:creationId xmlns:a16="http://schemas.microsoft.com/office/drawing/2014/main" id="{C885E4E2-1CA3-E34A-8F56-6527EFE366E6}"/>
                  </a:ext>
                </a:extLst>
              </p:cNvPr>
              <p:cNvPicPr>
                <a:picLocks noChangeAspect="1" noChangeArrowheads="1"/>
              </p:cNvPicPr>
              <p:nvPr/>
            </p:nvPicPr>
            <p:blipFill>
              <a:blip r:embed="rId5">
                <a:lum bright="-6000" contrast="10000"/>
                <a:extLst>
                  <a:ext uri="{28A0092B-C50C-407E-A947-70E740481C1C}">
                    <a14:useLocalDpi xmlns:a14="http://schemas.microsoft.com/office/drawing/2010/main" val="0"/>
                  </a:ext>
                </a:extLst>
              </a:blip>
              <a:srcRect t="14723" b="14723"/>
              <a:stretch>
                <a:fillRect/>
              </a:stretch>
            </p:blipFill>
            <p:spPr bwMode="auto">
              <a:xfrm>
                <a:off x="4560" y="1508"/>
                <a:ext cx="96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814" name="Group 111">
              <a:extLst>
                <a:ext uri="{FF2B5EF4-FFF2-40B4-BE49-F238E27FC236}">
                  <a16:creationId xmlns:a16="http://schemas.microsoft.com/office/drawing/2014/main" id="{B4A69D1D-13E2-7441-83A3-20154DF220A1}"/>
                </a:ext>
              </a:extLst>
            </p:cNvPr>
            <p:cNvGrpSpPr>
              <a:grpSpLocks/>
            </p:cNvGrpSpPr>
            <p:nvPr/>
          </p:nvGrpSpPr>
          <p:grpSpPr bwMode="auto">
            <a:xfrm>
              <a:off x="4560" y="696"/>
              <a:ext cx="1200" cy="744"/>
              <a:chOff x="4560" y="696"/>
              <a:chExt cx="1200" cy="744"/>
            </a:xfrm>
          </p:grpSpPr>
          <p:sp>
            <p:nvSpPr>
              <p:cNvPr id="75818" name="Text Box 67">
                <a:extLst>
                  <a:ext uri="{FF2B5EF4-FFF2-40B4-BE49-F238E27FC236}">
                    <a16:creationId xmlns:a16="http://schemas.microsoft.com/office/drawing/2014/main" id="{B6845C40-D315-0445-BBCA-C54ECDC693FC}"/>
                  </a:ext>
                </a:extLst>
              </p:cNvPr>
              <p:cNvSpPr txBox="1">
                <a:spLocks noChangeArrowheads="1"/>
              </p:cNvSpPr>
              <p:nvPr/>
            </p:nvSpPr>
            <p:spPr bwMode="auto">
              <a:xfrm>
                <a:off x="4586" y="1266"/>
                <a:ext cx="117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multicell plants</a:t>
                </a:r>
              </a:p>
            </p:txBody>
          </p:sp>
          <p:pic>
            <p:nvPicPr>
              <p:cNvPr id="75819" name="Picture 68" descr="35_028_BPaMa">
                <a:extLst>
                  <a:ext uri="{FF2B5EF4-FFF2-40B4-BE49-F238E27FC236}">
                    <a16:creationId xmlns:a16="http://schemas.microsoft.com/office/drawing/2014/main" id="{8AE705B8-4E47-CC43-B505-42C07EB0E016}"/>
                  </a:ext>
                </a:extLst>
              </p:cNvPr>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l="64801" t="53549" r="7190" b="15802"/>
              <a:stretch>
                <a:fillRect/>
              </a:stretch>
            </p:blipFill>
            <p:spPr bwMode="auto">
              <a:xfrm rot="5400000">
                <a:off x="4743" y="513"/>
                <a:ext cx="600"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815" name="Group 113">
              <a:extLst>
                <a:ext uri="{FF2B5EF4-FFF2-40B4-BE49-F238E27FC236}">
                  <a16:creationId xmlns:a16="http://schemas.microsoft.com/office/drawing/2014/main" id="{E71DF892-42AD-7C4A-A1EF-FE2035941B16}"/>
                </a:ext>
              </a:extLst>
            </p:cNvPr>
            <p:cNvGrpSpPr>
              <a:grpSpLocks/>
            </p:cNvGrpSpPr>
            <p:nvPr/>
          </p:nvGrpSpPr>
          <p:grpSpPr bwMode="auto">
            <a:xfrm>
              <a:off x="5088" y="2121"/>
              <a:ext cx="432" cy="231"/>
              <a:chOff x="5088" y="2121"/>
              <a:chExt cx="432" cy="231"/>
            </a:xfrm>
          </p:grpSpPr>
          <p:sp>
            <p:nvSpPr>
              <p:cNvPr id="75816" name="Line 10">
                <a:extLst>
                  <a:ext uri="{FF2B5EF4-FFF2-40B4-BE49-F238E27FC236}">
                    <a16:creationId xmlns:a16="http://schemas.microsoft.com/office/drawing/2014/main" id="{0D4532E6-6CB5-264A-9669-4716CC549D76}"/>
                  </a:ext>
                </a:extLst>
              </p:cNvPr>
              <p:cNvSpPr>
                <a:spLocks noChangeShapeType="1"/>
              </p:cNvSpPr>
              <p:nvPr/>
            </p:nvSpPr>
            <p:spPr bwMode="auto">
              <a:xfrm>
                <a:off x="5088" y="2160"/>
                <a:ext cx="0" cy="192"/>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5817" name="Text Box 72">
                <a:extLst>
                  <a:ext uri="{FF2B5EF4-FFF2-40B4-BE49-F238E27FC236}">
                    <a16:creationId xmlns:a16="http://schemas.microsoft.com/office/drawing/2014/main" id="{70E85AF6-8FCE-1341-B7E1-E17CC51B020E}"/>
                  </a:ext>
                </a:extLst>
              </p:cNvPr>
              <p:cNvSpPr txBox="1">
                <a:spLocks noChangeArrowheads="1"/>
              </p:cNvSpPr>
              <p:nvPr/>
            </p:nvSpPr>
            <p:spPr bwMode="auto">
              <a:xfrm>
                <a:off x="5120" y="2121"/>
                <a:ext cx="4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Arial" panose="020B0604020202020204" pitchFamily="34" charset="0"/>
                  </a:rPr>
                  <a:t>~</a:t>
                </a:r>
                <a:r>
                  <a:rPr lang="en-US" altLang="en-US" sz="1800" b="1">
                    <a:solidFill>
                      <a:srgbClr val="FF0000"/>
                    </a:solidFill>
                    <a:latin typeface="Arial" panose="020B0604020202020204" pitchFamily="34" charset="0"/>
                  </a:rPr>
                  <a:t>0.9</a:t>
                </a:r>
              </a:p>
            </p:txBody>
          </p:sp>
        </p:grpSp>
      </p:grpSp>
      <p:grpSp>
        <p:nvGrpSpPr>
          <p:cNvPr id="75781" name="Group 110">
            <a:extLst>
              <a:ext uri="{FF2B5EF4-FFF2-40B4-BE49-F238E27FC236}">
                <a16:creationId xmlns:a16="http://schemas.microsoft.com/office/drawing/2014/main" id="{5E5ACF23-4BD0-0647-96DB-973DBFE8F1D6}"/>
              </a:ext>
            </a:extLst>
          </p:cNvPr>
          <p:cNvGrpSpPr>
            <a:grpSpLocks/>
          </p:cNvGrpSpPr>
          <p:nvPr/>
        </p:nvGrpSpPr>
        <p:grpSpPr bwMode="auto">
          <a:xfrm>
            <a:off x="6346825" y="3952875"/>
            <a:ext cx="2895600" cy="1731963"/>
            <a:chOff x="3950" y="2352"/>
            <a:chExt cx="1824" cy="1091"/>
          </a:xfrm>
        </p:grpSpPr>
        <p:grpSp>
          <p:nvGrpSpPr>
            <p:cNvPr id="75807" name="Group 108">
              <a:extLst>
                <a:ext uri="{FF2B5EF4-FFF2-40B4-BE49-F238E27FC236}">
                  <a16:creationId xmlns:a16="http://schemas.microsoft.com/office/drawing/2014/main" id="{6783CE73-67B0-D64F-BE01-FED6FF12BB71}"/>
                </a:ext>
              </a:extLst>
            </p:cNvPr>
            <p:cNvGrpSpPr>
              <a:grpSpLocks/>
            </p:cNvGrpSpPr>
            <p:nvPr/>
          </p:nvGrpSpPr>
          <p:grpSpPr bwMode="auto">
            <a:xfrm>
              <a:off x="3950" y="2592"/>
              <a:ext cx="1824" cy="851"/>
              <a:chOff x="3950" y="2592"/>
              <a:chExt cx="1824" cy="851"/>
            </a:xfrm>
          </p:grpSpPr>
          <p:sp>
            <p:nvSpPr>
              <p:cNvPr id="75811" name="Text Box 19">
                <a:extLst>
                  <a:ext uri="{FF2B5EF4-FFF2-40B4-BE49-F238E27FC236}">
                    <a16:creationId xmlns:a16="http://schemas.microsoft.com/office/drawing/2014/main" id="{23B5EA0F-EB12-B246-A4D1-5657090E7D5D}"/>
                  </a:ext>
                </a:extLst>
              </p:cNvPr>
              <p:cNvSpPr txBox="1">
                <a:spLocks noChangeArrowheads="1"/>
              </p:cNvSpPr>
              <p:nvPr/>
            </p:nvSpPr>
            <p:spPr bwMode="auto">
              <a:xfrm>
                <a:off x="3950" y="3269"/>
                <a:ext cx="182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photosynthetic protistans</a:t>
                </a:r>
              </a:p>
            </p:txBody>
          </p:sp>
          <p:pic>
            <p:nvPicPr>
              <p:cNvPr id="75812" name="Picture 42" descr="euglena">
                <a:extLst>
                  <a:ext uri="{FF2B5EF4-FFF2-40B4-BE49-F238E27FC236}">
                    <a16:creationId xmlns:a16="http://schemas.microsoft.com/office/drawing/2014/main" id="{2B05F484-E1CC-C746-81D1-8F7A3C1B11A8}"/>
                  </a:ext>
                </a:extLst>
              </p:cNvPr>
              <p:cNvPicPr>
                <a:picLocks noChangeAspect="1" noChangeArrowheads="1"/>
              </p:cNvPicPr>
              <p:nvPr/>
            </p:nvPicPr>
            <p:blipFill>
              <a:blip r:embed="rId7">
                <a:lum bright="-12000" contrast="30000"/>
                <a:extLst>
                  <a:ext uri="{28A0092B-C50C-407E-A947-70E740481C1C}">
                    <a14:useLocalDpi xmlns:a14="http://schemas.microsoft.com/office/drawing/2010/main" val="0"/>
                  </a:ext>
                </a:extLst>
              </a:blip>
              <a:srcRect l="10959" r="8676" b="9053"/>
              <a:stretch>
                <a:fillRect/>
              </a:stretch>
            </p:blipFill>
            <p:spPr bwMode="auto">
              <a:xfrm>
                <a:off x="3968" y="2592"/>
                <a:ext cx="76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808" name="Group 109">
              <a:extLst>
                <a:ext uri="{FF2B5EF4-FFF2-40B4-BE49-F238E27FC236}">
                  <a16:creationId xmlns:a16="http://schemas.microsoft.com/office/drawing/2014/main" id="{67A5A3B9-2F6A-864D-9234-73FF8DA43ABC}"/>
                </a:ext>
              </a:extLst>
            </p:cNvPr>
            <p:cNvGrpSpPr>
              <a:grpSpLocks/>
            </p:cNvGrpSpPr>
            <p:nvPr/>
          </p:nvGrpSpPr>
          <p:grpSpPr bwMode="auto">
            <a:xfrm>
              <a:off x="4016" y="2352"/>
              <a:ext cx="416" cy="231"/>
              <a:chOff x="4016" y="2352"/>
              <a:chExt cx="416" cy="231"/>
            </a:xfrm>
          </p:grpSpPr>
          <p:sp>
            <p:nvSpPr>
              <p:cNvPr id="75809" name="Line 12">
                <a:extLst>
                  <a:ext uri="{FF2B5EF4-FFF2-40B4-BE49-F238E27FC236}">
                    <a16:creationId xmlns:a16="http://schemas.microsoft.com/office/drawing/2014/main" id="{45BA9AD8-7F6C-3941-8EDA-0BDE156799FB}"/>
                  </a:ext>
                </a:extLst>
              </p:cNvPr>
              <p:cNvSpPr>
                <a:spLocks noChangeShapeType="1"/>
              </p:cNvSpPr>
              <p:nvPr/>
            </p:nvSpPr>
            <p:spPr bwMode="auto">
              <a:xfrm>
                <a:off x="4432" y="2352"/>
                <a:ext cx="0" cy="192"/>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810" name="Text Box 61">
                <a:extLst>
                  <a:ext uri="{FF2B5EF4-FFF2-40B4-BE49-F238E27FC236}">
                    <a16:creationId xmlns:a16="http://schemas.microsoft.com/office/drawing/2014/main" id="{932EEE2B-4A0A-134A-915E-15C29F6061C4}"/>
                  </a:ext>
                </a:extLst>
              </p:cNvPr>
              <p:cNvSpPr txBox="1">
                <a:spLocks noChangeArrowheads="1"/>
              </p:cNvSpPr>
              <p:nvPr/>
            </p:nvSpPr>
            <p:spPr bwMode="auto">
              <a:xfrm>
                <a:off x="4016" y="2352"/>
                <a:ext cx="4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Arial" panose="020B0604020202020204" pitchFamily="34" charset="0"/>
                  </a:rPr>
                  <a:t>~</a:t>
                </a:r>
                <a:r>
                  <a:rPr lang="en-US" altLang="en-US" sz="1800" b="1">
                    <a:solidFill>
                      <a:srgbClr val="FF0000"/>
                    </a:solidFill>
                    <a:latin typeface="Arial" panose="020B0604020202020204" pitchFamily="34" charset="0"/>
                  </a:rPr>
                  <a:t>1.1</a:t>
                </a:r>
              </a:p>
            </p:txBody>
          </p:sp>
        </p:grpSp>
      </p:grpSp>
      <p:sp>
        <p:nvSpPr>
          <p:cNvPr id="75782" name="Rectangle 4">
            <a:extLst>
              <a:ext uri="{FF2B5EF4-FFF2-40B4-BE49-F238E27FC236}">
                <a16:creationId xmlns:a16="http://schemas.microsoft.com/office/drawing/2014/main" id="{024C7B95-96B4-7D45-877B-C1A20EA6ED79}"/>
              </a:ext>
            </a:extLst>
          </p:cNvPr>
          <p:cNvSpPr>
            <a:spLocks noGrp="1"/>
          </p:cNvSpPr>
          <p:nvPr>
            <p:ph type="title"/>
          </p:nvPr>
        </p:nvSpPr>
        <p:spPr>
          <a:xfrm>
            <a:off x="228600" y="152400"/>
            <a:ext cx="8610600" cy="712788"/>
          </a:xfrm>
        </p:spPr>
        <p:txBody>
          <a:bodyPr/>
          <a:lstStyle/>
          <a:p>
            <a:pPr eaLnBrk="1" hangingPunct="1"/>
            <a:r>
              <a:rPr lang="en-US" altLang="en-US" sz="4600" b="1">
                <a:solidFill>
                  <a:srgbClr val="C00000"/>
                </a:solidFill>
              </a:rPr>
              <a:t>Major Events in the History of Life</a:t>
            </a:r>
          </a:p>
        </p:txBody>
      </p:sp>
      <p:sp>
        <p:nvSpPr>
          <p:cNvPr id="75783" name="Text Box 32">
            <a:extLst>
              <a:ext uri="{FF2B5EF4-FFF2-40B4-BE49-F238E27FC236}">
                <a16:creationId xmlns:a16="http://schemas.microsoft.com/office/drawing/2014/main" id="{2E1C67A1-864B-5849-ABEC-1340AF79031B}"/>
              </a:ext>
            </a:extLst>
          </p:cNvPr>
          <p:cNvSpPr txBox="1">
            <a:spLocks noChangeArrowheads="1"/>
          </p:cNvSpPr>
          <p:nvPr/>
        </p:nvSpPr>
        <p:spPr bwMode="auto">
          <a:xfrm>
            <a:off x="103188" y="3738563"/>
            <a:ext cx="52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FF0000"/>
                </a:solidFill>
                <a:latin typeface="Arial" panose="020B0604020202020204" pitchFamily="34" charset="0"/>
              </a:rPr>
              <a:t>BYA</a:t>
            </a:r>
          </a:p>
        </p:txBody>
      </p:sp>
      <p:sp>
        <p:nvSpPr>
          <p:cNvPr id="75784" name="Line 23">
            <a:extLst>
              <a:ext uri="{FF2B5EF4-FFF2-40B4-BE49-F238E27FC236}">
                <a16:creationId xmlns:a16="http://schemas.microsoft.com/office/drawing/2014/main" id="{E753D9F9-B686-6941-BC26-2BCECB543F56}"/>
              </a:ext>
            </a:extLst>
          </p:cNvPr>
          <p:cNvSpPr>
            <a:spLocks noChangeShapeType="1"/>
          </p:cNvSpPr>
          <p:nvPr/>
        </p:nvSpPr>
        <p:spPr bwMode="auto">
          <a:xfrm>
            <a:off x="4792663" y="3952875"/>
            <a:ext cx="4141787" cy="0"/>
          </a:xfrm>
          <a:prstGeom prst="line">
            <a:avLst/>
          </a:prstGeom>
          <a:noFill/>
          <a:ln w="762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 name="Rectangle 34">
            <a:extLst>
              <a:ext uri="{FF2B5EF4-FFF2-40B4-BE49-F238E27FC236}">
                <a16:creationId xmlns:a16="http://schemas.microsoft.com/office/drawing/2014/main" id="{22801CF7-9A06-B544-ADDC-12D0B745D7C5}"/>
              </a:ext>
            </a:extLst>
          </p:cNvPr>
          <p:cNvSpPr>
            <a:spLocks noChangeArrowheads="1"/>
          </p:cNvSpPr>
          <p:nvPr/>
        </p:nvSpPr>
        <p:spPr bwMode="auto">
          <a:xfrm flipH="1">
            <a:off x="4419600" y="3913188"/>
            <a:ext cx="457200" cy="88900"/>
          </a:xfrm>
          <a:prstGeom prst="rect">
            <a:avLst/>
          </a:prstGeom>
          <a:solidFill>
            <a:schemeClr val="tx1">
              <a:lumMod val="50000"/>
              <a:lumOff val="50000"/>
            </a:schemeClr>
          </a:solidFill>
          <a:ln w="9525">
            <a:noFill/>
            <a:miter lim="800000"/>
            <a:headEnd/>
            <a:tailEnd/>
          </a:ln>
        </p:spPr>
        <p:txBody>
          <a:bodyPr wrap="none" anchor="ctr"/>
          <a:lstStyle/>
          <a:p>
            <a:pPr eaLnBrk="1" hangingPunct="1">
              <a:defRPr/>
            </a:pPr>
            <a:endParaRPr lang="en-US">
              <a:latin typeface="Arial" charset="0"/>
              <a:cs typeface="Arial" charset="0"/>
            </a:endParaRPr>
          </a:p>
        </p:txBody>
      </p:sp>
      <p:grpSp>
        <p:nvGrpSpPr>
          <p:cNvPr id="75786" name="Group 97">
            <a:extLst>
              <a:ext uri="{FF2B5EF4-FFF2-40B4-BE49-F238E27FC236}">
                <a16:creationId xmlns:a16="http://schemas.microsoft.com/office/drawing/2014/main" id="{DC7E5933-D17C-7D41-A127-795052006E08}"/>
              </a:ext>
            </a:extLst>
          </p:cNvPr>
          <p:cNvGrpSpPr>
            <a:grpSpLocks/>
          </p:cNvGrpSpPr>
          <p:nvPr/>
        </p:nvGrpSpPr>
        <p:grpSpPr bwMode="auto">
          <a:xfrm>
            <a:off x="609600" y="1895475"/>
            <a:ext cx="1476375" cy="2019300"/>
            <a:chOff x="354" y="1080"/>
            <a:chExt cx="930" cy="1272"/>
          </a:xfrm>
        </p:grpSpPr>
        <p:grpSp>
          <p:nvGrpSpPr>
            <p:cNvPr id="75801" name="Group 95">
              <a:extLst>
                <a:ext uri="{FF2B5EF4-FFF2-40B4-BE49-F238E27FC236}">
                  <a16:creationId xmlns:a16="http://schemas.microsoft.com/office/drawing/2014/main" id="{433FF31D-28AA-C64B-86B8-AEE19C495DB7}"/>
                </a:ext>
              </a:extLst>
            </p:cNvPr>
            <p:cNvGrpSpPr>
              <a:grpSpLocks/>
            </p:cNvGrpSpPr>
            <p:nvPr/>
          </p:nvGrpSpPr>
          <p:grpSpPr bwMode="auto">
            <a:xfrm>
              <a:off x="752" y="2121"/>
              <a:ext cx="400" cy="231"/>
              <a:chOff x="752" y="2121"/>
              <a:chExt cx="400" cy="231"/>
            </a:xfrm>
          </p:grpSpPr>
          <p:sp>
            <p:nvSpPr>
              <p:cNvPr id="75805" name="Line 6">
                <a:extLst>
                  <a:ext uri="{FF2B5EF4-FFF2-40B4-BE49-F238E27FC236}">
                    <a16:creationId xmlns:a16="http://schemas.microsoft.com/office/drawing/2014/main" id="{F5085C8B-1E24-CC41-AECB-15132C27AF21}"/>
                  </a:ext>
                </a:extLst>
              </p:cNvPr>
              <p:cNvSpPr>
                <a:spLocks noChangeShapeType="1"/>
              </p:cNvSpPr>
              <p:nvPr/>
            </p:nvSpPr>
            <p:spPr bwMode="auto">
              <a:xfrm>
                <a:off x="761" y="2160"/>
                <a:ext cx="0" cy="192"/>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5806" name="Text Box 71">
                <a:extLst>
                  <a:ext uri="{FF2B5EF4-FFF2-40B4-BE49-F238E27FC236}">
                    <a16:creationId xmlns:a16="http://schemas.microsoft.com/office/drawing/2014/main" id="{3E569676-BC31-D44E-9E6D-DD67A385C3BC}"/>
                  </a:ext>
                </a:extLst>
              </p:cNvPr>
              <p:cNvSpPr txBox="1">
                <a:spLocks noChangeArrowheads="1"/>
              </p:cNvSpPr>
              <p:nvPr/>
            </p:nvSpPr>
            <p:spPr bwMode="auto">
              <a:xfrm>
                <a:off x="752" y="2121"/>
                <a:ext cx="4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Arial" panose="020B0604020202020204" pitchFamily="34" charset="0"/>
                  </a:rPr>
                  <a:t>~</a:t>
                </a:r>
                <a:r>
                  <a:rPr lang="en-US" altLang="en-US" sz="1800" b="1">
                    <a:solidFill>
                      <a:srgbClr val="FF0000"/>
                    </a:solidFill>
                    <a:latin typeface="Arial" panose="020B0604020202020204" pitchFamily="34" charset="0"/>
                  </a:rPr>
                  <a:t>3.8</a:t>
                </a:r>
              </a:p>
            </p:txBody>
          </p:sp>
        </p:grpSp>
        <p:grpSp>
          <p:nvGrpSpPr>
            <p:cNvPr id="75802" name="Group 96">
              <a:extLst>
                <a:ext uri="{FF2B5EF4-FFF2-40B4-BE49-F238E27FC236}">
                  <a16:creationId xmlns:a16="http://schemas.microsoft.com/office/drawing/2014/main" id="{8823A922-5F57-F841-8518-AB43954E49C8}"/>
                </a:ext>
              </a:extLst>
            </p:cNvPr>
            <p:cNvGrpSpPr>
              <a:grpSpLocks/>
            </p:cNvGrpSpPr>
            <p:nvPr/>
          </p:nvGrpSpPr>
          <p:grpSpPr bwMode="auto">
            <a:xfrm>
              <a:off x="354" y="1080"/>
              <a:ext cx="930" cy="1033"/>
              <a:chOff x="354" y="1080"/>
              <a:chExt cx="930" cy="1033"/>
            </a:xfrm>
          </p:grpSpPr>
          <p:sp>
            <p:nvSpPr>
              <p:cNvPr id="75803" name="Text Box 15">
                <a:extLst>
                  <a:ext uri="{FF2B5EF4-FFF2-40B4-BE49-F238E27FC236}">
                    <a16:creationId xmlns:a16="http://schemas.microsoft.com/office/drawing/2014/main" id="{58F9177D-78C3-7C43-92F5-BE4EDBF268E6}"/>
                  </a:ext>
                </a:extLst>
              </p:cNvPr>
              <p:cNvSpPr txBox="1">
                <a:spLocks noChangeArrowheads="1"/>
              </p:cNvSpPr>
              <p:nvPr/>
            </p:nvSpPr>
            <p:spPr bwMode="auto">
              <a:xfrm>
                <a:off x="354" y="1939"/>
                <a:ext cx="83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prokaryotes</a:t>
                </a:r>
              </a:p>
            </p:txBody>
          </p:sp>
          <p:pic>
            <p:nvPicPr>
              <p:cNvPr id="75804" name="Picture 90" descr="prokaryoteBubbleFPO">
                <a:extLst>
                  <a:ext uri="{FF2B5EF4-FFF2-40B4-BE49-F238E27FC236}">
                    <a16:creationId xmlns:a16="http://schemas.microsoft.com/office/drawing/2014/main" id="{E965EA03-724A-FC4D-A0D4-7695B6B09BBD}"/>
                  </a:ext>
                </a:extLst>
              </p:cNvPr>
              <p:cNvPicPr>
                <a:picLocks noChangeAspect="1" noChangeArrowheads="1"/>
              </p:cNvPicPr>
              <p:nvPr/>
            </p:nvPicPr>
            <p:blipFill>
              <a:blip r:embed="rId8">
                <a:lum bright="2000" contrast="40000"/>
                <a:extLst>
                  <a:ext uri="{28A0092B-C50C-407E-A947-70E740481C1C}">
                    <a14:useLocalDpi xmlns:a14="http://schemas.microsoft.com/office/drawing/2010/main" val="0"/>
                  </a:ext>
                </a:extLst>
              </a:blip>
              <a:srcRect/>
              <a:stretch>
                <a:fillRect/>
              </a:stretch>
            </p:blipFill>
            <p:spPr bwMode="auto">
              <a:xfrm>
                <a:off x="356" y="1080"/>
                <a:ext cx="92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5787" name="Group 100">
            <a:extLst>
              <a:ext uri="{FF2B5EF4-FFF2-40B4-BE49-F238E27FC236}">
                <a16:creationId xmlns:a16="http://schemas.microsoft.com/office/drawing/2014/main" id="{0DD09AA2-3F01-6E47-B05E-E8422E19D91C}"/>
              </a:ext>
            </a:extLst>
          </p:cNvPr>
          <p:cNvGrpSpPr>
            <a:grpSpLocks/>
          </p:cNvGrpSpPr>
          <p:nvPr/>
        </p:nvGrpSpPr>
        <p:grpSpPr bwMode="auto">
          <a:xfrm>
            <a:off x="2667000" y="3586163"/>
            <a:ext cx="635000" cy="366712"/>
            <a:chOff x="1632" y="2121"/>
            <a:chExt cx="400" cy="231"/>
          </a:xfrm>
        </p:grpSpPr>
        <p:sp>
          <p:nvSpPr>
            <p:cNvPr id="75799" name="Line 7">
              <a:extLst>
                <a:ext uri="{FF2B5EF4-FFF2-40B4-BE49-F238E27FC236}">
                  <a16:creationId xmlns:a16="http://schemas.microsoft.com/office/drawing/2014/main" id="{5B5243E4-303B-8B45-BC1B-B36C61874060}"/>
                </a:ext>
              </a:extLst>
            </p:cNvPr>
            <p:cNvSpPr>
              <a:spLocks noChangeShapeType="1"/>
            </p:cNvSpPr>
            <p:nvPr/>
          </p:nvSpPr>
          <p:spPr bwMode="auto">
            <a:xfrm>
              <a:off x="1632" y="2160"/>
              <a:ext cx="0" cy="192"/>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5800" name="Text Box 70">
              <a:extLst>
                <a:ext uri="{FF2B5EF4-FFF2-40B4-BE49-F238E27FC236}">
                  <a16:creationId xmlns:a16="http://schemas.microsoft.com/office/drawing/2014/main" id="{6093D7C5-2B9B-C04E-84E9-DA6209BC1BD9}"/>
                </a:ext>
              </a:extLst>
            </p:cNvPr>
            <p:cNvSpPr txBox="1">
              <a:spLocks noChangeArrowheads="1"/>
            </p:cNvSpPr>
            <p:nvPr/>
          </p:nvSpPr>
          <p:spPr bwMode="auto">
            <a:xfrm>
              <a:off x="1632" y="2121"/>
              <a:ext cx="4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Arial" panose="020B0604020202020204" pitchFamily="34" charset="0"/>
                </a:rPr>
                <a:t>~</a:t>
              </a:r>
              <a:r>
                <a:rPr lang="en-US" altLang="en-US" sz="1800" b="1">
                  <a:solidFill>
                    <a:srgbClr val="FF0000"/>
                  </a:solidFill>
                  <a:latin typeface="Arial" panose="020B0604020202020204" pitchFamily="34" charset="0"/>
                </a:rPr>
                <a:t>3.7</a:t>
              </a:r>
            </a:p>
          </p:txBody>
        </p:sp>
      </p:grpSp>
      <p:grpSp>
        <p:nvGrpSpPr>
          <p:cNvPr id="75788" name="Group 98">
            <a:extLst>
              <a:ext uri="{FF2B5EF4-FFF2-40B4-BE49-F238E27FC236}">
                <a16:creationId xmlns:a16="http://schemas.microsoft.com/office/drawing/2014/main" id="{F318067B-949D-7640-B71F-A66CB8417460}"/>
              </a:ext>
            </a:extLst>
          </p:cNvPr>
          <p:cNvGrpSpPr>
            <a:grpSpLocks/>
          </p:cNvGrpSpPr>
          <p:nvPr/>
        </p:nvGrpSpPr>
        <p:grpSpPr bwMode="auto">
          <a:xfrm>
            <a:off x="2432050" y="1674813"/>
            <a:ext cx="1725613" cy="1593850"/>
            <a:chOff x="1484" y="592"/>
            <a:chExt cx="1087" cy="1004"/>
          </a:xfrm>
        </p:grpSpPr>
        <p:sp>
          <p:nvSpPr>
            <p:cNvPr id="75797" name="Text Box 16">
              <a:extLst>
                <a:ext uri="{FF2B5EF4-FFF2-40B4-BE49-F238E27FC236}">
                  <a16:creationId xmlns:a16="http://schemas.microsoft.com/office/drawing/2014/main" id="{4AB9702B-E65D-CF48-A400-67D550389783}"/>
                </a:ext>
              </a:extLst>
            </p:cNvPr>
            <p:cNvSpPr txBox="1">
              <a:spLocks noChangeArrowheads="1"/>
            </p:cNvSpPr>
            <p:nvPr/>
          </p:nvSpPr>
          <p:spPr bwMode="auto">
            <a:xfrm>
              <a:off x="1493" y="1422"/>
              <a:ext cx="54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archaea</a:t>
              </a:r>
            </a:p>
          </p:txBody>
        </p:sp>
        <p:pic>
          <p:nvPicPr>
            <p:cNvPr id="75798" name="Picture 91" descr="archaebacteriaFPO">
              <a:extLst>
                <a:ext uri="{FF2B5EF4-FFF2-40B4-BE49-F238E27FC236}">
                  <a16:creationId xmlns:a16="http://schemas.microsoft.com/office/drawing/2014/main" id="{8FB08184-B871-1A4C-BB76-F05C535DF8B0}"/>
                </a:ext>
              </a:extLst>
            </p:cNvPr>
            <p:cNvPicPr>
              <a:picLocks noChangeAspect="1" noChangeArrowheads="1"/>
            </p:cNvPicPr>
            <p:nvPr/>
          </p:nvPicPr>
          <p:blipFill>
            <a:blip r:embed="rId9">
              <a:lum bright="-2000" contrast="40000"/>
              <a:extLst>
                <a:ext uri="{28A0092B-C50C-407E-A947-70E740481C1C}">
                  <a14:useLocalDpi xmlns:a14="http://schemas.microsoft.com/office/drawing/2010/main" val="0"/>
                </a:ext>
              </a:extLst>
            </a:blip>
            <a:srcRect t="1447" r="1898"/>
            <a:stretch>
              <a:fillRect/>
            </a:stretch>
          </p:blipFill>
          <p:spPr bwMode="auto">
            <a:xfrm>
              <a:off x="1484" y="592"/>
              <a:ext cx="1087" cy="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789" name="Line 5">
            <a:extLst>
              <a:ext uri="{FF2B5EF4-FFF2-40B4-BE49-F238E27FC236}">
                <a16:creationId xmlns:a16="http://schemas.microsoft.com/office/drawing/2014/main" id="{F3ED235B-A9A0-F84E-BB6A-4B53FCA39858}"/>
              </a:ext>
            </a:extLst>
          </p:cNvPr>
          <p:cNvSpPr>
            <a:spLocks noChangeShapeType="1"/>
          </p:cNvSpPr>
          <p:nvPr/>
        </p:nvSpPr>
        <p:spPr bwMode="auto">
          <a:xfrm>
            <a:off x="668338" y="3952875"/>
            <a:ext cx="3706812" cy="0"/>
          </a:xfrm>
          <a:prstGeom prst="line">
            <a:avLst/>
          </a:prstGeom>
          <a:noFill/>
          <a:ln w="762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58">
            <a:extLst>
              <a:ext uri="{FF2B5EF4-FFF2-40B4-BE49-F238E27FC236}">
                <a16:creationId xmlns:a16="http://schemas.microsoft.com/office/drawing/2014/main" id="{C1BD48D5-B428-554F-80F1-AA70E46BB930}"/>
              </a:ext>
            </a:extLst>
          </p:cNvPr>
          <p:cNvGrpSpPr>
            <a:grpSpLocks/>
          </p:cNvGrpSpPr>
          <p:nvPr/>
        </p:nvGrpSpPr>
        <p:grpSpPr bwMode="auto">
          <a:xfrm>
            <a:off x="4343400" y="3952875"/>
            <a:ext cx="2133600" cy="2114550"/>
            <a:chOff x="4343400" y="3952875"/>
            <a:chExt cx="2133600" cy="2114550"/>
          </a:xfrm>
        </p:grpSpPr>
        <p:sp>
          <p:nvSpPr>
            <p:cNvPr id="4111" name="Rectangle 33">
              <a:extLst>
                <a:ext uri="{FF2B5EF4-FFF2-40B4-BE49-F238E27FC236}">
                  <a16:creationId xmlns:a16="http://schemas.microsoft.com/office/drawing/2014/main" id="{E16848B7-8557-A145-AE60-EB95309A9498}"/>
                </a:ext>
              </a:extLst>
            </p:cNvPr>
            <p:cNvSpPr>
              <a:spLocks noChangeArrowheads="1"/>
            </p:cNvSpPr>
            <p:nvPr/>
          </p:nvSpPr>
          <p:spPr bwMode="auto">
            <a:xfrm>
              <a:off x="4343400" y="3952875"/>
              <a:ext cx="228600" cy="46038"/>
            </a:xfrm>
            <a:prstGeom prst="rect">
              <a:avLst/>
            </a:prstGeom>
            <a:solidFill>
              <a:schemeClr val="tx1">
                <a:lumMod val="50000"/>
                <a:lumOff val="50000"/>
              </a:schemeClr>
            </a:solidFill>
            <a:ln w="9525">
              <a:noFill/>
              <a:miter lim="800000"/>
              <a:headEnd/>
              <a:tailEnd/>
            </a:ln>
          </p:spPr>
          <p:txBody>
            <a:bodyPr wrap="none" anchor="ctr"/>
            <a:lstStyle/>
            <a:p>
              <a:pPr eaLnBrk="1" hangingPunct="1">
                <a:defRPr/>
              </a:pPr>
              <a:endParaRPr lang="en-US">
                <a:latin typeface="Arial" charset="0"/>
                <a:cs typeface="Arial" charset="0"/>
              </a:endParaRPr>
            </a:p>
          </p:txBody>
        </p:sp>
        <p:grpSp>
          <p:nvGrpSpPr>
            <p:cNvPr id="75792" name="Group 100">
              <a:extLst>
                <a:ext uri="{FF2B5EF4-FFF2-40B4-BE49-F238E27FC236}">
                  <a16:creationId xmlns:a16="http://schemas.microsoft.com/office/drawing/2014/main" id="{233C935D-A2CD-FB44-BEBD-DA8913C539F7}"/>
                </a:ext>
              </a:extLst>
            </p:cNvPr>
            <p:cNvGrpSpPr>
              <a:grpSpLocks/>
            </p:cNvGrpSpPr>
            <p:nvPr/>
          </p:nvGrpSpPr>
          <p:grpSpPr bwMode="auto">
            <a:xfrm>
              <a:off x="4572000" y="3962400"/>
              <a:ext cx="609600" cy="674687"/>
              <a:chOff x="1584" y="2272"/>
              <a:chExt cx="403" cy="425"/>
            </a:xfrm>
          </p:grpSpPr>
          <p:sp>
            <p:nvSpPr>
              <p:cNvPr id="75795" name="Line 7">
                <a:extLst>
                  <a:ext uri="{FF2B5EF4-FFF2-40B4-BE49-F238E27FC236}">
                    <a16:creationId xmlns:a16="http://schemas.microsoft.com/office/drawing/2014/main" id="{CF9759C8-3D82-6547-8ABB-0E24D3552DBD}"/>
                  </a:ext>
                </a:extLst>
              </p:cNvPr>
              <p:cNvSpPr>
                <a:spLocks noChangeShapeType="1"/>
              </p:cNvSpPr>
              <p:nvPr/>
            </p:nvSpPr>
            <p:spPr bwMode="auto">
              <a:xfrm flipV="1">
                <a:off x="1872" y="2505"/>
                <a:ext cx="0" cy="192"/>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5796" name="Text Box 70">
                <a:extLst>
                  <a:ext uri="{FF2B5EF4-FFF2-40B4-BE49-F238E27FC236}">
                    <a16:creationId xmlns:a16="http://schemas.microsoft.com/office/drawing/2014/main" id="{F8694692-D172-4F4D-836D-4C83D2614F92}"/>
                  </a:ext>
                </a:extLst>
              </p:cNvPr>
              <p:cNvSpPr txBox="1">
                <a:spLocks noChangeArrowheads="1"/>
              </p:cNvSpPr>
              <p:nvPr/>
            </p:nvSpPr>
            <p:spPr bwMode="auto">
              <a:xfrm>
                <a:off x="1584" y="2272"/>
                <a:ext cx="40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Arial" panose="020B0604020202020204" pitchFamily="34" charset="0"/>
                  </a:rPr>
                  <a:t>~</a:t>
                </a:r>
                <a:r>
                  <a:rPr lang="en-US" altLang="en-US" sz="1800" b="1">
                    <a:solidFill>
                      <a:srgbClr val="FF0000"/>
                    </a:solidFill>
                    <a:latin typeface="Arial" panose="020B0604020202020204" pitchFamily="34" charset="0"/>
                  </a:rPr>
                  <a:t>2.2</a:t>
                </a:r>
              </a:p>
            </p:txBody>
          </p:sp>
        </p:grpSp>
        <p:pic>
          <p:nvPicPr>
            <p:cNvPr id="75793" name="Picture 2" descr="bif">
              <a:extLst>
                <a:ext uri="{FF2B5EF4-FFF2-40B4-BE49-F238E27FC236}">
                  <a16:creationId xmlns:a16="http://schemas.microsoft.com/office/drawing/2014/main" id="{D3567805-66AE-E243-89F4-F914BA02DD55}"/>
                </a:ext>
              </a:extLst>
            </p:cNvPr>
            <p:cNvPicPr>
              <a:picLocks noChangeAspect="1" noChangeArrowheads="1"/>
            </p:cNvPicPr>
            <p:nvPr/>
          </p:nvPicPr>
          <p:blipFill>
            <a:blip r:embed="rId10">
              <a:lum contrast="30000"/>
              <a:extLst>
                <a:ext uri="{28A0092B-C50C-407E-A947-70E740481C1C}">
                  <a14:useLocalDpi xmlns:a14="http://schemas.microsoft.com/office/drawing/2010/main" val="0"/>
                </a:ext>
              </a:extLst>
            </a:blip>
            <a:srcRect r="1389" b="2315"/>
            <a:stretch>
              <a:fillRect/>
            </a:stretch>
          </p:blipFill>
          <p:spPr bwMode="auto">
            <a:xfrm>
              <a:off x="4572000" y="4724400"/>
              <a:ext cx="1447800" cy="107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4" name="Text Box 19">
              <a:extLst>
                <a:ext uri="{FF2B5EF4-FFF2-40B4-BE49-F238E27FC236}">
                  <a16:creationId xmlns:a16="http://schemas.microsoft.com/office/drawing/2014/main" id="{F119FB0C-32E3-7044-A449-F0F768650F11}"/>
                </a:ext>
              </a:extLst>
            </p:cNvPr>
            <p:cNvSpPr txBox="1">
              <a:spLocks noChangeArrowheads="1"/>
            </p:cNvSpPr>
            <p:nvPr/>
          </p:nvSpPr>
          <p:spPr bwMode="auto">
            <a:xfrm>
              <a:off x="4495800" y="5791200"/>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oxygen revolution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a:extLst>
              <a:ext uri="{FF2B5EF4-FFF2-40B4-BE49-F238E27FC236}">
                <a16:creationId xmlns:a16="http://schemas.microsoft.com/office/drawing/2014/main" id="{E8E8BAFB-CB7F-2445-9BFB-AA8E0B44BDF7}"/>
              </a:ext>
            </a:extLst>
          </p:cNvPr>
          <p:cNvSpPr>
            <a:spLocks noGrp="1"/>
          </p:cNvSpPr>
          <p:nvPr>
            <p:ph type="title"/>
          </p:nvPr>
        </p:nvSpPr>
        <p:spPr>
          <a:xfrm>
            <a:off x="228600" y="354013"/>
            <a:ext cx="8610600" cy="712787"/>
          </a:xfrm>
        </p:spPr>
        <p:txBody>
          <a:bodyPr/>
          <a:lstStyle/>
          <a:p>
            <a:pPr eaLnBrk="1" hangingPunct="1"/>
            <a:r>
              <a:rPr lang="en-US" altLang="en-US" sz="4600" b="1">
                <a:solidFill>
                  <a:srgbClr val="C00000"/>
                </a:solidFill>
              </a:rPr>
              <a:t>Major Events in the History of Life</a:t>
            </a:r>
          </a:p>
        </p:txBody>
      </p:sp>
      <p:sp>
        <p:nvSpPr>
          <p:cNvPr id="77827" name="Line 23">
            <a:extLst>
              <a:ext uri="{FF2B5EF4-FFF2-40B4-BE49-F238E27FC236}">
                <a16:creationId xmlns:a16="http://schemas.microsoft.com/office/drawing/2014/main" id="{A439F2D1-B0EC-664D-8DE7-B3EA3ADDF7CD}"/>
              </a:ext>
            </a:extLst>
          </p:cNvPr>
          <p:cNvSpPr>
            <a:spLocks noChangeShapeType="1"/>
          </p:cNvSpPr>
          <p:nvPr/>
        </p:nvSpPr>
        <p:spPr bwMode="auto">
          <a:xfrm>
            <a:off x="4343400" y="3952875"/>
            <a:ext cx="4572000" cy="0"/>
          </a:xfrm>
          <a:prstGeom prst="line">
            <a:avLst/>
          </a:prstGeom>
          <a:noFill/>
          <a:ln w="762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28" name="Line 5">
            <a:extLst>
              <a:ext uri="{FF2B5EF4-FFF2-40B4-BE49-F238E27FC236}">
                <a16:creationId xmlns:a16="http://schemas.microsoft.com/office/drawing/2014/main" id="{D5D1E5D2-42B4-2E4A-8E57-25808BEE64E4}"/>
              </a:ext>
            </a:extLst>
          </p:cNvPr>
          <p:cNvSpPr>
            <a:spLocks noChangeShapeType="1"/>
          </p:cNvSpPr>
          <p:nvPr/>
        </p:nvSpPr>
        <p:spPr bwMode="auto">
          <a:xfrm>
            <a:off x="668338" y="3952875"/>
            <a:ext cx="3706812" cy="0"/>
          </a:xfrm>
          <a:prstGeom prst="line">
            <a:avLst/>
          </a:prstGeom>
          <a:noFill/>
          <a:ln w="762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72">
            <a:extLst>
              <a:ext uri="{FF2B5EF4-FFF2-40B4-BE49-F238E27FC236}">
                <a16:creationId xmlns:a16="http://schemas.microsoft.com/office/drawing/2014/main" id="{543F6AA4-492C-074A-972A-FCA067304F62}"/>
              </a:ext>
            </a:extLst>
          </p:cNvPr>
          <p:cNvGrpSpPr>
            <a:grpSpLocks/>
          </p:cNvGrpSpPr>
          <p:nvPr/>
        </p:nvGrpSpPr>
        <p:grpSpPr bwMode="auto">
          <a:xfrm>
            <a:off x="36513" y="1966913"/>
            <a:ext cx="1711325" cy="2079625"/>
            <a:chOff x="304800" y="1967216"/>
            <a:chExt cx="1711326" cy="2079322"/>
          </a:xfrm>
        </p:grpSpPr>
        <p:sp>
          <p:nvSpPr>
            <p:cNvPr id="77872" name="Text Box 32">
              <a:extLst>
                <a:ext uri="{FF2B5EF4-FFF2-40B4-BE49-F238E27FC236}">
                  <a16:creationId xmlns:a16="http://schemas.microsoft.com/office/drawing/2014/main" id="{EDD4B5A2-F34E-7748-BDCD-ECD40FAC1656}"/>
                </a:ext>
              </a:extLst>
            </p:cNvPr>
            <p:cNvSpPr txBox="1">
              <a:spLocks noChangeArrowheads="1"/>
            </p:cNvSpPr>
            <p:nvPr/>
          </p:nvSpPr>
          <p:spPr bwMode="auto">
            <a:xfrm>
              <a:off x="344488" y="3738563"/>
              <a:ext cx="52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FF0000"/>
                  </a:solidFill>
                  <a:latin typeface="Arial" panose="020B0604020202020204" pitchFamily="34" charset="0"/>
                </a:rPr>
                <a:t>BYA</a:t>
              </a:r>
            </a:p>
          </p:txBody>
        </p:sp>
        <p:grpSp>
          <p:nvGrpSpPr>
            <p:cNvPr id="77873" name="Group 97">
              <a:extLst>
                <a:ext uri="{FF2B5EF4-FFF2-40B4-BE49-F238E27FC236}">
                  <a16:creationId xmlns:a16="http://schemas.microsoft.com/office/drawing/2014/main" id="{D1095D2F-9E15-D749-8FAF-E33C3A83B7D9}"/>
                </a:ext>
              </a:extLst>
            </p:cNvPr>
            <p:cNvGrpSpPr>
              <a:grpSpLocks/>
            </p:cNvGrpSpPr>
            <p:nvPr/>
          </p:nvGrpSpPr>
          <p:grpSpPr bwMode="auto">
            <a:xfrm>
              <a:off x="304800" y="3200404"/>
              <a:ext cx="1711326" cy="717551"/>
              <a:chOff x="162" y="1902"/>
              <a:chExt cx="1078" cy="452"/>
            </a:xfrm>
          </p:grpSpPr>
          <p:grpSp>
            <p:nvGrpSpPr>
              <p:cNvPr id="77875" name="Group 95">
                <a:extLst>
                  <a:ext uri="{FF2B5EF4-FFF2-40B4-BE49-F238E27FC236}">
                    <a16:creationId xmlns:a16="http://schemas.microsoft.com/office/drawing/2014/main" id="{407ACF22-5317-044D-8BC6-B2F5AE37974F}"/>
                  </a:ext>
                </a:extLst>
              </p:cNvPr>
              <p:cNvGrpSpPr>
                <a:grpSpLocks/>
              </p:cNvGrpSpPr>
              <p:nvPr/>
            </p:nvGrpSpPr>
            <p:grpSpPr bwMode="auto">
              <a:xfrm>
                <a:off x="752" y="2121"/>
                <a:ext cx="488" cy="233"/>
                <a:chOff x="752" y="2121"/>
                <a:chExt cx="488" cy="233"/>
              </a:xfrm>
            </p:grpSpPr>
            <p:sp>
              <p:nvSpPr>
                <p:cNvPr id="77877" name="Line 6">
                  <a:extLst>
                    <a:ext uri="{FF2B5EF4-FFF2-40B4-BE49-F238E27FC236}">
                      <a16:creationId xmlns:a16="http://schemas.microsoft.com/office/drawing/2014/main" id="{6E80C34E-A0DB-9142-B28A-67CE3D8638DB}"/>
                    </a:ext>
                  </a:extLst>
                </p:cNvPr>
                <p:cNvSpPr>
                  <a:spLocks noChangeShapeType="1"/>
                </p:cNvSpPr>
                <p:nvPr/>
              </p:nvSpPr>
              <p:spPr bwMode="auto">
                <a:xfrm>
                  <a:off x="761" y="2160"/>
                  <a:ext cx="0" cy="192"/>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7878" name="Text Box 71">
                  <a:extLst>
                    <a:ext uri="{FF2B5EF4-FFF2-40B4-BE49-F238E27FC236}">
                      <a16:creationId xmlns:a16="http://schemas.microsoft.com/office/drawing/2014/main" id="{491A2449-EF5A-EA43-B890-19FA92A02F44}"/>
                    </a:ext>
                  </a:extLst>
                </p:cNvPr>
                <p:cNvSpPr txBox="1">
                  <a:spLocks noChangeArrowheads="1"/>
                </p:cNvSpPr>
                <p:nvPr/>
              </p:nvSpPr>
              <p:spPr bwMode="auto">
                <a:xfrm>
                  <a:off x="752" y="2121"/>
                  <a:ext cx="48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Arial" panose="020B0604020202020204" pitchFamily="34" charset="0"/>
                    </a:rPr>
                    <a:t>  </a:t>
                  </a:r>
                  <a:r>
                    <a:rPr lang="en-US" altLang="en-US" sz="1800" b="1">
                      <a:solidFill>
                        <a:srgbClr val="FF0000"/>
                      </a:solidFill>
                      <a:latin typeface="Arial" panose="020B0604020202020204" pitchFamily="34" charset="0"/>
                    </a:rPr>
                    <a:t>.8-.6</a:t>
                  </a:r>
                </a:p>
              </p:txBody>
            </p:sp>
          </p:grpSp>
          <p:sp>
            <p:nvSpPr>
              <p:cNvPr id="77876" name="Text Box 15">
                <a:extLst>
                  <a:ext uri="{FF2B5EF4-FFF2-40B4-BE49-F238E27FC236}">
                    <a16:creationId xmlns:a16="http://schemas.microsoft.com/office/drawing/2014/main" id="{9C119CC1-9361-B24B-B8E9-A0A75BA03441}"/>
                  </a:ext>
                </a:extLst>
              </p:cNvPr>
              <p:cNvSpPr txBox="1">
                <a:spLocks noChangeArrowheads="1"/>
              </p:cNvSpPr>
              <p:nvPr/>
            </p:nvSpPr>
            <p:spPr bwMode="auto">
              <a:xfrm>
                <a:off x="162" y="1902"/>
                <a:ext cx="93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Snowball Earth</a:t>
                </a:r>
              </a:p>
            </p:txBody>
          </p:sp>
        </p:grpSp>
        <p:pic>
          <p:nvPicPr>
            <p:cNvPr id="77874" name="Picture 2" descr="snowball">
              <a:extLst>
                <a:ext uri="{FF2B5EF4-FFF2-40B4-BE49-F238E27FC236}">
                  <a16:creationId xmlns:a16="http://schemas.microsoft.com/office/drawing/2014/main" id="{32C20B00-4FBD-4540-BDAC-1D8787E11816}"/>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t="3345" b="2997"/>
            <a:stretch>
              <a:fillRect/>
            </a:stretch>
          </p:blipFill>
          <p:spPr bwMode="auto">
            <a:xfrm>
              <a:off x="457201" y="1967216"/>
              <a:ext cx="1143000" cy="122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73">
            <a:extLst>
              <a:ext uri="{FF2B5EF4-FFF2-40B4-BE49-F238E27FC236}">
                <a16:creationId xmlns:a16="http://schemas.microsoft.com/office/drawing/2014/main" id="{2EEEA362-C052-E345-8785-05497730E54C}"/>
              </a:ext>
            </a:extLst>
          </p:cNvPr>
          <p:cNvGrpSpPr>
            <a:grpSpLocks/>
          </p:cNvGrpSpPr>
          <p:nvPr/>
        </p:nvGrpSpPr>
        <p:grpSpPr bwMode="auto">
          <a:xfrm>
            <a:off x="1676400" y="2185988"/>
            <a:ext cx="1238250" cy="1736725"/>
            <a:chOff x="2113937" y="2218724"/>
            <a:chExt cx="1238869" cy="1737326"/>
          </a:xfrm>
        </p:grpSpPr>
        <p:grpSp>
          <p:nvGrpSpPr>
            <p:cNvPr id="77867" name="Group 100">
              <a:extLst>
                <a:ext uri="{FF2B5EF4-FFF2-40B4-BE49-F238E27FC236}">
                  <a16:creationId xmlns:a16="http://schemas.microsoft.com/office/drawing/2014/main" id="{85127730-5838-0540-B635-8695D75EC250}"/>
                </a:ext>
              </a:extLst>
            </p:cNvPr>
            <p:cNvGrpSpPr>
              <a:grpSpLocks/>
            </p:cNvGrpSpPr>
            <p:nvPr/>
          </p:nvGrpSpPr>
          <p:grpSpPr bwMode="auto">
            <a:xfrm>
              <a:off x="2667005" y="3586163"/>
              <a:ext cx="685801" cy="369887"/>
              <a:chOff x="1632" y="2121"/>
              <a:chExt cx="432" cy="233"/>
            </a:xfrm>
          </p:grpSpPr>
          <p:sp>
            <p:nvSpPr>
              <p:cNvPr id="77870" name="Line 7">
                <a:extLst>
                  <a:ext uri="{FF2B5EF4-FFF2-40B4-BE49-F238E27FC236}">
                    <a16:creationId xmlns:a16="http://schemas.microsoft.com/office/drawing/2014/main" id="{B3018A51-FE7B-B943-9A6B-BBF6DF819BDA}"/>
                  </a:ext>
                </a:extLst>
              </p:cNvPr>
              <p:cNvSpPr>
                <a:spLocks noChangeShapeType="1"/>
              </p:cNvSpPr>
              <p:nvPr/>
            </p:nvSpPr>
            <p:spPr bwMode="auto">
              <a:xfrm>
                <a:off x="1632" y="2160"/>
                <a:ext cx="0" cy="192"/>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7871" name="Text Box 70">
                <a:extLst>
                  <a:ext uri="{FF2B5EF4-FFF2-40B4-BE49-F238E27FC236}">
                    <a16:creationId xmlns:a16="http://schemas.microsoft.com/office/drawing/2014/main" id="{EC3AA637-422D-DC43-9148-27F018D59759}"/>
                  </a:ext>
                </a:extLst>
              </p:cNvPr>
              <p:cNvSpPr txBox="1">
                <a:spLocks noChangeArrowheads="1"/>
              </p:cNvSpPr>
              <p:nvPr/>
            </p:nvSpPr>
            <p:spPr bwMode="auto">
              <a:xfrm>
                <a:off x="1657" y="2121"/>
                <a:ext cx="4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.6-.5</a:t>
                </a:r>
              </a:p>
            </p:txBody>
          </p:sp>
        </p:grpSp>
        <p:sp>
          <p:nvSpPr>
            <p:cNvPr id="77868" name="Text Box 16">
              <a:extLst>
                <a:ext uri="{FF2B5EF4-FFF2-40B4-BE49-F238E27FC236}">
                  <a16:creationId xmlns:a16="http://schemas.microsoft.com/office/drawing/2014/main" id="{53A0673E-0169-1941-9775-2F4E60C00EE3}"/>
                </a:ext>
              </a:extLst>
            </p:cNvPr>
            <p:cNvSpPr txBox="1">
              <a:spLocks noChangeArrowheads="1"/>
            </p:cNvSpPr>
            <p:nvPr/>
          </p:nvSpPr>
          <p:spPr bwMode="auto">
            <a:xfrm>
              <a:off x="2133600" y="3202856"/>
              <a:ext cx="979925" cy="24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Ediacaran</a:t>
              </a:r>
            </a:p>
          </p:txBody>
        </p:sp>
        <p:pic>
          <p:nvPicPr>
            <p:cNvPr id="77869" name="Picture 2" descr="http://www.cartage.org.lb/en/themes/Sciences/Paleontology/Paleozoology/Precambrian/dickinsonia.jpg">
              <a:extLst>
                <a:ext uri="{FF2B5EF4-FFF2-40B4-BE49-F238E27FC236}">
                  <a16:creationId xmlns:a16="http://schemas.microsoft.com/office/drawing/2014/main" id="{43FFB988-60DD-004C-B43E-87BA4BB9A9EB}"/>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l="18784" t="7565" r="24384" b="25130"/>
            <a:stretch>
              <a:fillRect/>
            </a:stretch>
          </p:blipFill>
          <p:spPr bwMode="auto">
            <a:xfrm>
              <a:off x="2113937" y="2218724"/>
              <a:ext cx="1010263" cy="9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74">
            <a:extLst>
              <a:ext uri="{FF2B5EF4-FFF2-40B4-BE49-F238E27FC236}">
                <a16:creationId xmlns:a16="http://schemas.microsoft.com/office/drawing/2014/main" id="{6315A2CE-0F2B-9F49-834C-BDD6DAC0FEE9}"/>
              </a:ext>
            </a:extLst>
          </p:cNvPr>
          <p:cNvGrpSpPr>
            <a:grpSpLocks/>
          </p:cNvGrpSpPr>
          <p:nvPr/>
        </p:nvGrpSpPr>
        <p:grpSpPr bwMode="auto">
          <a:xfrm>
            <a:off x="2895600" y="2057400"/>
            <a:ext cx="1030288" cy="1941513"/>
            <a:chOff x="3581401" y="2057400"/>
            <a:chExt cx="1029927" cy="1941153"/>
          </a:xfrm>
        </p:grpSpPr>
        <p:grpSp>
          <p:nvGrpSpPr>
            <p:cNvPr id="77860" name="Group 107">
              <a:extLst>
                <a:ext uri="{FF2B5EF4-FFF2-40B4-BE49-F238E27FC236}">
                  <a16:creationId xmlns:a16="http://schemas.microsoft.com/office/drawing/2014/main" id="{6E228E42-8FEE-6241-918D-14DCA2767A78}"/>
                </a:ext>
              </a:extLst>
            </p:cNvPr>
            <p:cNvGrpSpPr>
              <a:grpSpLocks/>
            </p:cNvGrpSpPr>
            <p:nvPr/>
          </p:nvGrpSpPr>
          <p:grpSpPr bwMode="auto">
            <a:xfrm>
              <a:off x="3581401" y="3048363"/>
              <a:ext cx="1003300" cy="896939"/>
              <a:chOff x="3122" y="1814"/>
              <a:chExt cx="632" cy="565"/>
            </a:xfrm>
          </p:grpSpPr>
          <p:grpSp>
            <p:nvGrpSpPr>
              <p:cNvPr id="77863" name="Group 106">
                <a:extLst>
                  <a:ext uri="{FF2B5EF4-FFF2-40B4-BE49-F238E27FC236}">
                    <a16:creationId xmlns:a16="http://schemas.microsoft.com/office/drawing/2014/main" id="{AE3FB585-936C-7C43-B833-9D63319E0813}"/>
                  </a:ext>
                </a:extLst>
              </p:cNvPr>
              <p:cNvGrpSpPr>
                <a:grpSpLocks/>
              </p:cNvGrpSpPr>
              <p:nvPr/>
            </p:nvGrpSpPr>
            <p:grpSpPr bwMode="auto">
              <a:xfrm>
                <a:off x="3392" y="2146"/>
                <a:ext cx="355" cy="233"/>
                <a:chOff x="3392" y="2146"/>
                <a:chExt cx="355" cy="233"/>
              </a:xfrm>
            </p:grpSpPr>
            <p:sp>
              <p:nvSpPr>
                <p:cNvPr id="77865" name="Line 9">
                  <a:extLst>
                    <a:ext uri="{FF2B5EF4-FFF2-40B4-BE49-F238E27FC236}">
                      <a16:creationId xmlns:a16="http://schemas.microsoft.com/office/drawing/2014/main" id="{D5BF8F63-04F5-B449-9AD8-92DBB3637E14}"/>
                    </a:ext>
                  </a:extLst>
                </p:cNvPr>
                <p:cNvSpPr>
                  <a:spLocks noChangeShapeType="1"/>
                </p:cNvSpPr>
                <p:nvPr/>
              </p:nvSpPr>
              <p:spPr bwMode="auto">
                <a:xfrm>
                  <a:off x="3392" y="2166"/>
                  <a:ext cx="0" cy="192"/>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7866" name="Text Box 69">
                  <a:extLst>
                    <a:ext uri="{FF2B5EF4-FFF2-40B4-BE49-F238E27FC236}">
                      <a16:creationId xmlns:a16="http://schemas.microsoft.com/office/drawing/2014/main" id="{A95730A7-C865-754C-AA45-FD22C4F7AB4E}"/>
                    </a:ext>
                  </a:extLst>
                </p:cNvPr>
                <p:cNvSpPr txBox="1">
                  <a:spLocks noChangeArrowheads="1"/>
                </p:cNvSpPr>
                <p:nvPr/>
              </p:nvSpPr>
              <p:spPr bwMode="auto">
                <a:xfrm>
                  <a:off x="3429" y="2146"/>
                  <a:ext cx="3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.54</a:t>
                  </a:r>
                </a:p>
              </p:txBody>
            </p:sp>
          </p:grpSp>
          <p:sp>
            <p:nvSpPr>
              <p:cNvPr id="77864" name="Text Box 20">
                <a:extLst>
                  <a:ext uri="{FF2B5EF4-FFF2-40B4-BE49-F238E27FC236}">
                    <a16:creationId xmlns:a16="http://schemas.microsoft.com/office/drawing/2014/main" id="{04C13784-AA3F-A444-A02E-AAD0245D7AEB}"/>
                  </a:ext>
                </a:extLst>
              </p:cNvPr>
              <p:cNvSpPr txBox="1">
                <a:spLocks noChangeArrowheads="1"/>
              </p:cNvSpPr>
              <p:nvPr/>
            </p:nvSpPr>
            <p:spPr bwMode="auto">
              <a:xfrm>
                <a:off x="3122" y="1814"/>
                <a:ext cx="63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Cambrian </a:t>
                </a:r>
              </a:p>
              <a:p>
                <a:pPr eaLnBrk="1" hangingPunct="1">
                  <a:spcBef>
                    <a:spcPct val="0"/>
                  </a:spcBef>
                  <a:buFontTx/>
                  <a:buNone/>
                </a:pPr>
                <a:r>
                  <a:rPr lang="en-US" altLang="en-US" sz="1600" b="1">
                    <a:latin typeface="Arial" panose="020B0604020202020204" pitchFamily="34" charset="0"/>
                  </a:rPr>
                  <a:t>explosion</a:t>
                </a:r>
              </a:p>
            </p:txBody>
          </p:sp>
        </p:grpSp>
        <p:sp>
          <p:nvSpPr>
            <p:cNvPr id="4111" name="Rectangle 33">
              <a:extLst>
                <a:ext uri="{FF2B5EF4-FFF2-40B4-BE49-F238E27FC236}">
                  <a16:creationId xmlns:a16="http://schemas.microsoft.com/office/drawing/2014/main" id="{01797C34-E4A7-4149-BD05-51549072F243}"/>
                </a:ext>
              </a:extLst>
            </p:cNvPr>
            <p:cNvSpPr>
              <a:spLocks noChangeArrowheads="1"/>
            </p:cNvSpPr>
            <p:nvPr/>
          </p:nvSpPr>
          <p:spPr bwMode="auto">
            <a:xfrm>
              <a:off x="4343134" y="3952524"/>
              <a:ext cx="228520" cy="46029"/>
            </a:xfrm>
            <a:prstGeom prst="rect">
              <a:avLst/>
            </a:prstGeom>
            <a:solidFill>
              <a:schemeClr val="tx1">
                <a:lumMod val="50000"/>
                <a:lumOff val="50000"/>
              </a:schemeClr>
            </a:solidFill>
            <a:ln w="9525">
              <a:noFill/>
              <a:miter lim="800000"/>
              <a:headEnd/>
              <a:tailEnd/>
            </a:ln>
          </p:spPr>
          <p:txBody>
            <a:bodyPr wrap="none" anchor="ctr"/>
            <a:lstStyle/>
            <a:p>
              <a:pPr eaLnBrk="1" hangingPunct="1">
                <a:defRPr/>
              </a:pPr>
              <a:endParaRPr lang="en-US">
                <a:latin typeface="Arial" charset="0"/>
                <a:cs typeface="Arial" charset="0"/>
              </a:endParaRPr>
            </a:p>
          </p:txBody>
        </p:sp>
        <p:pic>
          <p:nvPicPr>
            <p:cNvPr id="77862" name="Picture 60" descr="Cambrian artist reconstruction.jpg">
              <a:extLst>
                <a:ext uri="{FF2B5EF4-FFF2-40B4-BE49-F238E27FC236}">
                  <a16:creationId xmlns:a16="http://schemas.microsoft.com/office/drawing/2014/main" id="{C51800C3-F844-B440-9497-517419E4C0A2}"/>
                </a:ext>
              </a:extLst>
            </p:cNvPr>
            <p:cNvPicPr>
              <a:picLocks noChangeAspect="1"/>
            </p:cNvPicPr>
            <p:nvPr/>
          </p:nvPicPr>
          <p:blipFill>
            <a:blip r:embed="rId5">
              <a:lum contrast="10000"/>
              <a:extLst>
                <a:ext uri="{28A0092B-C50C-407E-A947-70E740481C1C}">
                  <a14:useLocalDpi xmlns:a14="http://schemas.microsoft.com/office/drawing/2010/main" val="0"/>
                </a:ext>
              </a:extLst>
            </a:blip>
            <a:srcRect l="1666" t="32787" r="80611" b="31146"/>
            <a:stretch>
              <a:fillRect/>
            </a:stretch>
          </p:blipFill>
          <p:spPr bwMode="auto">
            <a:xfrm>
              <a:off x="3620728" y="2057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75">
            <a:extLst>
              <a:ext uri="{FF2B5EF4-FFF2-40B4-BE49-F238E27FC236}">
                <a16:creationId xmlns:a16="http://schemas.microsoft.com/office/drawing/2014/main" id="{AD44F586-7A46-724C-A045-A8DBAF055B6D}"/>
              </a:ext>
            </a:extLst>
          </p:cNvPr>
          <p:cNvGrpSpPr>
            <a:grpSpLocks/>
          </p:cNvGrpSpPr>
          <p:nvPr/>
        </p:nvGrpSpPr>
        <p:grpSpPr bwMode="auto">
          <a:xfrm>
            <a:off x="6802438" y="2101850"/>
            <a:ext cx="1447800" cy="1858963"/>
            <a:chOff x="6290004" y="2105490"/>
            <a:chExt cx="1447800" cy="1858498"/>
          </a:xfrm>
        </p:grpSpPr>
        <p:grpSp>
          <p:nvGrpSpPr>
            <p:cNvPr id="77854" name="Group 114">
              <a:extLst>
                <a:ext uri="{FF2B5EF4-FFF2-40B4-BE49-F238E27FC236}">
                  <a16:creationId xmlns:a16="http://schemas.microsoft.com/office/drawing/2014/main" id="{A23D8A7E-33A9-B741-A56C-C0715FD99534}"/>
                </a:ext>
              </a:extLst>
            </p:cNvPr>
            <p:cNvGrpSpPr>
              <a:grpSpLocks/>
            </p:cNvGrpSpPr>
            <p:nvPr/>
          </p:nvGrpSpPr>
          <p:grpSpPr bwMode="auto">
            <a:xfrm>
              <a:off x="6290004" y="3048000"/>
              <a:ext cx="1447800" cy="915988"/>
              <a:chOff x="4600" y="1929"/>
              <a:chExt cx="1392" cy="577"/>
            </a:xfrm>
          </p:grpSpPr>
          <p:sp>
            <p:nvSpPr>
              <p:cNvPr id="77856" name="Text Box 64">
                <a:extLst>
                  <a:ext uri="{FF2B5EF4-FFF2-40B4-BE49-F238E27FC236}">
                    <a16:creationId xmlns:a16="http://schemas.microsoft.com/office/drawing/2014/main" id="{81692499-383C-2E40-AFD1-F319D932F923}"/>
                  </a:ext>
                </a:extLst>
              </p:cNvPr>
              <p:cNvSpPr txBox="1">
                <a:spLocks noChangeArrowheads="1"/>
              </p:cNvSpPr>
              <p:nvPr/>
            </p:nvSpPr>
            <p:spPr bwMode="auto">
              <a:xfrm>
                <a:off x="4600" y="1929"/>
                <a:ext cx="139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Cretaceous</a:t>
                </a:r>
              </a:p>
              <a:p>
                <a:pPr eaLnBrk="1" hangingPunct="1">
                  <a:spcBef>
                    <a:spcPct val="0"/>
                  </a:spcBef>
                  <a:buFontTx/>
                  <a:buNone/>
                </a:pPr>
                <a:r>
                  <a:rPr lang="en-US" altLang="en-US" sz="1600" b="1">
                    <a:latin typeface="Arial" panose="020B0604020202020204" pitchFamily="34" charset="0"/>
                  </a:rPr>
                  <a:t>  extinction</a:t>
                </a:r>
              </a:p>
            </p:txBody>
          </p:sp>
          <p:grpSp>
            <p:nvGrpSpPr>
              <p:cNvPr id="77857" name="Group 113">
                <a:extLst>
                  <a:ext uri="{FF2B5EF4-FFF2-40B4-BE49-F238E27FC236}">
                    <a16:creationId xmlns:a16="http://schemas.microsoft.com/office/drawing/2014/main" id="{B9FEED30-3D54-1D4E-A750-9624F6AB2ECA}"/>
                  </a:ext>
                </a:extLst>
              </p:cNvPr>
              <p:cNvGrpSpPr>
                <a:grpSpLocks/>
              </p:cNvGrpSpPr>
              <p:nvPr/>
            </p:nvGrpSpPr>
            <p:grpSpPr bwMode="auto">
              <a:xfrm>
                <a:off x="4704" y="2273"/>
                <a:ext cx="483" cy="233"/>
                <a:chOff x="4704" y="2273"/>
                <a:chExt cx="483" cy="233"/>
              </a:xfrm>
            </p:grpSpPr>
            <p:sp>
              <p:nvSpPr>
                <p:cNvPr id="77858" name="Line 10">
                  <a:extLst>
                    <a:ext uri="{FF2B5EF4-FFF2-40B4-BE49-F238E27FC236}">
                      <a16:creationId xmlns:a16="http://schemas.microsoft.com/office/drawing/2014/main" id="{EE8982D8-3661-6D40-989A-82A5E2DC9BE5}"/>
                    </a:ext>
                  </a:extLst>
                </p:cNvPr>
                <p:cNvSpPr>
                  <a:spLocks noChangeShapeType="1"/>
                </p:cNvSpPr>
                <p:nvPr/>
              </p:nvSpPr>
              <p:spPr bwMode="auto">
                <a:xfrm>
                  <a:off x="4704" y="2293"/>
                  <a:ext cx="0" cy="192"/>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7859" name="Text Box 72">
                  <a:extLst>
                    <a:ext uri="{FF2B5EF4-FFF2-40B4-BE49-F238E27FC236}">
                      <a16:creationId xmlns:a16="http://schemas.microsoft.com/office/drawing/2014/main" id="{B562CE72-C395-F44E-81DD-592F50ECAEB1}"/>
                    </a:ext>
                  </a:extLst>
                </p:cNvPr>
                <p:cNvSpPr txBox="1">
                  <a:spLocks noChangeArrowheads="1"/>
                </p:cNvSpPr>
                <p:nvPr/>
              </p:nvSpPr>
              <p:spPr bwMode="auto">
                <a:xfrm>
                  <a:off x="4788" y="2273"/>
                  <a:ext cx="39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.075</a:t>
                  </a:r>
                </a:p>
              </p:txBody>
            </p:sp>
          </p:grpSp>
        </p:grpSp>
        <p:pic>
          <p:nvPicPr>
            <p:cNvPr id="77855" name="Picture 66" descr="Trex.jpg">
              <a:extLst>
                <a:ext uri="{FF2B5EF4-FFF2-40B4-BE49-F238E27FC236}">
                  <a16:creationId xmlns:a16="http://schemas.microsoft.com/office/drawing/2014/main" id="{6BD63485-1D47-AB4A-A663-A78371D353EF}"/>
                </a:ext>
              </a:extLst>
            </p:cNvPr>
            <p:cNvPicPr>
              <a:picLocks noChangeAspect="1"/>
            </p:cNvPicPr>
            <p:nvPr/>
          </p:nvPicPr>
          <p:blipFill>
            <a:blip r:embed="rId6">
              <a:lum contrast="10000"/>
              <a:extLst>
                <a:ext uri="{28A0092B-C50C-407E-A947-70E740481C1C}">
                  <a14:useLocalDpi xmlns:a14="http://schemas.microsoft.com/office/drawing/2010/main" val="0"/>
                </a:ext>
              </a:extLst>
            </a:blip>
            <a:srcRect/>
            <a:stretch>
              <a:fillRect/>
            </a:stretch>
          </p:blipFill>
          <p:spPr bwMode="auto">
            <a:xfrm>
              <a:off x="6361472" y="2105490"/>
              <a:ext cx="953728" cy="92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76">
            <a:extLst>
              <a:ext uri="{FF2B5EF4-FFF2-40B4-BE49-F238E27FC236}">
                <a16:creationId xmlns:a16="http://schemas.microsoft.com/office/drawing/2014/main" id="{31DE2F2D-A1E0-DA47-8F55-3BBAF4D70E3A}"/>
              </a:ext>
            </a:extLst>
          </p:cNvPr>
          <p:cNvGrpSpPr>
            <a:grpSpLocks/>
          </p:cNvGrpSpPr>
          <p:nvPr/>
        </p:nvGrpSpPr>
        <p:grpSpPr bwMode="auto">
          <a:xfrm>
            <a:off x="8001000" y="2133600"/>
            <a:ext cx="1447800" cy="1809750"/>
            <a:chOff x="7696200" y="2133600"/>
            <a:chExt cx="1447800" cy="1809136"/>
          </a:xfrm>
        </p:grpSpPr>
        <p:grpSp>
          <p:nvGrpSpPr>
            <p:cNvPr id="77848" name="Group 114">
              <a:extLst>
                <a:ext uri="{FF2B5EF4-FFF2-40B4-BE49-F238E27FC236}">
                  <a16:creationId xmlns:a16="http://schemas.microsoft.com/office/drawing/2014/main" id="{95785B4A-86EE-1B4E-BDCA-F9CFE24C25BA}"/>
                </a:ext>
              </a:extLst>
            </p:cNvPr>
            <p:cNvGrpSpPr>
              <a:grpSpLocks/>
            </p:cNvGrpSpPr>
            <p:nvPr/>
          </p:nvGrpSpPr>
          <p:grpSpPr bwMode="auto">
            <a:xfrm>
              <a:off x="7772558" y="3026748"/>
              <a:ext cx="1371442" cy="915988"/>
              <a:chOff x="4605" y="1929"/>
              <a:chExt cx="1392" cy="577"/>
            </a:xfrm>
          </p:grpSpPr>
          <p:sp>
            <p:nvSpPr>
              <p:cNvPr id="77850" name="Text Box 64">
                <a:extLst>
                  <a:ext uri="{FF2B5EF4-FFF2-40B4-BE49-F238E27FC236}">
                    <a16:creationId xmlns:a16="http://schemas.microsoft.com/office/drawing/2014/main" id="{27B71237-1611-A645-B2A8-761636020B9F}"/>
                  </a:ext>
                </a:extLst>
              </p:cNvPr>
              <p:cNvSpPr txBox="1">
                <a:spLocks noChangeArrowheads="1"/>
              </p:cNvSpPr>
              <p:nvPr/>
            </p:nvSpPr>
            <p:spPr bwMode="auto">
              <a:xfrm>
                <a:off x="4605" y="1929"/>
                <a:ext cx="139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 Age of </a:t>
                </a:r>
              </a:p>
              <a:p>
                <a:pPr eaLnBrk="1" hangingPunct="1">
                  <a:spcBef>
                    <a:spcPct val="0"/>
                  </a:spcBef>
                  <a:buFontTx/>
                  <a:buNone/>
                </a:pPr>
                <a:r>
                  <a:rPr lang="en-US" altLang="en-US" sz="1600" b="1">
                    <a:latin typeface="Arial" panose="020B0604020202020204" pitchFamily="34" charset="0"/>
                  </a:rPr>
                  <a:t>Mammals</a:t>
                </a:r>
              </a:p>
            </p:txBody>
          </p:sp>
          <p:grpSp>
            <p:nvGrpSpPr>
              <p:cNvPr id="77851" name="Group 113">
                <a:extLst>
                  <a:ext uri="{FF2B5EF4-FFF2-40B4-BE49-F238E27FC236}">
                    <a16:creationId xmlns:a16="http://schemas.microsoft.com/office/drawing/2014/main" id="{248C1F3F-55A4-FA44-ACEA-F79863B99DB4}"/>
                  </a:ext>
                </a:extLst>
              </p:cNvPr>
              <p:cNvGrpSpPr>
                <a:grpSpLocks/>
              </p:cNvGrpSpPr>
              <p:nvPr/>
            </p:nvGrpSpPr>
            <p:grpSpPr bwMode="auto">
              <a:xfrm>
                <a:off x="4704" y="2273"/>
                <a:ext cx="483" cy="233"/>
                <a:chOff x="4704" y="2273"/>
                <a:chExt cx="483" cy="233"/>
              </a:xfrm>
            </p:grpSpPr>
            <p:sp>
              <p:nvSpPr>
                <p:cNvPr id="77852" name="Line 10">
                  <a:extLst>
                    <a:ext uri="{FF2B5EF4-FFF2-40B4-BE49-F238E27FC236}">
                      <a16:creationId xmlns:a16="http://schemas.microsoft.com/office/drawing/2014/main" id="{1A643B12-CCE3-BE46-991D-00733FE2991B}"/>
                    </a:ext>
                  </a:extLst>
                </p:cNvPr>
                <p:cNvSpPr>
                  <a:spLocks noChangeShapeType="1"/>
                </p:cNvSpPr>
                <p:nvPr/>
              </p:nvSpPr>
              <p:spPr bwMode="auto">
                <a:xfrm>
                  <a:off x="4704" y="2293"/>
                  <a:ext cx="0" cy="192"/>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7853" name="Text Box 72">
                  <a:extLst>
                    <a:ext uri="{FF2B5EF4-FFF2-40B4-BE49-F238E27FC236}">
                      <a16:creationId xmlns:a16="http://schemas.microsoft.com/office/drawing/2014/main" id="{60C7F498-F856-764E-95C4-038E22EA7ABA}"/>
                    </a:ext>
                  </a:extLst>
                </p:cNvPr>
                <p:cNvSpPr txBox="1">
                  <a:spLocks noChangeArrowheads="1"/>
                </p:cNvSpPr>
                <p:nvPr/>
              </p:nvSpPr>
              <p:spPr bwMode="auto">
                <a:xfrm>
                  <a:off x="4788" y="2273"/>
                  <a:ext cx="39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.065</a:t>
                  </a:r>
                </a:p>
              </p:txBody>
            </p:sp>
          </p:grpSp>
        </p:grpSp>
        <p:pic>
          <p:nvPicPr>
            <p:cNvPr id="77849" name="Picture 4" descr="http://blogs.dasmirnov.net/media/wooly.jpg">
              <a:extLst>
                <a:ext uri="{FF2B5EF4-FFF2-40B4-BE49-F238E27FC236}">
                  <a16:creationId xmlns:a16="http://schemas.microsoft.com/office/drawing/2014/main" id="{107435D0-6E11-654E-8A23-327F26258F22}"/>
                </a:ext>
              </a:extLst>
            </p:cNvPr>
            <p:cNvPicPr>
              <a:picLocks noChangeAspect="1" noChangeArrowheads="1"/>
            </p:cNvPicPr>
            <p:nvPr/>
          </p:nvPicPr>
          <p:blipFill>
            <a:blip r:embed="rId7">
              <a:lum contrast="20000"/>
              <a:extLst>
                <a:ext uri="{28A0092B-C50C-407E-A947-70E740481C1C}">
                  <a14:useLocalDpi xmlns:a14="http://schemas.microsoft.com/office/drawing/2010/main" val="0"/>
                </a:ext>
              </a:extLst>
            </a:blip>
            <a:srcRect l="1633" t="3896" r="22842" b="2628"/>
            <a:stretch>
              <a:fillRect/>
            </a:stretch>
          </p:blipFill>
          <p:spPr bwMode="auto">
            <a:xfrm>
              <a:off x="7696200" y="2133600"/>
              <a:ext cx="990600" cy="8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77">
            <a:extLst>
              <a:ext uri="{FF2B5EF4-FFF2-40B4-BE49-F238E27FC236}">
                <a16:creationId xmlns:a16="http://schemas.microsoft.com/office/drawing/2014/main" id="{C6E145C2-5498-0C45-A2BC-6B53096A65A2}"/>
              </a:ext>
            </a:extLst>
          </p:cNvPr>
          <p:cNvGrpSpPr>
            <a:grpSpLocks/>
          </p:cNvGrpSpPr>
          <p:nvPr/>
        </p:nvGrpSpPr>
        <p:grpSpPr bwMode="auto">
          <a:xfrm>
            <a:off x="5507038" y="2301875"/>
            <a:ext cx="1295400" cy="1660525"/>
            <a:chOff x="4876800" y="2286000"/>
            <a:chExt cx="1295400" cy="1660528"/>
          </a:xfrm>
        </p:grpSpPr>
        <p:grpSp>
          <p:nvGrpSpPr>
            <p:cNvPr id="77842" name="Group 114">
              <a:extLst>
                <a:ext uri="{FF2B5EF4-FFF2-40B4-BE49-F238E27FC236}">
                  <a16:creationId xmlns:a16="http://schemas.microsoft.com/office/drawing/2014/main" id="{1D3901D2-6E53-B744-B2C7-1BA1E4320CB5}"/>
                </a:ext>
              </a:extLst>
            </p:cNvPr>
            <p:cNvGrpSpPr>
              <a:grpSpLocks/>
            </p:cNvGrpSpPr>
            <p:nvPr/>
          </p:nvGrpSpPr>
          <p:grpSpPr bwMode="auto">
            <a:xfrm>
              <a:off x="5029201" y="3030540"/>
              <a:ext cx="1142999" cy="915988"/>
              <a:chOff x="4560" y="1929"/>
              <a:chExt cx="1392" cy="577"/>
            </a:xfrm>
          </p:grpSpPr>
          <p:sp>
            <p:nvSpPr>
              <p:cNvPr id="77844" name="Text Box 64">
                <a:extLst>
                  <a:ext uri="{FF2B5EF4-FFF2-40B4-BE49-F238E27FC236}">
                    <a16:creationId xmlns:a16="http://schemas.microsoft.com/office/drawing/2014/main" id="{C90FF97C-C39D-444B-9C05-CB33E09744C3}"/>
                  </a:ext>
                </a:extLst>
              </p:cNvPr>
              <p:cNvSpPr txBox="1">
                <a:spLocks noChangeArrowheads="1"/>
              </p:cNvSpPr>
              <p:nvPr/>
            </p:nvSpPr>
            <p:spPr bwMode="auto">
              <a:xfrm>
                <a:off x="4560" y="1929"/>
                <a:ext cx="139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  Permian</a:t>
                </a:r>
              </a:p>
              <a:p>
                <a:pPr eaLnBrk="1" hangingPunct="1">
                  <a:spcBef>
                    <a:spcPct val="0"/>
                  </a:spcBef>
                  <a:buFontTx/>
                  <a:buNone/>
                </a:pPr>
                <a:r>
                  <a:rPr lang="en-US" altLang="en-US" sz="1600" b="1">
                    <a:latin typeface="Arial" panose="020B0604020202020204" pitchFamily="34" charset="0"/>
                  </a:rPr>
                  <a:t>extinction</a:t>
                </a:r>
              </a:p>
            </p:txBody>
          </p:sp>
          <p:grpSp>
            <p:nvGrpSpPr>
              <p:cNvPr id="77845" name="Group 113">
                <a:extLst>
                  <a:ext uri="{FF2B5EF4-FFF2-40B4-BE49-F238E27FC236}">
                    <a16:creationId xmlns:a16="http://schemas.microsoft.com/office/drawing/2014/main" id="{D7A30285-2DFD-F84D-B098-6053D03C0890}"/>
                  </a:ext>
                </a:extLst>
              </p:cNvPr>
              <p:cNvGrpSpPr>
                <a:grpSpLocks/>
              </p:cNvGrpSpPr>
              <p:nvPr/>
            </p:nvGrpSpPr>
            <p:grpSpPr bwMode="auto">
              <a:xfrm>
                <a:off x="4704" y="2273"/>
                <a:ext cx="402" cy="233"/>
                <a:chOff x="4704" y="2273"/>
                <a:chExt cx="402" cy="233"/>
              </a:xfrm>
            </p:grpSpPr>
            <p:sp>
              <p:nvSpPr>
                <p:cNvPr id="77846" name="Line 10">
                  <a:extLst>
                    <a:ext uri="{FF2B5EF4-FFF2-40B4-BE49-F238E27FC236}">
                      <a16:creationId xmlns:a16="http://schemas.microsoft.com/office/drawing/2014/main" id="{3FCF3EFD-DF20-6449-9413-4EA2F7632826}"/>
                    </a:ext>
                  </a:extLst>
                </p:cNvPr>
                <p:cNvSpPr>
                  <a:spLocks noChangeShapeType="1"/>
                </p:cNvSpPr>
                <p:nvPr/>
              </p:nvSpPr>
              <p:spPr bwMode="auto">
                <a:xfrm>
                  <a:off x="4704" y="2293"/>
                  <a:ext cx="0" cy="192"/>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7847" name="Text Box 72">
                  <a:extLst>
                    <a:ext uri="{FF2B5EF4-FFF2-40B4-BE49-F238E27FC236}">
                      <a16:creationId xmlns:a16="http://schemas.microsoft.com/office/drawing/2014/main" id="{FB78AFE8-74E8-A843-9C52-D08D9F2FBED6}"/>
                    </a:ext>
                  </a:extLst>
                </p:cNvPr>
                <p:cNvSpPr txBox="1">
                  <a:spLocks noChangeArrowheads="1"/>
                </p:cNvSpPr>
                <p:nvPr/>
              </p:nvSpPr>
              <p:spPr bwMode="auto">
                <a:xfrm>
                  <a:off x="4788" y="2273"/>
                  <a:ext cx="3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.25</a:t>
                  </a:r>
                </a:p>
              </p:txBody>
            </p:sp>
          </p:grpSp>
        </p:grpSp>
        <p:pic>
          <p:nvPicPr>
            <p:cNvPr id="77843" name="Picture 2" descr="http://upload.wikimedia.org/wikipedia/commons/thumb/1/17/Lystrosaurus_BW.jpg/245px-Lystrosaurus_BW.jpg">
              <a:extLst>
                <a:ext uri="{FF2B5EF4-FFF2-40B4-BE49-F238E27FC236}">
                  <a16:creationId xmlns:a16="http://schemas.microsoft.com/office/drawing/2014/main" id="{8A37FD08-0195-3B4B-BB7D-A2E97ADF6F23}"/>
                </a:ext>
              </a:extLst>
            </p:cNvPr>
            <p:cNvPicPr>
              <a:picLocks noChangeAspect="1" noChangeArrowheads="1"/>
            </p:cNvPicPr>
            <p:nvPr/>
          </p:nvPicPr>
          <p:blipFill>
            <a:blip r:embed="rId8">
              <a:lum contrast="40000"/>
              <a:extLst>
                <a:ext uri="{28A0092B-C50C-407E-A947-70E740481C1C}">
                  <a14:useLocalDpi xmlns:a14="http://schemas.microsoft.com/office/drawing/2010/main" val="0"/>
                </a:ext>
              </a:extLst>
            </a:blip>
            <a:srcRect l="3265" t="6349" r="5305" b="11111"/>
            <a:stretch>
              <a:fillRect/>
            </a:stretch>
          </p:blipFill>
          <p:spPr bwMode="auto">
            <a:xfrm>
              <a:off x="4876800" y="2286000"/>
              <a:ext cx="1288024" cy="70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56">
            <a:extLst>
              <a:ext uri="{FF2B5EF4-FFF2-40B4-BE49-F238E27FC236}">
                <a16:creationId xmlns:a16="http://schemas.microsoft.com/office/drawing/2014/main" id="{7172A869-0115-7446-8E0A-ED5DD8091D77}"/>
              </a:ext>
            </a:extLst>
          </p:cNvPr>
          <p:cNvGrpSpPr>
            <a:grpSpLocks/>
          </p:cNvGrpSpPr>
          <p:nvPr/>
        </p:nvGrpSpPr>
        <p:grpSpPr bwMode="auto">
          <a:xfrm>
            <a:off x="4038600" y="2133600"/>
            <a:ext cx="1330325" cy="1812925"/>
            <a:chOff x="4114800" y="2133600"/>
            <a:chExt cx="1329560" cy="1812925"/>
          </a:xfrm>
        </p:grpSpPr>
        <p:grpSp>
          <p:nvGrpSpPr>
            <p:cNvPr id="77836" name="Group 114">
              <a:extLst>
                <a:ext uri="{FF2B5EF4-FFF2-40B4-BE49-F238E27FC236}">
                  <a16:creationId xmlns:a16="http://schemas.microsoft.com/office/drawing/2014/main" id="{82F57A3C-AD5D-804E-B813-C2E9267DF4C6}"/>
                </a:ext>
              </a:extLst>
            </p:cNvPr>
            <p:cNvGrpSpPr>
              <a:grpSpLocks/>
            </p:cNvGrpSpPr>
            <p:nvPr/>
          </p:nvGrpSpPr>
          <p:grpSpPr bwMode="auto">
            <a:xfrm>
              <a:off x="4191331" y="3071814"/>
              <a:ext cx="1253029" cy="874711"/>
              <a:chOff x="4426" y="1955"/>
              <a:chExt cx="1526" cy="551"/>
            </a:xfrm>
          </p:grpSpPr>
          <p:sp>
            <p:nvSpPr>
              <p:cNvPr id="77838" name="Text Box 64">
                <a:extLst>
                  <a:ext uri="{FF2B5EF4-FFF2-40B4-BE49-F238E27FC236}">
                    <a16:creationId xmlns:a16="http://schemas.microsoft.com/office/drawing/2014/main" id="{61582F52-9DD0-154E-8F9F-03F1FCDABE33}"/>
                  </a:ext>
                </a:extLst>
              </p:cNvPr>
              <p:cNvSpPr txBox="1">
                <a:spLocks noChangeArrowheads="1"/>
              </p:cNvSpPr>
              <p:nvPr/>
            </p:nvSpPr>
            <p:spPr bwMode="auto">
              <a:xfrm>
                <a:off x="4426" y="1955"/>
                <a:ext cx="152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Colonization</a:t>
                </a:r>
              </a:p>
              <a:p>
                <a:pPr eaLnBrk="1" hangingPunct="1">
                  <a:spcBef>
                    <a:spcPct val="0"/>
                  </a:spcBef>
                  <a:buFontTx/>
                  <a:buNone/>
                </a:pPr>
                <a:r>
                  <a:rPr lang="en-US" altLang="en-US" sz="1600" b="1">
                    <a:latin typeface="Arial" panose="020B0604020202020204" pitchFamily="34" charset="0"/>
                  </a:rPr>
                  <a:t>     of land</a:t>
                </a:r>
              </a:p>
            </p:txBody>
          </p:sp>
          <p:grpSp>
            <p:nvGrpSpPr>
              <p:cNvPr id="77839" name="Group 113">
                <a:extLst>
                  <a:ext uri="{FF2B5EF4-FFF2-40B4-BE49-F238E27FC236}">
                    <a16:creationId xmlns:a16="http://schemas.microsoft.com/office/drawing/2014/main" id="{91CF4F5A-9660-D540-AE53-A0A9D7BE72AE}"/>
                  </a:ext>
                </a:extLst>
              </p:cNvPr>
              <p:cNvGrpSpPr>
                <a:grpSpLocks/>
              </p:cNvGrpSpPr>
              <p:nvPr/>
            </p:nvGrpSpPr>
            <p:grpSpPr bwMode="auto">
              <a:xfrm>
                <a:off x="4704" y="2273"/>
                <a:ext cx="699" cy="233"/>
                <a:chOff x="4704" y="2273"/>
                <a:chExt cx="699" cy="233"/>
              </a:xfrm>
            </p:grpSpPr>
            <p:sp>
              <p:nvSpPr>
                <p:cNvPr id="77840" name="Line 10">
                  <a:extLst>
                    <a:ext uri="{FF2B5EF4-FFF2-40B4-BE49-F238E27FC236}">
                      <a16:creationId xmlns:a16="http://schemas.microsoft.com/office/drawing/2014/main" id="{092612DB-F627-7545-A409-F78B982FD849}"/>
                    </a:ext>
                  </a:extLst>
                </p:cNvPr>
                <p:cNvSpPr>
                  <a:spLocks noChangeShapeType="1"/>
                </p:cNvSpPr>
                <p:nvPr/>
              </p:nvSpPr>
              <p:spPr bwMode="auto">
                <a:xfrm>
                  <a:off x="4704" y="2293"/>
                  <a:ext cx="0" cy="192"/>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7841" name="Text Box 72">
                  <a:extLst>
                    <a:ext uri="{FF2B5EF4-FFF2-40B4-BE49-F238E27FC236}">
                      <a16:creationId xmlns:a16="http://schemas.microsoft.com/office/drawing/2014/main" id="{AC8D0344-05BC-514B-AD17-75653F797AE2}"/>
                    </a:ext>
                  </a:extLst>
                </p:cNvPr>
                <p:cNvSpPr txBox="1">
                  <a:spLocks noChangeArrowheads="1"/>
                </p:cNvSpPr>
                <p:nvPr/>
              </p:nvSpPr>
              <p:spPr bwMode="auto">
                <a:xfrm>
                  <a:off x="4788" y="2273"/>
                  <a:ext cx="61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.36</a:t>
                  </a:r>
                </a:p>
              </p:txBody>
            </p:sp>
          </p:grpSp>
        </p:grpSp>
        <p:pic>
          <p:nvPicPr>
            <p:cNvPr id="77837" name="Picture 16" descr="ichthyostega.jpg">
              <a:extLst>
                <a:ext uri="{FF2B5EF4-FFF2-40B4-BE49-F238E27FC236}">
                  <a16:creationId xmlns:a16="http://schemas.microsoft.com/office/drawing/2014/main" id="{1F15627E-9745-9B40-B422-6895428CB3B5}"/>
                </a:ext>
              </a:extLst>
            </p:cNvPr>
            <p:cNvPicPr>
              <a:picLocks noChangeAspect="1"/>
            </p:cNvPicPr>
            <p:nvPr/>
          </p:nvPicPr>
          <p:blipFill>
            <a:blip r:embed="rId9">
              <a:lum bright="20000" contrast="20000"/>
              <a:extLst>
                <a:ext uri="{28A0092B-C50C-407E-A947-70E740481C1C}">
                  <a14:useLocalDpi xmlns:a14="http://schemas.microsoft.com/office/drawing/2010/main" val="0"/>
                </a:ext>
              </a:extLst>
            </a:blip>
            <a:srcRect l="4762" t="6853" r="2380" b="4070"/>
            <a:stretch>
              <a:fillRect/>
            </a:stretch>
          </p:blipFill>
          <p:spPr bwMode="auto">
            <a:xfrm>
              <a:off x="4114800" y="2133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85DDDEFB-7AF3-7945-91C8-735DA587C150}"/>
              </a:ext>
            </a:extLst>
          </p:cNvPr>
          <p:cNvSpPr>
            <a:spLocks noGrp="1" noChangeArrowheads="1"/>
          </p:cNvSpPr>
          <p:nvPr>
            <p:ph type="title" idx="4294967295"/>
          </p:nvPr>
        </p:nvSpPr>
        <p:spPr>
          <a:xfrm>
            <a:off x="457200" y="304800"/>
            <a:ext cx="8229600" cy="788988"/>
          </a:xfrm>
        </p:spPr>
        <p:txBody>
          <a:bodyPr>
            <a:normAutofit fontScale="90000"/>
          </a:bodyPr>
          <a:lstStyle/>
          <a:p>
            <a:pPr eaLnBrk="1" hangingPunct="1">
              <a:defRPr/>
            </a:pPr>
            <a:r>
              <a:rPr lang="en-US" altLang="en-US" sz="3800" b="1" dirty="0">
                <a:solidFill>
                  <a:srgbClr val="C00000"/>
                </a:solidFill>
              </a:rPr>
              <a:t>Commonalities in Life Forms: </a:t>
            </a:r>
            <a:br>
              <a:rPr lang="en-US" altLang="en-US" sz="3800" b="1" dirty="0">
                <a:solidFill>
                  <a:srgbClr val="C00000"/>
                </a:solidFill>
              </a:rPr>
            </a:br>
            <a:r>
              <a:rPr lang="en-US" altLang="en-US" sz="3800" b="1" dirty="0">
                <a:solidFill>
                  <a:srgbClr val="C00000"/>
                </a:solidFill>
              </a:rPr>
              <a:t>Molecular </a:t>
            </a:r>
            <a:r>
              <a:rPr lang="en-US" altLang="en-US" sz="2800" b="1" dirty="0">
                <a:solidFill>
                  <a:srgbClr val="C00000"/>
                </a:solidFill>
              </a:rPr>
              <a:t>&amp;</a:t>
            </a:r>
            <a:r>
              <a:rPr lang="en-US" altLang="en-US" sz="3800" b="1" dirty="0">
                <a:solidFill>
                  <a:srgbClr val="C00000"/>
                </a:solidFill>
              </a:rPr>
              <a:t> Cell</a:t>
            </a:r>
          </a:p>
        </p:txBody>
      </p:sp>
      <p:grpSp>
        <p:nvGrpSpPr>
          <p:cNvPr id="2" name="Group 20">
            <a:extLst>
              <a:ext uri="{FF2B5EF4-FFF2-40B4-BE49-F238E27FC236}">
                <a16:creationId xmlns:a16="http://schemas.microsoft.com/office/drawing/2014/main" id="{107882D2-EF18-804D-9CB4-2ACD3A794E66}"/>
              </a:ext>
            </a:extLst>
          </p:cNvPr>
          <p:cNvGrpSpPr>
            <a:grpSpLocks/>
          </p:cNvGrpSpPr>
          <p:nvPr/>
        </p:nvGrpSpPr>
        <p:grpSpPr bwMode="auto">
          <a:xfrm>
            <a:off x="762000" y="2819400"/>
            <a:ext cx="4270375" cy="1035050"/>
            <a:chOff x="334" y="2132"/>
            <a:chExt cx="2690" cy="652"/>
          </a:xfrm>
        </p:grpSpPr>
        <p:pic>
          <p:nvPicPr>
            <p:cNvPr id="79893" name="Picture 7">
              <a:extLst>
                <a:ext uri="{FF2B5EF4-FFF2-40B4-BE49-F238E27FC236}">
                  <a16:creationId xmlns:a16="http://schemas.microsoft.com/office/drawing/2014/main" id="{E8D9FC91-D35B-B942-A432-6E94260A7023}"/>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l="11629" t="10464" b="16280"/>
            <a:stretch>
              <a:fillRect/>
            </a:stretch>
          </p:blipFill>
          <p:spPr bwMode="auto">
            <a:xfrm>
              <a:off x="334" y="2132"/>
              <a:ext cx="91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4" name="Text Box 8">
              <a:extLst>
                <a:ext uri="{FF2B5EF4-FFF2-40B4-BE49-F238E27FC236}">
                  <a16:creationId xmlns:a16="http://schemas.microsoft.com/office/drawing/2014/main" id="{EBA83622-F248-BE46-88E3-99F9040A4FDE}"/>
                </a:ext>
              </a:extLst>
            </p:cNvPr>
            <p:cNvSpPr txBox="1">
              <a:spLocks noChangeArrowheads="1"/>
            </p:cNvSpPr>
            <p:nvPr/>
          </p:nvSpPr>
          <p:spPr bwMode="auto">
            <a:xfrm>
              <a:off x="1246" y="2534"/>
              <a:ext cx="177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CC0000"/>
                  </a:solidFill>
                  <a:latin typeface="Arial" panose="020B0604020202020204" pitchFamily="34" charset="0"/>
                </a:rPr>
                <a:t>Information molecule</a:t>
              </a:r>
              <a:endParaRPr lang="en-US" altLang="en-US" sz="1800">
                <a:solidFill>
                  <a:srgbClr val="CC0000"/>
                </a:solidFill>
                <a:latin typeface="Arial" panose="020B0604020202020204" pitchFamily="34" charset="0"/>
              </a:endParaRPr>
            </a:p>
          </p:txBody>
        </p:sp>
      </p:grpSp>
      <p:sp>
        <p:nvSpPr>
          <p:cNvPr id="4105" name="Text Box 9">
            <a:extLst>
              <a:ext uri="{FF2B5EF4-FFF2-40B4-BE49-F238E27FC236}">
                <a16:creationId xmlns:a16="http://schemas.microsoft.com/office/drawing/2014/main" id="{292D697F-A017-7E4B-AFE7-0650FE76EECF}"/>
              </a:ext>
            </a:extLst>
          </p:cNvPr>
          <p:cNvSpPr txBox="1">
            <a:spLocks noChangeArrowheads="1"/>
          </p:cNvSpPr>
          <p:nvPr/>
        </p:nvSpPr>
        <p:spPr bwMode="auto">
          <a:xfrm>
            <a:off x="606425" y="3962400"/>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spcBef>
                <a:spcPct val="0"/>
              </a:spcBef>
              <a:buFontTx/>
              <a:buNone/>
            </a:pPr>
            <a:r>
              <a:rPr lang="en-US" altLang="en-US" sz="2000" b="1" i="1">
                <a:solidFill>
                  <a:schemeClr val="tx2"/>
                </a:solidFill>
                <a:latin typeface="Arial" panose="020B0604020202020204" pitchFamily="34" charset="0"/>
              </a:rPr>
              <a:t>DNA</a:t>
            </a:r>
            <a:r>
              <a:rPr lang="en-US" altLang="en-US" sz="1800" b="1" i="1">
                <a:solidFill>
                  <a:schemeClr val="tx2"/>
                </a:solidFill>
                <a:latin typeface="Arial" panose="020B0604020202020204" pitchFamily="34" charset="0"/>
              </a:rPr>
              <a:t> - Deoxyribonucleic Acid</a:t>
            </a:r>
          </a:p>
        </p:txBody>
      </p:sp>
      <p:grpSp>
        <p:nvGrpSpPr>
          <p:cNvPr id="3" name="Group 21">
            <a:extLst>
              <a:ext uri="{FF2B5EF4-FFF2-40B4-BE49-F238E27FC236}">
                <a16:creationId xmlns:a16="http://schemas.microsoft.com/office/drawing/2014/main" id="{043727B9-2DB9-1943-AC69-6DD024F81438}"/>
              </a:ext>
            </a:extLst>
          </p:cNvPr>
          <p:cNvGrpSpPr>
            <a:grpSpLocks/>
          </p:cNvGrpSpPr>
          <p:nvPr/>
        </p:nvGrpSpPr>
        <p:grpSpPr bwMode="auto">
          <a:xfrm>
            <a:off x="4724400" y="1143000"/>
            <a:ext cx="3446463" cy="1268413"/>
            <a:chOff x="3024" y="986"/>
            <a:chExt cx="2171" cy="592"/>
          </a:xfrm>
        </p:grpSpPr>
        <p:pic>
          <p:nvPicPr>
            <p:cNvPr id="79891" name="Picture 10">
              <a:extLst>
                <a:ext uri="{FF2B5EF4-FFF2-40B4-BE49-F238E27FC236}">
                  <a16:creationId xmlns:a16="http://schemas.microsoft.com/office/drawing/2014/main" id="{DFA094AD-B60E-7A4C-85EE-6B03D60EA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637" t="55011" r="7895" b="6577"/>
            <a:stretch>
              <a:fillRect/>
            </a:stretch>
          </p:blipFill>
          <p:spPr bwMode="auto">
            <a:xfrm>
              <a:off x="3024" y="986"/>
              <a:ext cx="912"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2" name="Rectangle 12">
              <a:extLst>
                <a:ext uri="{FF2B5EF4-FFF2-40B4-BE49-F238E27FC236}">
                  <a16:creationId xmlns:a16="http://schemas.microsoft.com/office/drawing/2014/main" id="{4ABFA4BD-38A4-0540-9346-D05177B562FA}"/>
                </a:ext>
              </a:extLst>
            </p:cNvPr>
            <p:cNvSpPr>
              <a:spLocks noChangeArrowheads="1"/>
            </p:cNvSpPr>
            <p:nvPr/>
          </p:nvSpPr>
          <p:spPr bwMode="auto">
            <a:xfrm>
              <a:off x="4084" y="1131"/>
              <a:ext cx="111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CC0000"/>
                  </a:solidFill>
                  <a:latin typeface="Arial" panose="020B0604020202020204" pitchFamily="34" charset="0"/>
                </a:rPr>
                <a:t>Amino acid structure</a:t>
              </a:r>
            </a:p>
          </p:txBody>
        </p:sp>
      </p:grpSp>
      <p:sp>
        <p:nvSpPr>
          <p:cNvPr id="4109" name="Rectangle 13">
            <a:extLst>
              <a:ext uri="{FF2B5EF4-FFF2-40B4-BE49-F238E27FC236}">
                <a16:creationId xmlns:a16="http://schemas.microsoft.com/office/drawing/2014/main" id="{3ADBD9F7-2ED2-0E4A-A627-5C0E06CA900A}"/>
              </a:ext>
            </a:extLst>
          </p:cNvPr>
          <p:cNvSpPr>
            <a:spLocks noChangeArrowheads="1"/>
          </p:cNvSpPr>
          <p:nvPr/>
        </p:nvSpPr>
        <p:spPr bwMode="auto">
          <a:xfrm>
            <a:off x="4876800" y="2411413"/>
            <a:ext cx="172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i="1">
                <a:solidFill>
                  <a:schemeClr val="tx2"/>
                </a:solidFill>
                <a:latin typeface="Arial" panose="020B0604020202020204" pitchFamily="34" charset="0"/>
              </a:rPr>
              <a:t>L-amino acids</a:t>
            </a:r>
          </a:p>
        </p:txBody>
      </p:sp>
      <p:grpSp>
        <p:nvGrpSpPr>
          <p:cNvPr id="4" name="Group 22">
            <a:extLst>
              <a:ext uri="{FF2B5EF4-FFF2-40B4-BE49-F238E27FC236}">
                <a16:creationId xmlns:a16="http://schemas.microsoft.com/office/drawing/2014/main" id="{96274AA0-3600-B24C-9EBA-5CEF9A026CC8}"/>
              </a:ext>
            </a:extLst>
          </p:cNvPr>
          <p:cNvGrpSpPr>
            <a:grpSpLocks/>
          </p:cNvGrpSpPr>
          <p:nvPr/>
        </p:nvGrpSpPr>
        <p:grpSpPr bwMode="auto">
          <a:xfrm>
            <a:off x="5175250" y="3051175"/>
            <a:ext cx="2055813" cy="1555750"/>
            <a:chOff x="3048" y="2118"/>
            <a:chExt cx="1295" cy="980"/>
          </a:xfrm>
        </p:grpSpPr>
        <p:sp>
          <p:nvSpPr>
            <p:cNvPr id="79889" name="Rectangle 11">
              <a:extLst>
                <a:ext uri="{FF2B5EF4-FFF2-40B4-BE49-F238E27FC236}">
                  <a16:creationId xmlns:a16="http://schemas.microsoft.com/office/drawing/2014/main" id="{66302DC6-9D13-B349-80AC-32DFD72591C0}"/>
                </a:ext>
              </a:extLst>
            </p:cNvPr>
            <p:cNvSpPr>
              <a:spLocks noChangeArrowheads="1"/>
            </p:cNvSpPr>
            <p:nvPr/>
          </p:nvSpPr>
          <p:spPr bwMode="auto">
            <a:xfrm>
              <a:off x="3304" y="2846"/>
              <a:ext cx="103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CC0000"/>
                  </a:solidFill>
                  <a:latin typeface="Arial" panose="020B0604020202020204" pitchFamily="34" charset="0"/>
                </a:rPr>
                <a:t>cell division</a:t>
              </a:r>
            </a:p>
          </p:txBody>
        </p:sp>
        <p:pic>
          <p:nvPicPr>
            <p:cNvPr id="79890" name="Picture 14">
              <a:extLst>
                <a:ext uri="{FF2B5EF4-FFF2-40B4-BE49-F238E27FC236}">
                  <a16:creationId xmlns:a16="http://schemas.microsoft.com/office/drawing/2014/main" id="{D5C478DA-9937-4942-8E07-36784F9736B6}"/>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l="10060" t="48245" r="56052" b="6140"/>
            <a:stretch>
              <a:fillRect/>
            </a:stretch>
          </p:blipFill>
          <p:spPr bwMode="auto">
            <a:xfrm>
              <a:off x="3048" y="2118"/>
              <a:ext cx="696"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11" name="Rectangle 15">
            <a:extLst>
              <a:ext uri="{FF2B5EF4-FFF2-40B4-BE49-F238E27FC236}">
                <a16:creationId xmlns:a16="http://schemas.microsoft.com/office/drawing/2014/main" id="{0585ADC8-C6DC-AA4D-B575-A1677FD6DA17}"/>
              </a:ext>
            </a:extLst>
          </p:cNvPr>
          <p:cNvSpPr>
            <a:spLocks noChangeArrowheads="1"/>
          </p:cNvSpPr>
          <p:nvPr/>
        </p:nvSpPr>
        <p:spPr bwMode="auto">
          <a:xfrm>
            <a:off x="4786313" y="4867275"/>
            <a:ext cx="3352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i="1">
                <a:solidFill>
                  <a:schemeClr val="tx2"/>
                </a:solidFill>
                <a:latin typeface="Arial" panose="020B0604020202020204" pitchFamily="34" charset="0"/>
              </a:rPr>
              <a:t>Mitosis &amp; meiosis in Eukaryotes and fission in Prokaryotes</a:t>
            </a:r>
          </a:p>
        </p:txBody>
      </p:sp>
      <p:sp>
        <p:nvSpPr>
          <p:cNvPr id="4113" name="Rectangle 17">
            <a:extLst>
              <a:ext uri="{FF2B5EF4-FFF2-40B4-BE49-F238E27FC236}">
                <a16:creationId xmlns:a16="http://schemas.microsoft.com/office/drawing/2014/main" id="{66DA1E16-43C8-E544-97D8-88D2D6052AFD}"/>
              </a:ext>
            </a:extLst>
          </p:cNvPr>
          <p:cNvSpPr>
            <a:spLocks noChangeArrowheads="1"/>
          </p:cNvSpPr>
          <p:nvPr/>
        </p:nvSpPr>
        <p:spPr bwMode="auto">
          <a:xfrm>
            <a:off x="685800" y="22098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i="1">
                <a:solidFill>
                  <a:schemeClr val="tx2"/>
                </a:solidFill>
                <a:latin typeface="Arial" panose="020B0604020202020204" pitchFamily="34" charset="0"/>
              </a:rPr>
              <a:t>ATP - Adenosine Triphosphate</a:t>
            </a:r>
          </a:p>
        </p:txBody>
      </p:sp>
      <p:grpSp>
        <p:nvGrpSpPr>
          <p:cNvPr id="5" name="Group 19">
            <a:extLst>
              <a:ext uri="{FF2B5EF4-FFF2-40B4-BE49-F238E27FC236}">
                <a16:creationId xmlns:a16="http://schemas.microsoft.com/office/drawing/2014/main" id="{B9400835-9C56-0941-B7F1-7955DA2C9C41}"/>
              </a:ext>
            </a:extLst>
          </p:cNvPr>
          <p:cNvGrpSpPr>
            <a:grpSpLocks/>
          </p:cNvGrpSpPr>
          <p:nvPr/>
        </p:nvGrpSpPr>
        <p:grpSpPr bwMode="auto">
          <a:xfrm>
            <a:off x="682625" y="1143000"/>
            <a:ext cx="3635375" cy="1044575"/>
            <a:chOff x="334" y="999"/>
            <a:chExt cx="2290" cy="607"/>
          </a:xfrm>
        </p:grpSpPr>
        <p:pic>
          <p:nvPicPr>
            <p:cNvPr id="79887" name="Picture 6">
              <a:extLst>
                <a:ext uri="{FF2B5EF4-FFF2-40B4-BE49-F238E27FC236}">
                  <a16:creationId xmlns:a16="http://schemas.microsoft.com/office/drawing/2014/main" id="{4DFFC68A-6F7B-3743-8A25-7EAE6FB352DB}"/>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l="5055" t="14003" r="6477" b="12473"/>
            <a:stretch>
              <a:fillRect/>
            </a:stretch>
          </p:blipFill>
          <p:spPr bwMode="auto">
            <a:xfrm>
              <a:off x="334" y="999"/>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8" name="Rectangle 18">
              <a:extLst>
                <a:ext uri="{FF2B5EF4-FFF2-40B4-BE49-F238E27FC236}">
                  <a16:creationId xmlns:a16="http://schemas.microsoft.com/office/drawing/2014/main" id="{3A814CDB-300F-524F-8E2C-B0F0CC7570D4}"/>
                </a:ext>
              </a:extLst>
            </p:cNvPr>
            <p:cNvSpPr>
              <a:spLocks noChangeArrowheads="1"/>
            </p:cNvSpPr>
            <p:nvPr/>
          </p:nvSpPr>
          <p:spPr bwMode="auto">
            <a:xfrm>
              <a:off x="1228" y="1376"/>
              <a:ext cx="13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CC0000"/>
                  </a:solidFill>
                  <a:latin typeface="Arial" panose="020B0604020202020204" pitchFamily="34" charset="0"/>
                </a:rPr>
                <a:t>Energy molecule</a:t>
              </a:r>
            </a:p>
          </p:txBody>
        </p:sp>
      </p:grpSp>
      <p:pic>
        <p:nvPicPr>
          <p:cNvPr id="79883" name="Picture 19">
            <a:extLst>
              <a:ext uri="{FF2B5EF4-FFF2-40B4-BE49-F238E27FC236}">
                <a16:creationId xmlns:a16="http://schemas.microsoft.com/office/drawing/2014/main" id="{0A8F152B-8155-7B47-807F-3F39E37E16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738" y="4562475"/>
            <a:ext cx="142716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84" name="Text Box 20">
            <a:extLst>
              <a:ext uri="{FF2B5EF4-FFF2-40B4-BE49-F238E27FC236}">
                <a16:creationId xmlns:a16="http://schemas.microsoft.com/office/drawing/2014/main" id="{FD80B586-603B-6A41-8F05-EB9E532327A4}"/>
              </a:ext>
            </a:extLst>
          </p:cNvPr>
          <p:cNvSpPr txBox="1">
            <a:spLocks noChangeArrowheads="1"/>
          </p:cNvSpPr>
          <p:nvPr/>
        </p:nvSpPr>
        <p:spPr bwMode="auto">
          <a:xfrm>
            <a:off x="2447925" y="6243638"/>
            <a:ext cx="2124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CC0000"/>
                </a:solidFill>
                <a:latin typeface="Arial" panose="020B0604020202020204" pitchFamily="34" charset="0"/>
              </a:rPr>
              <a:t>Catalytic Activity</a:t>
            </a:r>
            <a:endParaRPr lang="en-US" altLang="en-US" sz="2000">
              <a:latin typeface="Arial" panose="020B0604020202020204" pitchFamily="34" charset="0"/>
            </a:endParaRPr>
          </a:p>
        </p:txBody>
      </p:sp>
      <p:sp>
        <p:nvSpPr>
          <p:cNvPr id="79885" name="Text Box 21">
            <a:extLst>
              <a:ext uri="{FF2B5EF4-FFF2-40B4-BE49-F238E27FC236}">
                <a16:creationId xmlns:a16="http://schemas.microsoft.com/office/drawing/2014/main" id="{1AA03C1E-7429-6C41-81E1-06C6F734E0A4}"/>
              </a:ext>
            </a:extLst>
          </p:cNvPr>
          <p:cNvSpPr txBox="1">
            <a:spLocks noChangeArrowheads="1"/>
          </p:cNvSpPr>
          <p:nvPr/>
        </p:nvSpPr>
        <p:spPr bwMode="auto">
          <a:xfrm>
            <a:off x="1000125" y="62738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   </a:t>
            </a:r>
            <a:r>
              <a:rPr lang="en-US" altLang="en-US" sz="1800">
                <a:solidFill>
                  <a:schemeClr val="tx2"/>
                </a:solidFill>
                <a:latin typeface="Arial" panose="020B0604020202020204" pitchFamily="34" charset="0"/>
              </a:rPr>
              <a:t>Protein</a:t>
            </a:r>
          </a:p>
        </p:txBody>
      </p:sp>
      <p:pic>
        <p:nvPicPr>
          <p:cNvPr id="79886" name="Picture 2" descr="Image result for bacterial cell division">
            <a:hlinkClick r:id="rId8"/>
            <a:extLst>
              <a:ext uri="{FF2B5EF4-FFF2-40B4-BE49-F238E27FC236}">
                <a16:creationId xmlns:a16="http://schemas.microsoft.com/office/drawing/2014/main" id="{06B68E10-FA7E-0246-94B8-372A02E35C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7338" y="3065463"/>
            <a:ext cx="118903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4113"/>
                                        </p:tgtEl>
                                        <p:attrNameLst>
                                          <p:attrName>style.visibility</p:attrName>
                                        </p:attrNameLst>
                                      </p:cBhvr>
                                      <p:to>
                                        <p:strVal val="visible"/>
                                      </p:to>
                                    </p:set>
                                    <p:anim calcmode="lin" valueType="num">
                                      <p:cBhvr>
                                        <p:cTn id="11" dur="500" fill="hold"/>
                                        <p:tgtEl>
                                          <p:spTgt spid="4113"/>
                                        </p:tgtEl>
                                        <p:attrNameLst>
                                          <p:attrName>ppt_w</p:attrName>
                                        </p:attrNameLst>
                                      </p:cBhvr>
                                      <p:tavLst>
                                        <p:tav tm="0">
                                          <p:val>
                                            <p:fltVal val="0"/>
                                          </p:val>
                                        </p:tav>
                                        <p:tav tm="100000">
                                          <p:val>
                                            <p:strVal val="#ppt_w"/>
                                          </p:val>
                                        </p:tav>
                                      </p:tavLst>
                                    </p:anim>
                                    <p:anim calcmode="lin" valueType="num">
                                      <p:cBhvr>
                                        <p:cTn id="12" dur="500" fill="hold"/>
                                        <p:tgtEl>
                                          <p:spTgt spid="4113"/>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4105"/>
                                        </p:tgtEl>
                                        <p:attrNameLst>
                                          <p:attrName>style.visibility</p:attrName>
                                        </p:attrNameLst>
                                      </p:cBhvr>
                                      <p:to>
                                        <p:strVal val="visible"/>
                                      </p:to>
                                    </p:set>
                                    <p:anim calcmode="lin" valueType="num">
                                      <p:cBhvr>
                                        <p:cTn id="21" dur="500" fill="hold"/>
                                        <p:tgtEl>
                                          <p:spTgt spid="4105"/>
                                        </p:tgtEl>
                                        <p:attrNameLst>
                                          <p:attrName>ppt_w</p:attrName>
                                        </p:attrNameLst>
                                      </p:cBhvr>
                                      <p:tavLst>
                                        <p:tav tm="0">
                                          <p:val>
                                            <p:fltVal val="0"/>
                                          </p:val>
                                        </p:tav>
                                        <p:tav tm="100000">
                                          <p:val>
                                            <p:strVal val="#ppt_w"/>
                                          </p:val>
                                        </p:tav>
                                      </p:tavLst>
                                    </p:anim>
                                    <p:anim calcmode="lin" valueType="num">
                                      <p:cBhvr>
                                        <p:cTn id="22" dur="500" fill="hold"/>
                                        <p:tgtEl>
                                          <p:spTgt spid="410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4109"/>
                                        </p:tgtEl>
                                        <p:attrNameLst>
                                          <p:attrName>style.visibility</p:attrName>
                                        </p:attrNameLst>
                                      </p:cBhvr>
                                      <p:to>
                                        <p:strVal val="visible"/>
                                      </p:to>
                                    </p:set>
                                    <p:anim calcmode="lin" valueType="num">
                                      <p:cBhvr>
                                        <p:cTn id="31" dur="500" fill="hold"/>
                                        <p:tgtEl>
                                          <p:spTgt spid="4109"/>
                                        </p:tgtEl>
                                        <p:attrNameLst>
                                          <p:attrName>ppt_w</p:attrName>
                                        </p:attrNameLst>
                                      </p:cBhvr>
                                      <p:tavLst>
                                        <p:tav tm="0">
                                          <p:val>
                                            <p:fltVal val="0"/>
                                          </p:val>
                                        </p:tav>
                                        <p:tav tm="100000">
                                          <p:val>
                                            <p:strVal val="#ppt_w"/>
                                          </p:val>
                                        </p:tav>
                                      </p:tavLst>
                                    </p:anim>
                                    <p:anim calcmode="lin" valueType="num">
                                      <p:cBhvr>
                                        <p:cTn id="32" dur="500" fill="hold"/>
                                        <p:tgtEl>
                                          <p:spTgt spid="4109"/>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4111"/>
                                        </p:tgtEl>
                                        <p:attrNameLst>
                                          <p:attrName>style.visibility</p:attrName>
                                        </p:attrNameLst>
                                      </p:cBhvr>
                                      <p:to>
                                        <p:strVal val="visible"/>
                                      </p:to>
                                    </p:set>
                                    <p:anim calcmode="lin" valueType="num">
                                      <p:cBhvr>
                                        <p:cTn id="41" dur="500" fill="hold"/>
                                        <p:tgtEl>
                                          <p:spTgt spid="4111"/>
                                        </p:tgtEl>
                                        <p:attrNameLst>
                                          <p:attrName>ppt_w</p:attrName>
                                        </p:attrNameLst>
                                      </p:cBhvr>
                                      <p:tavLst>
                                        <p:tav tm="0">
                                          <p:val>
                                            <p:fltVal val="0"/>
                                          </p:val>
                                        </p:tav>
                                        <p:tav tm="100000">
                                          <p:val>
                                            <p:strVal val="#ppt_w"/>
                                          </p:val>
                                        </p:tav>
                                      </p:tavLst>
                                    </p:anim>
                                    <p:anim calcmode="lin" valueType="num">
                                      <p:cBhvr>
                                        <p:cTn id="42" dur="500" fill="hold"/>
                                        <p:tgtEl>
                                          <p:spTgt spid="41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p:bldP spid="4109" grpId="0"/>
      <p:bldP spid="4111" grpId="0"/>
      <p:bldP spid="41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dlFigure4-30">
            <a:extLst>
              <a:ext uri="{FF2B5EF4-FFF2-40B4-BE49-F238E27FC236}">
                <a16:creationId xmlns:a16="http://schemas.microsoft.com/office/drawing/2014/main" id="{BBFFA685-7B40-4046-B271-6157238AE609}"/>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228600" y="838200"/>
            <a:ext cx="87630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3F444F10-AAAB-214A-AB3D-A1FE07977FBC}"/>
              </a:ext>
            </a:extLst>
          </p:cNvPr>
          <p:cNvSpPr>
            <a:spLocks noGrp="1"/>
          </p:cNvSpPr>
          <p:nvPr>
            <p:ph type="title"/>
          </p:nvPr>
        </p:nvSpPr>
        <p:spPr/>
        <p:txBody>
          <a:bodyPr/>
          <a:lstStyle/>
          <a:p>
            <a:r>
              <a:rPr lang="en-US" altLang="en-US"/>
              <a:t>Prokaryotic cell</a:t>
            </a:r>
          </a:p>
        </p:txBody>
      </p:sp>
      <p:sp>
        <p:nvSpPr>
          <p:cNvPr id="9220" name="Text Box 4">
            <a:extLst>
              <a:ext uri="{FF2B5EF4-FFF2-40B4-BE49-F238E27FC236}">
                <a16:creationId xmlns:a16="http://schemas.microsoft.com/office/drawing/2014/main" id="{268DDEEA-B771-7347-AF80-21BCA857BF1C}"/>
              </a:ext>
            </a:extLst>
          </p:cNvPr>
          <p:cNvSpPr txBox="1">
            <a:spLocks noChangeArrowheads="1"/>
          </p:cNvSpPr>
          <p:nvPr/>
        </p:nvSpPr>
        <p:spPr bwMode="auto">
          <a:xfrm>
            <a:off x="1239838" y="5600700"/>
            <a:ext cx="22399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800"/>
              </a:lnSpc>
              <a:spcBef>
                <a:spcPct val="0"/>
              </a:spcBef>
              <a:buFontTx/>
              <a:buNone/>
            </a:pPr>
            <a:r>
              <a:rPr lang="en-US" altLang="en-US" sz="1800" b="1">
                <a:latin typeface="Arial" panose="020B0604020202020204" pitchFamily="34" charset="0"/>
              </a:rPr>
              <a:t>bacterial flagellum</a:t>
            </a:r>
          </a:p>
        </p:txBody>
      </p:sp>
      <p:sp>
        <p:nvSpPr>
          <p:cNvPr id="9221" name="Text Box 5">
            <a:extLst>
              <a:ext uri="{FF2B5EF4-FFF2-40B4-BE49-F238E27FC236}">
                <a16:creationId xmlns:a16="http://schemas.microsoft.com/office/drawing/2014/main" id="{556D3183-F90C-5742-AB35-1B135540D95F}"/>
              </a:ext>
            </a:extLst>
          </p:cNvPr>
          <p:cNvSpPr txBox="1">
            <a:spLocks noChangeArrowheads="1"/>
          </p:cNvSpPr>
          <p:nvPr/>
        </p:nvSpPr>
        <p:spPr bwMode="auto">
          <a:xfrm>
            <a:off x="3733800" y="5613400"/>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1700"/>
              </a:lnSpc>
              <a:spcBef>
                <a:spcPct val="0"/>
              </a:spcBef>
              <a:buFontTx/>
              <a:buNone/>
            </a:pPr>
            <a:r>
              <a:rPr lang="en-US" altLang="en-US" sz="1800" b="1">
                <a:latin typeface="Arial" panose="020B0604020202020204" pitchFamily="34" charset="0"/>
              </a:rPr>
              <a:t>pilus</a:t>
            </a:r>
          </a:p>
        </p:txBody>
      </p:sp>
      <p:sp>
        <p:nvSpPr>
          <p:cNvPr id="9222" name="Text Box 6">
            <a:extLst>
              <a:ext uri="{FF2B5EF4-FFF2-40B4-BE49-F238E27FC236}">
                <a16:creationId xmlns:a16="http://schemas.microsoft.com/office/drawing/2014/main" id="{B426D426-7185-5F42-84C0-AD70058C9A87}"/>
              </a:ext>
            </a:extLst>
          </p:cNvPr>
          <p:cNvSpPr txBox="1">
            <a:spLocks noChangeArrowheads="1"/>
          </p:cNvSpPr>
          <p:nvPr/>
        </p:nvSpPr>
        <p:spPr bwMode="auto">
          <a:xfrm>
            <a:off x="4292600" y="4899025"/>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1700"/>
              </a:lnSpc>
              <a:spcBef>
                <a:spcPct val="0"/>
              </a:spcBef>
              <a:buFontTx/>
              <a:buNone/>
            </a:pPr>
            <a:r>
              <a:rPr lang="en-US" altLang="en-US" sz="1800" b="1">
                <a:latin typeface="Arial" panose="020B0604020202020204" pitchFamily="34" charset="0"/>
              </a:rPr>
              <a:t>capsule</a:t>
            </a:r>
          </a:p>
        </p:txBody>
      </p:sp>
      <p:sp>
        <p:nvSpPr>
          <p:cNvPr id="9223" name="Text Box 7">
            <a:extLst>
              <a:ext uri="{FF2B5EF4-FFF2-40B4-BE49-F238E27FC236}">
                <a16:creationId xmlns:a16="http://schemas.microsoft.com/office/drawing/2014/main" id="{AB1045CA-FAD9-D742-9D30-21632F270063}"/>
              </a:ext>
            </a:extLst>
          </p:cNvPr>
          <p:cNvSpPr txBox="1">
            <a:spLocks noChangeArrowheads="1"/>
          </p:cNvSpPr>
          <p:nvPr/>
        </p:nvSpPr>
        <p:spPr bwMode="auto">
          <a:xfrm>
            <a:off x="4902200" y="5613400"/>
            <a:ext cx="10922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800"/>
              </a:lnSpc>
              <a:spcBef>
                <a:spcPct val="0"/>
              </a:spcBef>
              <a:buFontTx/>
              <a:buNone/>
            </a:pPr>
            <a:r>
              <a:rPr lang="en-US" altLang="en-US" sz="1800" b="1">
                <a:latin typeface="Arial" panose="020B0604020202020204" pitchFamily="34" charset="0"/>
              </a:rPr>
              <a:t>cell wall</a:t>
            </a:r>
          </a:p>
        </p:txBody>
      </p:sp>
      <p:sp>
        <p:nvSpPr>
          <p:cNvPr id="9224" name="Text Box 8">
            <a:extLst>
              <a:ext uri="{FF2B5EF4-FFF2-40B4-BE49-F238E27FC236}">
                <a16:creationId xmlns:a16="http://schemas.microsoft.com/office/drawing/2014/main" id="{9C7FFB61-03EE-7649-BC56-ED419555A232}"/>
              </a:ext>
            </a:extLst>
          </p:cNvPr>
          <p:cNvSpPr txBox="1">
            <a:spLocks noChangeArrowheads="1"/>
          </p:cNvSpPr>
          <p:nvPr/>
        </p:nvSpPr>
        <p:spPr bwMode="auto">
          <a:xfrm>
            <a:off x="5562600" y="4899025"/>
            <a:ext cx="13589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800"/>
              </a:lnSpc>
              <a:spcBef>
                <a:spcPct val="0"/>
              </a:spcBef>
              <a:buFontTx/>
              <a:buNone/>
            </a:pPr>
            <a:r>
              <a:rPr lang="en-US" altLang="en-US" sz="1800" b="1">
                <a:latin typeface="Arial" panose="020B0604020202020204" pitchFamily="34" charset="0"/>
              </a:rPr>
              <a:t>plasma membrane</a:t>
            </a:r>
          </a:p>
        </p:txBody>
      </p:sp>
      <p:sp>
        <p:nvSpPr>
          <p:cNvPr id="9225" name="Text Box 9">
            <a:extLst>
              <a:ext uri="{FF2B5EF4-FFF2-40B4-BE49-F238E27FC236}">
                <a16:creationId xmlns:a16="http://schemas.microsoft.com/office/drawing/2014/main" id="{47EC777F-0ED9-8740-9B65-98012FAAA9F8}"/>
              </a:ext>
            </a:extLst>
          </p:cNvPr>
          <p:cNvSpPr txBox="1">
            <a:spLocks noChangeArrowheads="1"/>
          </p:cNvSpPr>
          <p:nvPr/>
        </p:nvSpPr>
        <p:spPr bwMode="auto">
          <a:xfrm>
            <a:off x="6286500" y="5613400"/>
            <a:ext cx="132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700"/>
              </a:lnSpc>
              <a:spcBef>
                <a:spcPct val="0"/>
              </a:spcBef>
              <a:buFontTx/>
              <a:buNone/>
            </a:pPr>
            <a:r>
              <a:rPr lang="en-US" altLang="en-US" sz="1800" b="1">
                <a:latin typeface="Arial" panose="020B0604020202020204" pitchFamily="34" charset="0"/>
              </a:rPr>
              <a:t>cytoplasm</a:t>
            </a:r>
          </a:p>
        </p:txBody>
      </p:sp>
      <p:sp>
        <p:nvSpPr>
          <p:cNvPr id="9226" name="Text Box 10">
            <a:extLst>
              <a:ext uri="{FF2B5EF4-FFF2-40B4-BE49-F238E27FC236}">
                <a16:creationId xmlns:a16="http://schemas.microsoft.com/office/drawing/2014/main" id="{2551AFCA-06B6-664D-AB81-83EE87D02EAB}"/>
              </a:ext>
            </a:extLst>
          </p:cNvPr>
          <p:cNvSpPr txBox="1">
            <a:spLocks noChangeArrowheads="1"/>
          </p:cNvSpPr>
          <p:nvPr/>
        </p:nvSpPr>
        <p:spPr bwMode="auto">
          <a:xfrm>
            <a:off x="8216900" y="3479800"/>
            <a:ext cx="68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700"/>
              </a:lnSpc>
              <a:spcBef>
                <a:spcPct val="0"/>
              </a:spcBef>
              <a:buFontTx/>
              <a:buNone/>
            </a:pPr>
            <a:r>
              <a:rPr lang="en-US" altLang="en-US" sz="1800" b="1">
                <a:latin typeface="Arial" panose="020B0604020202020204" pitchFamily="34" charset="0"/>
              </a:rPr>
              <a:t>DNA</a:t>
            </a:r>
          </a:p>
        </p:txBody>
      </p:sp>
      <p:sp>
        <p:nvSpPr>
          <p:cNvPr id="9227" name="Text Box 11">
            <a:extLst>
              <a:ext uri="{FF2B5EF4-FFF2-40B4-BE49-F238E27FC236}">
                <a16:creationId xmlns:a16="http://schemas.microsoft.com/office/drawing/2014/main" id="{040FE4ED-0AB6-5A45-B74E-94B7898F0C8B}"/>
              </a:ext>
            </a:extLst>
          </p:cNvPr>
          <p:cNvSpPr txBox="1">
            <a:spLocks noChangeArrowheads="1"/>
          </p:cNvSpPr>
          <p:nvPr/>
        </p:nvSpPr>
        <p:spPr bwMode="auto">
          <a:xfrm>
            <a:off x="7251700" y="4899025"/>
            <a:ext cx="16383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800"/>
              </a:lnSpc>
              <a:spcBef>
                <a:spcPct val="0"/>
              </a:spcBef>
              <a:buFontTx/>
              <a:buNone/>
            </a:pPr>
            <a:r>
              <a:rPr lang="en-US" altLang="en-US" sz="1800" b="1">
                <a:latin typeface="Arial" panose="020B0604020202020204" pitchFamily="34" charset="0"/>
              </a:rPr>
              <a:t>ribosomes in cytoplasm</a:t>
            </a:r>
          </a:p>
        </p:txBody>
      </p:sp>
      <p:sp>
        <p:nvSpPr>
          <p:cNvPr id="9228" name="Line 12">
            <a:extLst>
              <a:ext uri="{FF2B5EF4-FFF2-40B4-BE49-F238E27FC236}">
                <a16:creationId xmlns:a16="http://schemas.microsoft.com/office/drawing/2014/main" id="{4D9460A0-962A-7541-B9F1-0B0BBBCD71C6}"/>
              </a:ext>
            </a:extLst>
          </p:cNvPr>
          <p:cNvSpPr>
            <a:spLocks noChangeShapeType="1"/>
          </p:cNvSpPr>
          <p:nvPr/>
        </p:nvSpPr>
        <p:spPr bwMode="auto">
          <a:xfrm>
            <a:off x="2374900" y="4445000"/>
            <a:ext cx="0" cy="1117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9" name="Line 13">
            <a:extLst>
              <a:ext uri="{FF2B5EF4-FFF2-40B4-BE49-F238E27FC236}">
                <a16:creationId xmlns:a16="http://schemas.microsoft.com/office/drawing/2014/main" id="{83D34CF1-9A41-6644-8980-03206D58B2FC}"/>
              </a:ext>
            </a:extLst>
          </p:cNvPr>
          <p:cNvSpPr>
            <a:spLocks noChangeShapeType="1"/>
          </p:cNvSpPr>
          <p:nvPr/>
        </p:nvSpPr>
        <p:spPr bwMode="auto">
          <a:xfrm>
            <a:off x="4152900" y="4953000"/>
            <a:ext cx="0" cy="673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0" name="Line 14">
            <a:extLst>
              <a:ext uri="{FF2B5EF4-FFF2-40B4-BE49-F238E27FC236}">
                <a16:creationId xmlns:a16="http://schemas.microsoft.com/office/drawing/2014/main" id="{346A83A4-C91B-6544-8CB6-FC35B7FAF227}"/>
              </a:ext>
            </a:extLst>
          </p:cNvPr>
          <p:cNvSpPr>
            <a:spLocks noChangeShapeType="1"/>
          </p:cNvSpPr>
          <p:nvPr/>
        </p:nvSpPr>
        <p:spPr bwMode="auto">
          <a:xfrm>
            <a:off x="4953000" y="4343400"/>
            <a:ext cx="0" cy="571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1" name="Line 15">
            <a:extLst>
              <a:ext uri="{FF2B5EF4-FFF2-40B4-BE49-F238E27FC236}">
                <a16:creationId xmlns:a16="http://schemas.microsoft.com/office/drawing/2014/main" id="{58EE83B5-0B9A-0D40-80E8-195F6817AAD1}"/>
              </a:ext>
            </a:extLst>
          </p:cNvPr>
          <p:cNvSpPr>
            <a:spLocks noChangeShapeType="1"/>
          </p:cNvSpPr>
          <p:nvPr/>
        </p:nvSpPr>
        <p:spPr bwMode="auto">
          <a:xfrm>
            <a:off x="5918200" y="4267200"/>
            <a:ext cx="0" cy="647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2" name="Line 16">
            <a:extLst>
              <a:ext uri="{FF2B5EF4-FFF2-40B4-BE49-F238E27FC236}">
                <a16:creationId xmlns:a16="http://schemas.microsoft.com/office/drawing/2014/main" id="{F482EE58-C535-F147-9E22-6043D28E215F}"/>
              </a:ext>
            </a:extLst>
          </p:cNvPr>
          <p:cNvSpPr>
            <a:spLocks noChangeShapeType="1"/>
          </p:cNvSpPr>
          <p:nvPr/>
        </p:nvSpPr>
        <p:spPr bwMode="auto">
          <a:xfrm>
            <a:off x="6959600" y="4064000"/>
            <a:ext cx="0" cy="1562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3" name="Line 17">
            <a:extLst>
              <a:ext uri="{FF2B5EF4-FFF2-40B4-BE49-F238E27FC236}">
                <a16:creationId xmlns:a16="http://schemas.microsoft.com/office/drawing/2014/main" id="{D8B06A94-A193-BC41-875B-9D7E6BA4C576}"/>
              </a:ext>
            </a:extLst>
          </p:cNvPr>
          <p:cNvSpPr>
            <a:spLocks noChangeShapeType="1"/>
          </p:cNvSpPr>
          <p:nvPr/>
        </p:nvSpPr>
        <p:spPr bwMode="auto">
          <a:xfrm>
            <a:off x="7112000" y="3632200"/>
            <a:ext cx="1130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234" name="Group 18">
            <a:extLst>
              <a:ext uri="{FF2B5EF4-FFF2-40B4-BE49-F238E27FC236}">
                <a16:creationId xmlns:a16="http://schemas.microsoft.com/office/drawing/2014/main" id="{1B0561E2-F1E5-874D-B93F-AE490CC6C678}"/>
              </a:ext>
            </a:extLst>
          </p:cNvPr>
          <p:cNvGrpSpPr>
            <a:grpSpLocks/>
          </p:cNvGrpSpPr>
          <p:nvPr/>
        </p:nvGrpSpPr>
        <p:grpSpPr bwMode="auto">
          <a:xfrm>
            <a:off x="7505700" y="3810000"/>
            <a:ext cx="165100" cy="1104900"/>
            <a:chOff x="4728" y="2400"/>
            <a:chExt cx="104" cy="696"/>
          </a:xfrm>
        </p:grpSpPr>
        <p:sp>
          <p:nvSpPr>
            <p:cNvPr id="9236" name="Line 19">
              <a:extLst>
                <a:ext uri="{FF2B5EF4-FFF2-40B4-BE49-F238E27FC236}">
                  <a16:creationId xmlns:a16="http://schemas.microsoft.com/office/drawing/2014/main" id="{AF6F3E50-661E-964B-83D5-72E86BE541CE}"/>
                </a:ext>
              </a:extLst>
            </p:cNvPr>
            <p:cNvSpPr>
              <a:spLocks noChangeShapeType="1"/>
            </p:cNvSpPr>
            <p:nvPr/>
          </p:nvSpPr>
          <p:spPr bwMode="auto">
            <a:xfrm>
              <a:off x="4832" y="2400"/>
              <a:ext cx="0" cy="6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7" name="Line 20">
              <a:extLst>
                <a:ext uri="{FF2B5EF4-FFF2-40B4-BE49-F238E27FC236}">
                  <a16:creationId xmlns:a16="http://schemas.microsoft.com/office/drawing/2014/main" id="{32376A89-D8C2-6D4F-9493-81601E078241}"/>
                </a:ext>
              </a:extLst>
            </p:cNvPr>
            <p:cNvSpPr>
              <a:spLocks noChangeShapeType="1"/>
            </p:cNvSpPr>
            <p:nvPr/>
          </p:nvSpPr>
          <p:spPr bwMode="auto">
            <a:xfrm>
              <a:off x="4737" y="2400"/>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8" name="Line 21">
              <a:extLst>
                <a:ext uri="{FF2B5EF4-FFF2-40B4-BE49-F238E27FC236}">
                  <a16:creationId xmlns:a16="http://schemas.microsoft.com/office/drawing/2014/main" id="{5D7A23DB-15F9-5F42-BF5D-41A575E13361}"/>
                </a:ext>
              </a:extLst>
            </p:cNvPr>
            <p:cNvSpPr>
              <a:spLocks noChangeShapeType="1"/>
            </p:cNvSpPr>
            <p:nvPr/>
          </p:nvSpPr>
          <p:spPr bwMode="auto">
            <a:xfrm>
              <a:off x="4728" y="2496"/>
              <a:ext cx="10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9235" name="Line 22">
            <a:extLst>
              <a:ext uri="{FF2B5EF4-FFF2-40B4-BE49-F238E27FC236}">
                <a16:creationId xmlns:a16="http://schemas.microsoft.com/office/drawing/2014/main" id="{C142A311-70CB-7B45-BBB9-55A1BEB55986}"/>
              </a:ext>
            </a:extLst>
          </p:cNvPr>
          <p:cNvSpPr>
            <a:spLocks noChangeShapeType="1"/>
          </p:cNvSpPr>
          <p:nvPr/>
        </p:nvSpPr>
        <p:spPr bwMode="auto">
          <a:xfrm>
            <a:off x="5448300" y="4267200"/>
            <a:ext cx="0" cy="1358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6BA3841-0B42-CC4F-97D7-94A5CAAA53E9}"/>
              </a:ext>
            </a:extLst>
          </p:cNvPr>
          <p:cNvSpPr>
            <a:spLocks noGrp="1"/>
          </p:cNvSpPr>
          <p:nvPr>
            <p:ph type="title" idx="4294967295"/>
          </p:nvPr>
        </p:nvSpPr>
        <p:spPr/>
        <p:txBody>
          <a:bodyPr/>
          <a:lstStyle/>
          <a:p>
            <a:pPr eaLnBrk="1" hangingPunct="1"/>
            <a:r>
              <a:rPr lang="en-US" altLang="en-US" b="1">
                <a:solidFill>
                  <a:srgbClr val="C00000"/>
                </a:solidFill>
              </a:rPr>
              <a:t>Fossils of &gt; 250,000 species</a:t>
            </a:r>
          </a:p>
        </p:txBody>
      </p:sp>
      <p:pic>
        <p:nvPicPr>
          <p:cNvPr id="24579" name="Picture 7" descr="trilobiteBrownConvex00">
            <a:extLst>
              <a:ext uri="{FF2B5EF4-FFF2-40B4-BE49-F238E27FC236}">
                <a16:creationId xmlns:a16="http://schemas.microsoft.com/office/drawing/2014/main" id="{B1671E9D-1AAC-47C1-86D9-19B9800DA056}"/>
              </a:ext>
            </a:extLst>
          </p:cNvPr>
          <p:cNvPicPr>
            <a:picLocks noChangeAspect="1" noChangeArrowheads="1"/>
          </p:cNvPicPr>
          <p:nvPr/>
        </p:nvPicPr>
        <p:blipFill>
          <a:blip r:embed="rId3">
            <a:lum contrast="10000"/>
            <a:extLst>
              <a:ext uri="{28A0092B-C50C-407E-A947-70E740481C1C}">
                <a14:useLocalDpi xmlns:a14="http://schemas.microsoft.com/office/drawing/2010/main" val="0"/>
              </a:ext>
            </a:extLst>
          </a:blip>
          <a:srcRect l="5556" t="7767" r="2779" b="6796"/>
          <a:stretch>
            <a:fillRect/>
          </a:stretch>
        </p:blipFill>
        <p:spPr bwMode="auto">
          <a:xfrm>
            <a:off x="3276600" y="1143000"/>
            <a:ext cx="2171700" cy="1447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8" descr="fishFossilGroup00">
            <a:extLst>
              <a:ext uri="{FF2B5EF4-FFF2-40B4-BE49-F238E27FC236}">
                <a16:creationId xmlns:a16="http://schemas.microsoft.com/office/drawing/2014/main" id="{1C3F63F2-1100-4AA5-ADCB-3223300F21FF}"/>
              </a:ext>
            </a:extLst>
          </p:cNvPr>
          <p:cNvPicPr>
            <a:picLocks noChangeAspect="1" noChangeArrowheads="1"/>
          </p:cNvPicPr>
          <p:nvPr/>
        </p:nvPicPr>
        <p:blipFill>
          <a:blip r:embed="rId4">
            <a:lum bright="-10000" contrast="40000"/>
            <a:extLst>
              <a:ext uri="{28A0092B-C50C-407E-A947-70E740481C1C}">
                <a14:useLocalDpi xmlns:a14="http://schemas.microsoft.com/office/drawing/2010/main" val="0"/>
              </a:ext>
            </a:extLst>
          </a:blip>
          <a:srcRect l="6522" t="8696" r="5435" b="13043"/>
          <a:stretch>
            <a:fillRect/>
          </a:stretch>
        </p:blipFill>
        <p:spPr bwMode="auto">
          <a:xfrm>
            <a:off x="5943600" y="1371600"/>
            <a:ext cx="2057400" cy="1371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a:extLst>
              <a:ext uri="{FF2B5EF4-FFF2-40B4-BE49-F238E27FC236}">
                <a16:creationId xmlns:a16="http://schemas.microsoft.com/office/drawing/2014/main" id="{053249B6-BDCD-437E-9537-608E7197A2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308" r="2521" b="43767"/>
          <a:stretch>
            <a:fillRect/>
          </a:stretch>
        </p:blipFill>
        <p:spPr bwMode="auto">
          <a:xfrm>
            <a:off x="685800" y="1371600"/>
            <a:ext cx="2209800" cy="1371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a:extLst>
              <a:ext uri="{FF2B5EF4-FFF2-40B4-BE49-F238E27FC236}">
                <a16:creationId xmlns:a16="http://schemas.microsoft.com/office/drawing/2014/main" id="{AFD052B5-2255-447E-ACE0-F796B0F41D61}"/>
              </a:ext>
            </a:extLst>
          </p:cNvPr>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l="4611" t="3510" r="3175" b="5263"/>
          <a:stretch>
            <a:fillRect/>
          </a:stretch>
        </p:blipFill>
        <p:spPr bwMode="auto">
          <a:xfrm>
            <a:off x="3657600" y="2971800"/>
            <a:ext cx="1641475" cy="2133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northpolestrom">
            <a:extLst>
              <a:ext uri="{FF2B5EF4-FFF2-40B4-BE49-F238E27FC236}">
                <a16:creationId xmlns:a16="http://schemas.microsoft.com/office/drawing/2014/main" id="{16B67AD7-7EAC-4EB1-AAA4-BD5C61D0DD09}"/>
              </a:ext>
            </a:extLst>
          </p:cNvPr>
          <p:cNvPicPr>
            <a:picLocks noChangeAspect="1" noChangeArrowheads="1"/>
          </p:cNvPicPr>
          <p:nvPr/>
        </p:nvPicPr>
        <p:blipFill>
          <a:blip r:embed="rId7">
            <a:lum contrast="20000"/>
            <a:extLst>
              <a:ext uri="{28A0092B-C50C-407E-A947-70E740481C1C}">
                <a14:useLocalDpi xmlns:a14="http://schemas.microsoft.com/office/drawing/2010/main" val="0"/>
              </a:ext>
            </a:extLst>
          </a:blip>
          <a:srcRect l="2985" t="10986"/>
          <a:stretch>
            <a:fillRect/>
          </a:stretch>
        </p:blipFill>
        <p:spPr bwMode="auto">
          <a:xfrm>
            <a:off x="6096000" y="3048000"/>
            <a:ext cx="1924050" cy="143668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fossillink">
            <a:extLst>
              <a:ext uri="{FF2B5EF4-FFF2-40B4-BE49-F238E27FC236}">
                <a16:creationId xmlns:a16="http://schemas.microsoft.com/office/drawing/2014/main" id="{B76F8C81-743A-4B21-BD4F-CA881D78915F}"/>
              </a:ext>
            </a:extLst>
          </p:cNvPr>
          <p:cNvPicPr>
            <a:picLocks noChangeAspect="1" noChangeArrowheads="1"/>
          </p:cNvPicPr>
          <p:nvPr/>
        </p:nvPicPr>
        <p:blipFill>
          <a:blip r:embed="rId8">
            <a:lum contrast="36000"/>
            <a:extLst>
              <a:ext uri="{28A0092B-C50C-407E-A947-70E740481C1C}">
                <a14:useLocalDpi xmlns:a14="http://schemas.microsoft.com/office/drawing/2010/main" val="0"/>
              </a:ext>
            </a:extLst>
          </a:blip>
          <a:srcRect l="42722" t="44148" r="3999" b="11703"/>
          <a:stretch>
            <a:fillRect/>
          </a:stretch>
        </p:blipFill>
        <p:spPr bwMode="auto">
          <a:xfrm>
            <a:off x="381000" y="3048000"/>
            <a:ext cx="2362200" cy="13620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Edicarian fossil.jpg">
            <a:extLst>
              <a:ext uri="{FF2B5EF4-FFF2-40B4-BE49-F238E27FC236}">
                <a16:creationId xmlns:a16="http://schemas.microsoft.com/office/drawing/2014/main" id="{0D99E786-7E31-4EDB-AF0E-51AE0D9C20AB}"/>
              </a:ext>
            </a:extLst>
          </p:cNvPr>
          <p:cNvPicPr>
            <a:picLocks noChangeAspect="1" noChangeArrowheads="1"/>
          </p:cNvPicPr>
          <p:nvPr/>
        </p:nvPicPr>
        <p:blipFill>
          <a:blip r:embed="rId9">
            <a:lum contrast="20000"/>
            <a:extLst>
              <a:ext uri="{28A0092B-C50C-407E-A947-70E740481C1C}">
                <a14:useLocalDpi xmlns:a14="http://schemas.microsoft.com/office/drawing/2010/main" val="0"/>
              </a:ext>
            </a:extLst>
          </a:blip>
          <a:srcRect/>
          <a:stretch>
            <a:fillRect/>
          </a:stretch>
        </p:blipFill>
        <p:spPr bwMode="auto">
          <a:xfrm>
            <a:off x="5638800" y="4724400"/>
            <a:ext cx="1524000" cy="1371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11" descr="fig12">
            <a:extLst>
              <a:ext uri="{FF2B5EF4-FFF2-40B4-BE49-F238E27FC236}">
                <a16:creationId xmlns:a16="http://schemas.microsoft.com/office/drawing/2014/main" id="{1E344427-90D8-6549-A29B-8518C1822CD2}"/>
              </a:ext>
            </a:extLst>
          </p:cNvPr>
          <p:cNvPicPr>
            <a:picLocks noChangeAspect="1" noChangeArrowheads="1"/>
          </p:cNvPicPr>
          <p:nvPr/>
        </p:nvPicPr>
        <p:blipFill>
          <a:blip r:embed="rId10">
            <a:lum bright="6000" contrast="18000"/>
            <a:extLst>
              <a:ext uri="{28A0092B-C50C-407E-A947-70E740481C1C}">
                <a14:useLocalDpi xmlns:a14="http://schemas.microsoft.com/office/drawing/2010/main" val="0"/>
              </a:ext>
            </a:extLst>
          </a:blip>
          <a:srcRect/>
          <a:stretch>
            <a:fillRect/>
          </a:stretch>
        </p:blipFill>
        <p:spPr bwMode="auto">
          <a:xfrm>
            <a:off x="762000" y="4741863"/>
            <a:ext cx="20574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4219"/>
                                        </p:tgtEl>
                                        <p:attrNameLst>
                                          <p:attrName>style.visibility</p:attrName>
                                        </p:attrNameLst>
                                      </p:cBhvr>
                                      <p:to>
                                        <p:strVal val="visible"/>
                                      </p:to>
                                    </p:set>
                                    <p:animEffect transition="in" filter="fade">
                                      <p:cBhvr>
                                        <p:cTn id="7" dur="2000"/>
                                        <p:tgtEl>
                                          <p:spTgt spid="94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A3306273-C954-BF4D-B364-15A358DE3628}"/>
              </a:ext>
            </a:extLst>
          </p:cNvPr>
          <p:cNvSpPr>
            <a:spLocks noGrp="1" noChangeArrowheads="1"/>
          </p:cNvSpPr>
          <p:nvPr>
            <p:ph type="title"/>
          </p:nvPr>
        </p:nvSpPr>
        <p:spPr/>
        <p:txBody>
          <a:bodyPr>
            <a:normAutofit fontScale="90000"/>
          </a:bodyPr>
          <a:lstStyle/>
          <a:p>
            <a:pPr>
              <a:defRPr/>
            </a:pPr>
            <a:r>
              <a:rPr lang="en-US" altLang="en-US" sz="3800"/>
              <a:t>Fossils</a:t>
            </a:r>
            <a:r>
              <a:rPr lang="en-US" altLang="en-US" sz="3800">
                <a:cs typeface="Arial" charset="0"/>
              </a:rPr>
              <a:t>–Excellent Records for Some Lineages</a:t>
            </a:r>
          </a:p>
        </p:txBody>
      </p:sp>
      <p:pic>
        <p:nvPicPr>
          <p:cNvPr id="83971" name="Picture 3" descr="carlSlide_Page004_0017">
            <a:extLst>
              <a:ext uri="{FF2B5EF4-FFF2-40B4-BE49-F238E27FC236}">
                <a16:creationId xmlns:a16="http://schemas.microsoft.com/office/drawing/2014/main" id="{B55368BF-EF82-B14A-8920-772ECB364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58"/>
          <a:stretch>
            <a:fillRect/>
          </a:stretch>
        </p:blipFill>
        <p:spPr bwMode="auto">
          <a:xfrm>
            <a:off x="1981200" y="4111625"/>
            <a:ext cx="29813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4" descr="whale">
            <a:extLst>
              <a:ext uri="{FF2B5EF4-FFF2-40B4-BE49-F238E27FC236}">
                <a16:creationId xmlns:a16="http://schemas.microsoft.com/office/drawing/2014/main" id="{7BA85DD8-3600-4E46-B885-C807EE1FE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1600200"/>
            <a:ext cx="3176587"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descr="Alisha's-baby-horse">
            <a:extLst>
              <a:ext uri="{FF2B5EF4-FFF2-40B4-BE49-F238E27FC236}">
                <a16:creationId xmlns:a16="http://schemas.microsoft.com/office/drawing/2014/main" id="{E8F717A5-BB57-A640-9A20-BFF2F3FDD0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773" t="13745" r="31166" b="13791"/>
          <a:stretch>
            <a:fillRect/>
          </a:stretch>
        </p:blipFill>
        <p:spPr bwMode="auto">
          <a:xfrm>
            <a:off x="1981200" y="1600200"/>
            <a:ext cx="224472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descr="Page001_0003">
            <a:extLst>
              <a:ext uri="{FF2B5EF4-FFF2-40B4-BE49-F238E27FC236}">
                <a16:creationId xmlns:a16="http://schemas.microsoft.com/office/drawing/2014/main" id="{5109978F-2D9A-3A4F-BD1D-E8C98EB449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0417" b="36110"/>
          <a:stretch>
            <a:fillRect/>
          </a:stretch>
        </p:blipFill>
        <p:spPr bwMode="auto">
          <a:xfrm>
            <a:off x="5029200" y="4114800"/>
            <a:ext cx="24384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udlFigure4-10b">
            <a:extLst>
              <a:ext uri="{FF2B5EF4-FFF2-40B4-BE49-F238E27FC236}">
                <a16:creationId xmlns:a16="http://schemas.microsoft.com/office/drawing/2014/main" id="{11E67646-3D1E-244F-8A25-B06BBC52E485}"/>
              </a:ext>
            </a:extLst>
          </p:cNvPr>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1971675" y="1295400"/>
            <a:ext cx="47339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191063CB-8F70-874B-8AD9-05B4F0A1B66F}"/>
              </a:ext>
            </a:extLst>
          </p:cNvPr>
          <p:cNvSpPr>
            <a:spLocks noGrp="1"/>
          </p:cNvSpPr>
          <p:nvPr>
            <p:ph type="title"/>
          </p:nvPr>
        </p:nvSpPr>
        <p:spPr/>
        <p:txBody>
          <a:bodyPr/>
          <a:lstStyle/>
          <a:p>
            <a:r>
              <a:rPr lang="en-US" altLang="en-US"/>
              <a:t>Eukaryotic cell: Animal</a:t>
            </a:r>
          </a:p>
        </p:txBody>
      </p:sp>
      <p:sp>
        <p:nvSpPr>
          <p:cNvPr id="11268" name="Text Box 4">
            <a:extLst>
              <a:ext uri="{FF2B5EF4-FFF2-40B4-BE49-F238E27FC236}">
                <a16:creationId xmlns:a16="http://schemas.microsoft.com/office/drawing/2014/main" id="{0D5BB906-6405-5440-A396-3F1043DFBC54}"/>
              </a:ext>
            </a:extLst>
          </p:cNvPr>
          <p:cNvSpPr txBox="1">
            <a:spLocks noChangeArrowheads="1"/>
          </p:cNvSpPr>
          <p:nvPr/>
        </p:nvSpPr>
        <p:spPr bwMode="auto">
          <a:xfrm>
            <a:off x="1397000" y="1782763"/>
            <a:ext cx="1266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microfilaments</a:t>
            </a:r>
            <a:endParaRPr lang="en-US" altLang="en-US" sz="2400">
              <a:latin typeface="Times" pitchFamily="2" charset="0"/>
            </a:endParaRPr>
          </a:p>
        </p:txBody>
      </p:sp>
      <p:sp>
        <p:nvSpPr>
          <p:cNvPr id="11269" name="Text Box 5">
            <a:extLst>
              <a:ext uri="{FF2B5EF4-FFF2-40B4-BE49-F238E27FC236}">
                <a16:creationId xmlns:a16="http://schemas.microsoft.com/office/drawing/2014/main" id="{B8136452-5240-A64C-B6B7-853121CD1AB5}"/>
              </a:ext>
            </a:extLst>
          </p:cNvPr>
          <p:cNvSpPr txBox="1">
            <a:spLocks noChangeArrowheads="1"/>
          </p:cNvSpPr>
          <p:nvPr/>
        </p:nvSpPr>
        <p:spPr bwMode="auto">
          <a:xfrm>
            <a:off x="1397000" y="2159000"/>
            <a:ext cx="114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microtubules</a:t>
            </a:r>
            <a:endParaRPr lang="en-US" altLang="en-US" sz="2400">
              <a:latin typeface="Times" pitchFamily="2" charset="0"/>
            </a:endParaRPr>
          </a:p>
        </p:txBody>
      </p:sp>
      <p:sp>
        <p:nvSpPr>
          <p:cNvPr id="11270" name="Line 6">
            <a:extLst>
              <a:ext uri="{FF2B5EF4-FFF2-40B4-BE49-F238E27FC236}">
                <a16:creationId xmlns:a16="http://schemas.microsoft.com/office/drawing/2014/main" id="{24AAC449-AD00-9E4D-81AD-A890B2D2A70E}"/>
              </a:ext>
            </a:extLst>
          </p:cNvPr>
          <p:cNvSpPr>
            <a:spLocks noChangeShapeType="1"/>
          </p:cNvSpPr>
          <p:nvPr/>
        </p:nvSpPr>
        <p:spPr bwMode="auto">
          <a:xfrm flipH="1">
            <a:off x="2603500" y="1931988"/>
            <a:ext cx="977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1" name="Line 7">
            <a:extLst>
              <a:ext uri="{FF2B5EF4-FFF2-40B4-BE49-F238E27FC236}">
                <a16:creationId xmlns:a16="http://schemas.microsoft.com/office/drawing/2014/main" id="{64937D72-DC7C-8D41-9146-F24010656BCC}"/>
              </a:ext>
            </a:extLst>
          </p:cNvPr>
          <p:cNvSpPr>
            <a:spLocks noChangeShapeType="1"/>
          </p:cNvSpPr>
          <p:nvPr/>
        </p:nvSpPr>
        <p:spPr bwMode="auto">
          <a:xfrm flipH="1">
            <a:off x="2470150" y="2306638"/>
            <a:ext cx="11874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 name="Text Box 8">
            <a:extLst>
              <a:ext uri="{FF2B5EF4-FFF2-40B4-BE49-F238E27FC236}">
                <a16:creationId xmlns:a16="http://schemas.microsoft.com/office/drawing/2014/main" id="{2D9A268C-B151-E147-A585-5F449C7EFAB5}"/>
              </a:ext>
            </a:extLst>
          </p:cNvPr>
          <p:cNvSpPr txBox="1">
            <a:spLocks noChangeArrowheads="1"/>
          </p:cNvSpPr>
          <p:nvPr/>
        </p:nvSpPr>
        <p:spPr bwMode="auto">
          <a:xfrm>
            <a:off x="76200" y="1990725"/>
            <a:ext cx="12779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400"/>
              </a:lnSpc>
              <a:spcBef>
                <a:spcPct val="0"/>
              </a:spcBef>
              <a:buFontTx/>
              <a:buNone/>
            </a:pPr>
            <a:r>
              <a:rPr lang="en-US" altLang="en-US" sz="1200" b="1">
                <a:latin typeface="Arial" panose="020B0604020202020204" pitchFamily="34" charset="0"/>
              </a:rPr>
              <a:t>components of</a:t>
            </a:r>
          </a:p>
          <a:p>
            <a:pPr>
              <a:lnSpc>
                <a:spcPts val="1400"/>
              </a:lnSpc>
              <a:spcBef>
                <a:spcPct val="0"/>
              </a:spcBef>
              <a:buFontTx/>
              <a:buNone/>
            </a:pPr>
            <a:r>
              <a:rPr lang="en-US" altLang="en-US" sz="1200" b="1">
                <a:latin typeface="Arial" panose="020B0604020202020204" pitchFamily="34" charset="0"/>
              </a:rPr>
              <a:t>cytoskeleton</a:t>
            </a:r>
            <a:endParaRPr lang="en-US" altLang="en-US" sz="2400">
              <a:latin typeface="Times" pitchFamily="2" charset="0"/>
            </a:endParaRPr>
          </a:p>
        </p:txBody>
      </p:sp>
      <p:sp>
        <p:nvSpPr>
          <p:cNvPr id="11273" name="AutoShape 9">
            <a:extLst>
              <a:ext uri="{FF2B5EF4-FFF2-40B4-BE49-F238E27FC236}">
                <a16:creationId xmlns:a16="http://schemas.microsoft.com/office/drawing/2014/main" id="{75E77BA9-2E65-A647-AF36-DFF3BE5B11EA}"/>
              </a:ext>
            </a:extLst>
          </p:cNvPr>
          <p:cNvSpPr>
            <a:spLocks/>
          </p:cNvSpPr>
          <p:nvPr/>
        </p:nvSpPr>
        <p:spPr bwMode="auto">
          <a:xfrm>
            <a:off x="1355725" y="1905000"/>
            <a:ext cx="92075" cy="463550"/>
          </a:xfrm>
          <a:prstGeom prst="leftBrace">
            <a:avLst>
              <a:gd name="adj1" fmla="val 41954"/>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400">
              <a:latin typeface="Arial" panose="020B0604020202020204" pitchFamily="34" charset="0"/>
            </a:endParaRPr>
          </a:p>
        </p:txBody>
      </p:sp>
      <p:sp>
        <p:nvSpPr>
          <p:cNvPr id="11274" name="Text Box 10">
            <a:extLst>
              <a:ext uri="{FF2B5EF4-FFF2-40B4-BE49-F238E27FC236}">
                <a16:creationId xmlns:a16="http://schemas.microsoft.com/office/drawing/2014/main" id="{3351B51C-33EF-D54F-8D1E-3991B16C6B61}"/>
              </a:ext>
            </a:extLst>
          </p:cNvPr>
          <p:cNvSpPr txBox="1">
            <a:spLocks noChangeArrowheads="1"/>
          </p:cNvSpPr>
          <p:nvPr/>
        </p:nvSpPr>
        <p:spPr bwMode="auto">
          <a:xfrm>
            <a:off x="1028700" y="4419600"/>
            <a:ext cx="9525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400"/>
              </a:lnSpc>
              <a:spcBef>
                <a:spcPct val="0"/>
              </a:spcBef>
              <a:buFontTx/>
              <a:buNone/>
            </a:pPr>
            <a:r>
              <a:rPr lang="en-US" altLang="en-US" sz="1200" b="1">
                <a:latin typeface="Arial" panose="020B0604020202020204" pitchFamily="34" charset="0"/>
              </a:rPr>
              <a:t>plasma </a:t>
            </a:r>
          </a:p>
          <a:p>
            <a:pPr>
              <a:lnSpc>
                <a:spcPts val="1400"/>
              </a:lnSpc>
              <a:spcBef>
                <a:spcPct val="0"/>
              </a:spcBef>
              <a:buFontTx/>
              <a:buNone/>
            </a:pPr>
            <a:r>
              <a:rPr lang="en-US" altLang="en-US" sz="1200" b="1">
                <a:latin typeface="Arial" panose="020B0604020202020204" pitchFamily="34" charset="0"/>
              </a:rPr>
              <a:t>membrane</a:t>
            </a:r>
            <a:endParaRPr lang="en-US" altLang="en-US" sz="2400">
              <a:latin typeface="Times" pitchFamily="2" charset="0"/>
            </a:endParaRPr>
          </a:p>
        </p:txBody>
      </p:sp>
      <p:sp>
        <p:nvSpPr>
          <p:cNvPr id="11275" name="Text Box 11">
            <a:extLst>
              <a:ext uri="{FF2B5EF4-FFF2-40B4-BE49-F238E27FC236}">
                <a16:creationId xmlns:a16="http://schemas.microsoft.com/office/drawing/2014/main" id="{4372BE3C-56B9-DB48-863C-435D9F72B589}"/>
              </a:ext>
            </a:extLst>
          </p:cNvPr>
          <p:cNvSpPr txBox="1">
            <a:spLocks noChangeArrowheads="1"/>
          </p:cNvSpPr>
          <p:nvPr/>
        </p:nvSpPr>
        <p:spPr bwMode="auto">
          <a:xfrm>
            <a:off x="990600" y="5310188"/>
            <a:ext cx="1254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mitochondrion</a:t>
            </a:r>
            <a:endParaRPr lang="en-US" altLang="en-US" sz="2400">
              <a:latin typeface="Times" pitchFamily="2" charset="0"/>
            </a:endParaRPr>
          </a:p>
        </p:txBody>
      </p:sp>
      <p:sp>
        <p:nvSpPr>
          <p:cNvPr id="11276" name="Line 12">
            <a:extLst>
              <a:ext uri="{FF2B5EF4-FFF2-40B4-BE49-F238E27FC236}">
                <a16:creationId xmlns:a16="http://schemas.microsoft.com/office/drawing/2014/main" id="{C68D28BE-7314-EE49-B66D-00CB20E84BBB}"/>
              </a:ext>
            </a:extLst>
          </p:cNvPr>
          <p:cNvSpPr>
            <a:spLocks noChangeShapeType="1"/>
          </p:cNvSpPr>
          <p:nvPr/>
        </p:nvSpPr>
        <p:spPr bwMode="auto">
          <a:xfrm flipH="1">
            <a:off x="1978025" y="4746625"/>
            <a:ext cx="4476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1277" name="Group 13">
            <a:extLst>
              <a:ext uri="{FF2B5EF4-FFF2-40B4-BE49-F238E27FC236}">
                <a16:creationId xmlns:a16="http://schemas.microsoft.com/office/drawing/2014/main" id="{3CC00210-7DF9-454F-A5F7-22F87ECA1A8D}"/>
              </a:ext>
            </a:extLst>
          </p:cNvPr>
          <p:cNvGrpSpPr>
            <a:grpSpLocks/>
          </p:cNvGrpSpPr>
          <p:nvPr/>
        </p:nvGrpSpPr>
        <p:grpSpPr bwMode="auto">
          <a:xfrm>
            <a:off x="4419600" y="1114425"/>
            <a:ext cx="1905000" cy="1323975"/>
            <a:chOff x="2736" y="654"/>
            <a:chExt cx="1200" cy="834"/>
          </a:xfrm>
        </p:grpSpPr>
        <p:sp>
          <p:nvSpPr>
            <p:cNvPr id="11306" name="Line 14">
              <a:extLst>
                <a:ext uri="{FF2B5EF4-FFF2-40B4-BE49-F238E27FC236}">
                  <a16:creationId xmlns:a16="http://schemas.microsoft.com/office/drawing/2014/main" id="{3F47EC0B-EAA7-E145-9ED1-B43AA0A14B8B}"/>
                </a:ext>
              </a:extLst>
            </p:cNvPr>
            <p:cNvSpPr>
              <a:spLocks noChangeShapeType="1"/>
            </p:cNvSpPr>
            <p:nvPr/>
          </p:nvSpPr>
          <p:spPr bwMode="auto">
            <a:xfrm flipV="1">
              <a:off x="2736" y="654"/>
              <a:ext cx="0" cy="8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07" name="Line 15">
              <a:extLst>
                <a:ext uri="{FF2B5EF4-FFF2-40B4-BE49-F238E27FC236}">
                  <a16:creationId xmlns:a16="http://schemas.microsoft.com/office/drawing/2014/main" id="{0611662C-2108-614E-9992-A65C4894F247}"/>
                </a:ext>
              </a:extLst>
            </p:cNvPr>
            <p:cNvSpPr>
              <a:spLocks noChangeShapeType="1"/>
            </p:cNvSpPr>
            <p:nvPr/>
          </p:nvSpPr>
          <p:spPr bwMode="auto">
            <a:xfrm>
              <a:off x="2740" y="654"/>
              <a:ext cx="119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1278" name="Text Box 16">
            <a:extLst>
              <a:ext uri="{FF2B5EF4-FFF2-40B4-BE49-F238E27FC236}">
                <a16:creationId xmlns:a16="http://schemas.microsoft.com/office/drawing/2014/main" id="{90D3CDB2-8769-3A42-B98B-5B766C76CE29}"/>
              </a:ext>
            </a:extLst>
          </p:cNvPr>
          <p:cNvSpPr txBox="1">
            <a:spLocks noChangeArrowheads="1"/>
          </p:cNvSpPr>
          <p:nvPr/>
        </p:nvSpPr>
        <p:spPr bwMode="auto">
          <a:xfrm>
            <a:off x="6288088" y="957263"/>
            <a:ext cx="1428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nuclear envelope</a:t>
            </a:r>
            <a:endParaRPr lang="en-US" altLang="en-US" sz="2400">
              <a:latin typeface="Times" pitchFamily="2" charset="0"/>
            </a:endParaRPr>
          </a:p>
        </p:txBody>
      </p:sp>
      <p:sp>
        <p:nvSpPr>
          <p:cNvPr id="11279" name="Text Box 17">
            <a:extLst>
              <a:ext uri="{FF2B5EF4-FFF2-40B4-BE49-F238E27FC236}">
                <a16:creationId xmlns:a16="http://schemas.microsoft.com/office/drawing/2014/main" id="{1F8FD23E-A748-B84D-89F5-9A43E5F66EE9}"/>
              </a:ext>
            </a:extLst>
          </p:cNvPr>
          <p:cNvSpPr txBox="1">
            <a:spLocks noChangeArrowheads="1"/>
          </p:cNvSpPr>
          <p:nvPr/>
        </p:nvSpPr>
        <p:spPr bwMode="auto">
          <a:xfrm>
            <a:off x="6819900" y="1203325"/>
            <a:ext cx="8969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nucleolus</a:t>
            </a:r>
            <a:endParaRPr lang="en-US" altLang="en-US" sz="2400">
              <a:latin typeface="Times" pitchFamily="2" charset="0"/>
            </a:endParaRPr>
          </a:p>
        </p:txBody>
      </p:sp>
      <p:sp>
        <p:nvSpPr>
          <p:cNvPr id="11280" name="Text Box 18">
            <a:extLst>
              <a:ext uri="{FF2B5EF4-FFF2-40B4-BE49-F238E27FC236}">
                <a16:creationId xmlns:a16="http://schemas.microsoft.com/office/drawing/2014/main" id="{17CE44B6-6AFC-5746-9576-989F5316EEC9}"/>
              </a:ext>
            </a:extLst>
          </p:cNvPr>
          <p:cNvSpPr txBox="1">
            <a:spLocks noChangeArrowheads="1"/>
          </p:cNvSpPr>
          <p:nvPr/>
        </p:nvSpPr>
        <p:spPr bwMode="auto">
          <a:xfrm>
            <a:off x="6097588" y="1444625"/>
            <a:ext cx="1619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DNA + nucleoplasm</a:t>
            </a:r>
          </a:p>
        </p:txBody>
      </p:sp>
      <p:sp>
        <p:nvSpPr>
          <p:cNvPr id="11281" name="Line 19">
            <a:extLst>
              <a:ext uri="{FF2B5EF4-FFF2-40B4-BE49-F238E27FC236}">
                <a16:creationId xmlns:a16="http://schemas.microsoft.com/office/drawing/2014/main" id="{827354DC-2C52-F14A-B5A9-D6546614E2D0}"/>
              </a:ext>
            </a:extLst>
          </p:cNvPr>
          <p:cNvSpPr>
            <a:spLocks noChangeShapeType="1"/>
          </p:cNvSpPr>
          <p:nvPr/>
        </p:nvSpPr>
        <p:spPr bwMode="auto">
          <a:xfrm flipV="1">
            <a:off x="4673600" y="1350963"/>
            <a:ext cx="0" cy="21542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 name="Line 20">
            <a:extLst>
              <a:ext uri="{FF2B5EF4-FFF2-40B4-BE49-F238E27FC236}">
                <a16:creationId xmlns:a16="http://schemas.microsoft.com/office/drawing/2014/main" id="{9CCC0B4B-3258-3747-A334-17365A544017}"/>
              </a:ext>
            </a:extLst>
          </p:cNvPr>
          <p:cNvSpPr>
            <a:spLocks noChangeShapeType="1"/>
          </p:cNvSpPr>
          <p:nvPr/>
        </p:nvSpPr>
        <p:spPr bwMode="auto">
          <a:xfrm>
            <a:off x="4673600" y="1352550"/>
            <a:ext cx="2184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 name="Line 21">
            <a:extLst>
              <a:ext uri="{FF2B5EF4-FFF2-40B4-BE49-F238E27FC236}">
                <a16:creationId xmlns:a16="http://schemas.microsoft.com/office/drawing/2014/main" id="{36CF0F46-AE5C-334B-8D30-869A9C94EA2D}"/>
              </a:ext>
            </a:extLst>
          </p:cNvPr>
          <p:cNvSpPr>
            <a:spLocks noChangeShapeType="1"/>
          </p:cNvSpPr>
          <p:nvPr/>
        </p:nvSpPr>
        <p:spPr bwMode="auto">
          <a:xfrm flipH="1">
            <a:off x="4840288" y="1584325"/>
            <a:ext cx="13081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4" name="Line 22">
            <a:extLst>
              <a:ext uri="{FF2B5EF4-FFF2-40B4-BE49-F238E27FC236}">
                <a16:creationId xmlns:a16="http://schemas.microsoft.com/office/drawing/2014/main" id="{7D33EF18-99E5-AA4C-A398-33D9BE6F4485}"/>
              </a:ext>
            </a:extLst>
          </p:cNvPr>
          <p:cNvSpPr>
            <a:spLocks noChangeShapeType="1"/>
          </p:cNvSpPr>
          <p:nvPr/>
        </p:nvSpPr>
        <p:spPr bwMode="auto">
          <a:xfrm>
            <a:off x="4835525" y="1584325"/>
            <a:ext cx="0" cy="13874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5" name="Text Box 23">
            <a:extLst>
              <a:ext uri="{FF2B5EF4-FFF2-40B4-BE49-F238E27FC236}">
                <a16:creationId xmlns:a16="http://schemas.microsoft.com/office/drawing/2014/main" id="{F159E168-555A-7140-935C-5015BE407C56}"/>
              </a:ext>
            </a:extLst>
          </p:cNvPr>
          <p:cNvSpPr txBox="1">
            <a:spLocks noChangeArrowheads="1"/>
          </p:cNvSpPr>
          <p:nvPr/>
        </p:nvSpPr>
        <p:spPr bwMode="auto">
          <a:xfrm>
            <a:off x="7853363" y="1230313"/>
            <a:ext cx="798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b="1">
                <a:solidFill>
                  <a:srgbClr val="FF0000"/>
                </a:solidFill>
                <a:latin typeface="Arial" panose="020B0604020202020204" pitchFamily="34" charset="0"/>
              </a:rPr>
              <a:t>NUCLEUS</a:t>
            </a:r>
          </a:p>
        </p:txBody>
      </p:sp>
      <p:sp>
        <p:nvSpPr>
          <p:cNvPr id="11286" name="AutoShape 24">
            <a:extLst>
              <a:ext uri="{FF2B5EF4-FFF2-40B4-BE49-F238E27FC236}">
                <a16:creationId xmlns:a16="http://schemas.microsoft.com/office/drawing/2014/main" id="{704A93A7-3A0B-5B4A-BCE6-9DCA9257C923}"/>
              </a:ext>
            </a:extLst>
          </p:cNvPr>
          <p:cNvSpPr>
            <a:spLocks/>
          </p:cNvSpPr>
          <p:nvPr/>
        </p:nvSpPr>
        <p:spPr bwMode="auto">
          <a:xfrm>
            <a:off x="7740650" y="1036638"/>
            <a:ext cx="107950" cy="646112"/>
          </a:xfrm>
          <a:prstGeom prst="rightBrace">
            <a:avLst>
              <a:gd name="adj1" fmla="val 49877"/>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FF0000"/>
              </a:solidFill>
              <a:latin typeface="Arial" panose="020B0604020202020204" pitchFamily="34" charset="0"/>
            </a:endParaRPr>
          </a:p>
        </p:txBody>
      </p:sp>
      <p:sp>
        <p:nvSpPr>
          <p:cNvPr id="11287" name="Text Box 25">
            <a:extLst>
              <a:ext uri="{FF2B5EF4-FFF2-40B4-BE49-F238E27FC236}">
                <a16:creationId xmlns:a16="http://schemas.microsoft.com/office/drawing/2014/main" id="{A21FEB37-E841-6C44-8F84-656B581CF6BB}"/>
              </a:ext>
            </a:extLst>
          </p:cNvPr>
          <p:cNvSpPr txBox="1">
            <a:spLocks noChangeArrowheads="1"/>
          </p:cNvSpPr>
          <p:nvPr/>
        </p:nvSpPr>
        <p:spPr bwMode="auto">
          <a:xfrm>
            <a:off x="7086600" y="1905000"/>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vesicle</a:t>
            </a:r>
            <a:endParaRPr lang="en-US" altLang="en-US" sz="2400">
              <a:latin typeface="Times" pitchFamily="2" charset="0"/>
            </a:endParaRPr>
          </a:p>
        </p:txBody>
      </p:sp>
      <p:sp>
        <p:nvSpPr>
          <p:cNvPr id="11288" name="Line 26">
            <a:extLst>
              <a:ext uri="{FF2B5EF4-FFF2-40B4-BE49-F238E27FC236}">
                <a16:creationId xmlns:a16="http://schemas.microsoft.com/office/drawing/2014/main" id="{8F4D1D73-368F-DD42-AB73-04A135549676}"/>
              </a:ext>
            </a:extLst>
          </p:cNvPr>
          <p:cNvSpPr>
            <a:spLocks noChangeShapeType="1"/>
          </p:cNvSpPr>
          <p:nvPr/>
        </p:nvSpPr>
        <p:spPr bwMode="auto">
          <a:xfrm>
            <a:off x="5283200" y="2046288"/>
            <a:ext cx="1854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 name="Line 27">
            <a:extLst>
              <a:ext uri="{FF2B5EF4-FFF2-40B4-BE49-F238E27FC236}">
                <a16:creationId xmlns:a16="http://schemas.microsoft.com/office/drawing/2014/main" id="{69552704-467F-3743-A2B6-04F58070B62E}"/>
              </a:ext>
            </a:extLst>
          </p:cNvPr>
          <p:cNvSpPr>
            <a:spLocks noChangeShapeType="1"/>
          </p:cNvSpPr>
          <p:nvPr/>
        </p:nvSpPr>
        <p:spPr bwMode="auto">
          <a:xfrm>
            <a:off x="5562600" y="2438400"/>
            <a:ext cx="15224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 name="Text Box 28">
            <a:extLst>
              <a:ext uri="{FF2B5EF4-FFF2-40B4-BE49-F238E27FC236}">
                <a16:creationId xmlns:a16="http://schemas.microsoft.com/office/drawing/2014/main" id="{6DE0D8ED-693C-F742-B024-81882746850B}"/>
              </a:ext>
            </a:extLst>
          </p:cNvPr>
          <p:cNvSpPr txBox="1">
            <a:spLocks noChangeArrowheads="1"/>
          </p:cNvSpPr>
          <p:nvPr/>
        </p:nvSpPr>
        <p:spPr bwMode="auto">
          <a:xfrm>
            <a:off x="7034213" y="2290763"/>
            <a:ext cx="885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lysosome</a:t>
            </a:r>
            <a:endParaRPr lang="en-US" altLang="en-US" sz="2400">
              <a:latin typeface="Times" pitchFamily="2" charset="0"/>
            </a:endParaRPr>
          </a:p>
        </p:txBody>
      </p:sp>
      <p:sp>
        <p:nvSpPr>
          <p:cNvPr id="11291" name="Line 29">
            <a:extLst>
              <a:ext uri="{FF2B5EF4-FFF2-40B4-BE49-F238E27FC236}">
                <a16:creationId xmlns:a16="http://schemas.microsoft.com/office/drawing/2014/main" id="{CCB25EE6-53A8-D842-8F40-3B5D9D684B41}"/>
              </a:ext>
            </a:extLst>
          </p:cNvPr>
          <p:cNvSpPr>
            <a:spLocks noChangeShapeType="1"/>
          </p:cNvSpPr>
          <p:nvPr/>
        </p:nvSpPr>
        <p:spPr bwMode="auto">
          <a:xfrm>
            <a:off x="5738813" y="2894013"/>
            <a:ext cx="140176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2" name="Text Box 30">
            <a:extLst>
              <a:ext uri="{FF2B5EF4-FFF2-40B4-BE49-F238E27FC236}">
                <a16:creationId xmlns:a16="http://schemas.microsoft.com/office/drawing/2014/main" id="{BF8C7506-A75E-3A4A-81EB-CC4357ACC7B9}"/>
              </a:ext>
            </a:extLst>
          </p:cNvPr>
          <p:cNvSpPr txBox="1">
            <a:spLocks noChangeArrowheads="1"/>
          </p:cNvSpPr>
          <p:nvPr/>
        </p:nvSpPr>
        <p:spPr bwMode="auto">
          <a:xfrm>
            <a:off x="7086600" y="2743200"/>
            <a:ext cx="871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rough ER</a:t>
            </a:r>
            <a:endParaRPr lang="en-US" altLang="en-US" sz="2400">
              <a:latin typeface="Times" pitchFamily="2" charset="0"/>
            </a:endParaRPr>
          </a:p>
        </p:txBody>
      </p:sp>
      <p:sp>
        <p:nvSpPr>
          <p:cNvPr id="11293" name="Line 31">
            <a:extLst>
              <a:ext uri="{FF2B5EF4-FFF2-40B4-BE49-F238E27FC236}">
                <a16:creationId xmlns:a16="http://schemas.microsoft.com/office/drawing/2014/main" id="{63BD0228-C09F-CA48-B39C-CC7AC6318F30}"/>
              </a:ext>
            </a:extLst>
          </p:cNvPr>
          <p:cNvSpPr>
            <a:spLocks noChangeShapeType="1"/>
          </p:cNvSpPr>
          <p:nvPr/>
        </p:nvSpPr>
        <p:spPr bwMode="auto">
          <a:xfrm>
            <a:off x="6342063" y="3279775"/>
            <a:ext cx="8334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4" name="Line 32">
            <a:extLst>
              <a:ext uri="{FF2B5EF4-FFF2-40B4-BE49-F238E27FC236}">
                <a16:creationId xmlns:a16="http://schemas.microsoft.com/office/drawing/2014/main" id="{FA46D17D-707E-5747-9785-0654534B28C9}"/>
              </a:ext>
            </a:extLst>
          </p:cNvPr>
          <p:cNvSpPr>
            <a:spLocks noChangeShapeType="1"/>
          </p:cNvSpPr>
          <p:nvPr/>
        </p:nvSpPr>
        <p:spPr bwMode="auto">
          <a:xfrm>
            <a:off x="6400800" y="3355975"/>
            <a:ext cx="5873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5" name="Line 33">
            <a:extLst>
              <a:ext uri="{FF2B5EF4-FFF2-40B4-BE49-F238E27FC236}">
                <a16:creationId xmlns:a16="http://schemas.microsoft.com/office/drawing/2014/main" id="{AE13CC1D-7370-2E47-9887-EC70D2AE79B4}"/>
              </a:ext>
            </a:extLst>
          </p:cNvPr>
          <p:cNvSpPr>
            <a:spLocks noChangeShapeType="1"/>
          </p:cNvSpPr>
          <p:nvPr/>
        </p:nvSpPr>
        <p:spPr bwMode="auto">
          <a:xfrm flipV="1">
            <a:off x="6988175" y="3284538"/>
            <a:ext cx="0" cy="714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6" name="Text Box 34">
            <a:extLst>
              <a:ext uri="{FF2B5EF4-FFF2-40B4-BE49-F238E27FC236}">
                <a16:creationId xmlns:a16="http://schemas.microsoft.com/office/drawing/2014/main" id="{21687702-8092-7D47-BC71-272267A4F4DC}"/>
              </a:ext>
            </a:extLst>
          </p:cNvPr>
          <p:cNvSpPr txBox="1">
            <a:spLocks noChangeArrowheads="1"/>
          </p:cNvSpPr>
          <p:nvPr/>
        </p:nvSpPr>
        <p:spPr bwMode="auto">
          <a:xfrm>
            <a:off x="7162800" y="3124200"/>
            <a:ext cx="95408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ribosomes</a:t>
            </a:r>
          </a:p>
          <a:p>
            <a:pPr>
              <a:spcBef>
                <a:spcPct val="0"/>
              </a:spcBef>
              <a:buFontTx/>
              <a:buNone/>
            </a:pPr>
            <a:r>
              <a:rPr lang="en-US" altLang="en-US" sz="1200" b="1">
                <a:latin typeface="Arial" panose="020B0604020202020204" pitchFamily="34" charset="0"/>
              </a:rPr>
              <a:t> </a:t>
            </a:r>
            <a:endParaRPr lang="en-US" altLang="en-US" sz="2400">
              <a:latin typeface="Times" pitchFamily="2" charset="0"/>
            </a:endParaRPr>
          </a:p>
        </p:txBody>
      </p:sp>
      <p:sp>
        <p:nvSpPr>
          <p:cNvPr id="11297" name="Text Box 35">
            <a:extLst>
              <a:ext uri="{FF2B5EF4-FFF2-40B4-BE49-F238E27FC236}">
                <a16:creationId xmlns:a16="http://schemas.microsoft.com/office/drawing/2014/main" id="{C33F6299-1DB7-B24D-8A36-9E4C6D30DD2D}"/>
              </a:ext>
            </a:extLst>
          </p:cNvPr>
          <p:cNvSpPr txBox="1">
            <a:spLocks noChangeArrowheads="1"/>
          </p:cNvSpPr>
          <p:nvPr/>
        </p:nvSpPr>
        <p:spPr bwMode="auto">
          <a:xfrm>
            <a:off x="6858000" y="4038600"/>
            <a:ext cx="989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smooth ER</a:t>
            </a:r>
            <a:endParaRPr lang="en-US" altLang="en-US" sz="2400">
              <a:latin typeface="Times" pitchFamily="2" charset="0"/>
            </a:endParaRPr>
          </a:p>
        </p:txBody>
      </p:sp>
      <p:sp>
        <p:nvSpPr>
          <p:cNvPr id="11298" name="Line 36">
            <a:extLst>
              <a:ext uri="{FF2B5EF4-FFF2-40B4-BE49-F238E27FC236}">
                <a16:creationId xmlns:a16="http://schemas.microsoft.com/office/drawing/2014/main" id="{829746ED-1140-9942-BEC9-16074ED9CFEE}"/>
              </a:ext>
            </a:extLst>
          </p:cNvPr>
          <p:cNvSpPr>
            <a:spLocks noChangeShapeType="1"/>
          </p:cNvSpPr>
          <p:nvPr/>
        </p:nvSpPr>
        <p:spPr bwMode="auto">
          <a:xfrm>
            <a:off x="6180138" y="4194175"/>
            <a:ext cx="74136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9" name="Line 37">
            <a:extLst>
              <a:ext uri="{FF2B5EF4-FFF2-40B4-BE49-F238E27FC236}">
                <a16:creationId xmlns:a16="http://schemas.microsoft.com/office/drawing/2014/main" id="{5D06860C-4954-0148-848A-D3A30841A490}"/>
              </a:ext>
            </a:extLst>
          </p:cNvPr>
          <p:cNvSpPr>
            <a:spLocks noChangeShapeType="1"/>
          </p:cNvSpPr>
          <p:nvPr/>
        </p:nvSpPr>
        <p:spPr bwMode="auto">
          <a:xfrm>
            <a:off x="5362575" y="4703763"/>
            <a:ext cx="18145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00" name="Text Box 38">
            <a:extLst>
              <a:ext uri="{FF2B5EF4-FFF2-40B4-BE49-F238E27FC236}">
                <a16:creationId xmlns:a16="http://schemas.microsoft.com/office/drawing/2014/main" id="{AEE147F6-AE9C-CE4C-B600-AA2007A4316A}"/>
              </a:ext>
            </a:extLst>
          </p:cNvPr>
          <p:cNvSpPr txBox="1">
            <a:spLocks noChangeArrowheads="1"/>
          </p:cNvSpPr>
          <p:nvPr/>
        </p:nvSpPr>
        <p:spPr bwMode="auto">
          <a:xfrm>
            <a:off x="7119938" y="4549775"/>
            <a:ext cx="690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vesicle</a:t>
            </a:r>
            <a:endParaRPr lang="en-US" altLang="en-US" sz="2400">
              <a:latin typeface="Times" pitchFamily="2" charset="0"/>
            </a:endParaRPr>
          </a:p>
        </p:txBody>
      </p:sp>
      <p:sp>
        <p:nvSpPr>
          <p:cNvPr id="11301" name="Line 39">
            <a:extLst>
              <a:ext uri="{FF2B5EF4-FFF2-40B4-BE49-F238E27FC236}">
                <a16:creationId xmlns:a16="http://schemas.microsoft.com/office/drawing/2014/main" id="{E7CDE33C-8A13-384E-A960-5C3DBD551718}"/>
              </a:ext>
            </a:extLst>
          </p:cNvPr>
          <p:cNvSpPr>
            <a:spLocks noChangeShapeType="1"/>
          </p:cNvSpPr>
          <p:nvPr/>
        </p:nvSpPr>
        <p:spPr bwMode="auto">
          <a:xfrm>
            <a:off x="5268913" y="5014913"/>
            <a:ext cx="18637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02" name="Text Box 40">
            <a:extLst>
              <a:ext uri="{FF2B5EF4-FFF2-40B4-BE49-F238E27FC236}">
                <a16:creationId xmlns:a16="http://schemas.microsoft.com/office/drawing/2014/main" id="{7B273232-52AF-AD4C-B7CB-D5B7E4CE6E5D}"/>
              </a:ext>
            </a:extLst>
          </p:cNvPr>
          <p:cNvSpPr txBox="1">
            <a:spLocks noChangeArrowheads="1"/>
          </p:cNvSpPr>
          <p:nvPr/>
        </p:nvSpPr>
        <p:spPr bwMode="auto">
          <a:xfrm>
            <a:off x="7086600" y="4876800"/>
            <a:ext cx="984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Golgi body</a:t>
            </a:r>
            <a:endParaRPr lang="en-US" altLang="en-US" sz="2400">
              <a:latin typeface="Times" pitchFamily="2" charset="0"/>
            </a:endParaRPr>
          </a:p>
        </p:txBody>
      </p:sp>
      <p:sp>
        <p:nvSpPr>
          <p:cNvPr id="11303" name="Text Box 41">
            <a:extLst>
              <a:ext uri="{FF2B5EF4-FFF2-40B4-BE49-F238E27FC236}">
                <a16:creationId xmlns:a16="http://schemas.microsoft.com/office/drawing/2014/main" id="{83B17ECC-53BC-9643-86F7-886374965070}"/>
              </a:ext>
            </a:extLst>
          </p:cNvPr>
          <p:cNvSpPr txBox="1">
            <a:spLocks noChangeArrowheads="1"/>
          </p:cNvSpPr>
          <p:nvPr/>
        </p:nvSpPr>
        <p:spPr bwMode="auto">
          <a:xfrm>
            <a:off x="7199313" y="5365750"/>
            <a:ext cx="903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pair of</a:t>
            </a:r>
          </a:p>
          <a:p>
            <a:pPr>
              <a:spcBef>
                <a:spcPct val="0"/>
              </a:spcBef>
              <a:buFontTx/>
              <a:buNone/>
            </a:pPr>
            <a:r>
              <a:rPr lang="en-US" altLang="en-US" sz="1200" b="1">
                <a:latin typeface="Arial" panose="020B0604020202020204" pitchFamily="34" charset="0"/>
              </a:rPr>
              <a:t>centrioles</a:t>
            </a:r>
            <a:endParaRPr lang="en-US" altLang="en-US" sz="2400">
              <a:latin typeface="Times" pitchFamily="2" charset="0"/>
            </a:endParaRPr>
          </a:p>
        </p:txBody>
      </p:sp>
      <p:sp>
        <p:nvSpPr>
          <p:cNvPr id="11304" name="Line 42">
            <a:extLst>
              <a:ext uri="{FF2B5EF4-FFF2-40B4-BE49-F238E27FC236}">
                <a16:creationId xmlns:a16="http://schemas.microsoft.com/office/drawing/2014/main" id="{9075B717-62D5-0F48-B461-29E4BFC0BDD9}"/>
              </a:ext>
            </a:extLst>
          </p:cNvPr>
          <p:cNvSpPr>
            <a:spLocks noChangeShapeType="1"/>
          </p:cNvSpPr>
          <p:nvPr/>
        </p:nvSpPr>
        <p:spPr bwMode="auto">
          <a:xfrm>
            <a:off x="4075113" y="4159250"/>
            <a:ext cx="0" cy="1549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05" name="Line 43">
            <a:extLst>
              <a:ext uri="{FF2B5EF4-FFF2-40B4-BE49-F238E27FC236}">
                <a16:creationId xmlns:a16="http://schemas.microsoft.com/office/drawing/2014/main" id="{1337EDB2-EBB3-9A4F-9474-91945509D14C}"/>
              </a:ext>
            </a:extLst>
          </p:cNvPr>
          <p:cNvSpPr>
            <a:spLocks noChangeShapeType="1"/>
          </p:cNvSpPr>
          <p:nvPr/>
        </p:nvSpPr>
        <p:spPr bwMode="auto">
          <a:xfrm>
            <a:off x="4075113" y="5703888"/>
            <a:ext cx="31718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dlFigure4-10a">
            <a:extLst>
              <a:ext uri="{FF2B5EF4-FFF2-40B4-BE49-F238E27FC236}">
                <a16:creationId xmlns:a16="http://schemas.microsoft.com/office/drawing/2014/main" id="{DF5B592A-B6EE-5B49-A7A2-B186187F4525}"/>
              </a:ext>
            </a:extLst>
          </p:cNvPr>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1905000" y="12192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a:extLst>
              <a:ext uri="{FF2B5EF4-FFF2-40B4-BE49-F238E27FC236}">
                <a16:creationId xmlns:a16="http://schemas.microsoft.com/office/drawing/2014/main" id="{DCE42B93-EBD4-D947-8CE4-C67FE31FC21D}"/>
              </a:ext>
            </a:extLst>
          </p:cNvPr>
          <p:cNvSpPr>
            <a:spLocks noGrp="1"/>
          </p:cNvSpPr>
          <p:nvPr>
            <p:ph type="title"/>
          </p:nvPr>
        </p:nvSpPr>
        <p:spPr/>
        <p:txBody>
          <a:bodyPr/>
          <a:lstStyle/>
          <a:p>
            <a:r>
              <a:rPr lang="en-US" altLang="en-US"/>
              <a:t>Eukaryotic cell: Plant</a:t>
            </a:r>
          </a:p>
        </p:txBody>
      </p:sp>
      <p:sp>
        <p:nvSpPr>
          <p:cNvPr id="13316" name="Text Box 4">
            <a:extLst>
              <a:ext uri="{FF2B5EF4-FFF2-40B4-BE49-F238E27FC236}">
                <a16:creationId xmlns:a16="http://schemas.microsoft.com/office/drawing/2014/main" id="{CF82F751-5C37-7348-851C-600940992628}"/>
              </a:ext>
            </a:extLst>
          </p:cNvPr>
          <p:cNvSpPr txBox="1">
            <a:spLocks noChangeArrowheads="1"/>
          </p:cNvSpPr>
          <p:nvPr/>
        </p:nvSpPr>
        <p:spPr bwMode="auto">
          <a:xfrm>
            <a:off x="190500" y="5164138"/>
            <a:ext cx="156051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400"/>
              </a:lnSpc>
              <a:spcBef>
                <a:spcPct val="0"/>
              </a:spcBef>
              <a:buFontTx/>
              <a:buNone/>
            </a:pPr>
            <a:r>
              <a:rPr lang="en-US" altLang="en-US" sz="1400" b="1">
                <a:latin typeface="Arial" panose="020B0604020202020204" pitchFamily="34" charset="0"/>
              </a:rPr>
              <a:t>microtubules</a:t>
            </a:r>
          </a:p>
          <a:p>
            <a:pPr>
              <a:lnSpc>
                <a:spcPts val="1400"/>
              </a:lnSpc>
              <a:spcBef>
                <a:spcPct val="0"/>
              </a:spcBef>
              <a:buFontTx/>
              <a:buNone/>
            </a:pPr>
            <a:r>
              <a:rPr lang="en-US" altLang="en-US" sz="1400" b="1">
                <a:latin typeface="Arial" panose="020B0604020202020204" pitchFamily="34" charset="0"/>
              </a:rPr>
              <a:t>(components of </a:t>
            </a:r>
          </a:p>
          <a:p>
            <a:pPr>
              <a:lnSpc>
                <a:spcPts val="1400"/>
              </a:lnSpc>
              <a:spcBef>
                <a:spcPct val="0"/>
              </a:spcBef>
              <a:buFontTx/>
              <a:buNone/>
            </a:pPr>
            <a:r>
              <a:rPr lang="en-US" altLang="en-US" sz="1400" b="1">
                <a:latin typeface="Arial" panose="020B0604020202020204" pitchFamily="34" charset="0"/>
              </a:rPr>
              <a:t>cytoplasm)</a:t>
            </a:r>
            <a:endParaRPr lang="en-US" altLang="en-US" sz="2400" b="1">
              <a:latin typeface="Times" pitchFamily="2" charset="0"/>
            </a:endParaRPr>
          </a:p>
        </p:txBody>
      </p:sp>
      <p:sp>
        <p:nvSpPr>
          <p:cNvPr id="13317" name="Text Box 5">
            <a:extLst>
              <a:ext uri="{FF2B5EF4-FFF2-40B4-BE49-F238E27FC236}">
                <a16:creationId xmlns:a16="http://schemas.microsoft.com/office/drawing/2014/main" id="{725978FA-3E35-6349-BC11-0D2EDF56C976}"/>
              </a:ext>
            </a:extLst>
          </p:cNvPr>
          <p:cNvSpPr txBox="1">
            <a:spLocks noChangeArrowheads="1"/>
          </p:cNvSpPr>
          <p:nvPr/>
        </p:nvSpPr>
        <p:spPr bwMode="auto">
          <a:xfrm>
            <a:off x="533400" y="1676400"/>
            <a:ext cx="1108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Golgi body</a:t>
            </a:r>
            <a:endParaRPr lang="en-US" altLang="en-US" sz="2400" b="1">
              <a:latin typeface="Times" pitchFamily="2" charset="0"/>
            </a:endParaRPr>
          </a:p>
        </p:txBody>
      </p:sp>
      <p:sp>
        <p:nvSpPr>
          <p:cNvPr id="13318" name="Line 6">
            <a:extLst>
              <a:ext uri="{FF2B5EF4-FFF2-40B4-BE49-F238E27FC236}">
                <a16:creationId xmlns:a16="http://schemas.microsoft.com/office/drawing/2014/main" id="{F34846ED-3882-664F-A25F-5C0EC0E8C370}"/>
              </a:ext>
            </a:extLst>
          </p:cNvPr>
          <p:cNvSpPr>
            <a:spLocks noChangeShapeType="1"/>
          </p:cNvSpPr>
          <p:nvPr/>
        </p:nvSpPr>
        <p:spPr bwMode="auto">
          <a:xfrm flipH="1">
            <a:off x="1587500" y="1830388"/>
            <a:ext cx="15351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9" name="Text Box 7">
            <a:extLst>
              <a:ext uri="{FF2B5EF4-FFF2-40B4-BE49-F238E27FC236}">
                <a16:creationId xmlns:a16="http://schemas.microsoft.com/office/drawing/2014/main" id="{EFFA2E56-A7AE-584D-AB5A-BFAB2F50CE2D}"/>
              </a:ext>
            </a:extLst>
          </p:cNvPr>
          <p:cNvSpPr txBox="1">
            <a:spLocks noChangeArrowheads="1"/>
          </p:cNvSpPr>
          <p:nvPr/>
        </p:nvSpPr>
        <p:spPr bwMode="auto">
          <a:xfrm>
            <a:off x="527050" y="1947863"/>
            <a:ext cx="774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vesicle</a:t>
            </a:r>
            <a:endParaRPr lang="en-US" altLang="en-US" sz="2400" b="1">
              <a:latin typeface="Times" pitchFamily="2" charset="0"/>
            </a:endParaRPr>
          </a:p>
        </p:txBody>
      </p:sp>
      <p:sp>
        <p:nvSpPr>
          <p:cNvPr id="13320" name="Text Box 8">
            <a:extLst>
              <a:ext uri="{FF2B5EF4-FFF2-40B4-BE49-F238E27FC236}">
                <a16:creationId xmlns:a16="http://schemas.microsoft.com/office/drawing/2014/main" id="{EC0122E4-A03E-D147-9BF5-501A8B77495A}"/>
              </a:ext>
            </a:extLst>
          </p:cNvPr>
          <p:cNvSpPr txBox="1">
            <a:spLocks noChangeArrowheads="1"/>
          </p:cNvSpPr>
          <p:nvPr/>
        </p:nvSpPr>
        <p:spPr bwMode="auto">
          <a:xfrm>
            <a:off x="420688" y="2590800"/>
            <a:ext cx="15605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400"/>
              </a:lnSpc>
              <a:spcBef>
                <a:spcPct val="0"/>
              </a:spcBef>
              <a:buFontTx/>
              <a:buNone/>
            </a:pPr>
            <a:r>
              <a:rPr lang="en-US" altLang="en-US" sz="1400" b="1">
                <a:latin typeface="Arial" panose="020B0604020202020204" pitchFamily="34" charset="0"/>
              </a:rPr>
              <a:t>microfilaments</a:t>
            </a:r>
          </a:p>
          <a:p>
            <a:pPr>
              <a:lnSpc>
                <a:spcPts val="1400"/>
              </a:lnSpc>
              <a:spcBef>
                <a:spcPct val="0"/>
              </a:spcBef>
              <a:buFontTx/>
              <a:buNone/>
            </a:pPr>
            <a:r>
              <a:rPr lang="en-US" altLang="en-US" sz="1400" b="1">
                <a:latin typeface="Arial" panose="020B0604020202020204" pitchFamily="34" charset="0"/>
              </a:rPr>
              <a:t>(components of </a:t>
            </a:r>
          </a:p>
          <a:p>
            <a:pPr>
              <a:lnSpc>
                <a:spcPts val="1400"/>
              </a:lnSpc>
              <a:spcBef>
                <a:spcPct val="0"/>
              </a:spcBef>
              <a:buFontTx/>
              <a:buNone/>
            </a:pPr>
            <a:r>
              <a:rPr lang="en-US" altLang="en-US" sz="1400" b="1">
                <a:latin typeface="Arial" panose="020B0604020202020204" pitchFamily="34" charset="0"/>
              </a:rPr>
              <a:t>cytoskeleton)</a:t>
            </a:r>
            <a:endParaRPr lang="en-US" altLang="en-US" sz="2400" b="1">
              <a:latin typeface="Times" pitchFamily="2" charset="0"/>
            </a:endParaRPr>
          </a:p>
        </p:txBody>
      </p:sp>
      <p:sp>
        <p:nvSpPr>
          <p:cNvPr id="13321" name="Line 9">
            <a:extLst>
              <a:ext uri="{FF2B5EF4-FFF2-40B4-BE49-F238E27FC236}">
                <a16:creationId xmlns:a16="http://schemas.microsoft.com/office/drawing/2014/main" id="{9E395318-D7B8-7F41-92CB-3FF370542BD8}"/>
              </a:ext>
            </a:extLst>
          </p:cNvPr>
          <p:cNvSpPr>
            <a:spLocks noChangeShapeType="1"/>
          </p:cNvSpPr>
          <p:nvPr/>
        </p:nvSpPr>
        <p:spPr bwMode="auto">
          <a:xfrm flipH="1">
            <a:off x="1911350" y="4419600"/>
            <a:ext cx="16700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2" name="Text Box 10">
            <a:extLst>
              <a:ext uri="{FF2B5EF4-FFF2-40B4-BE49-F238E27FC236}">
                <a16:creationId xmlns:a16="http://schemas.microsoft.com/office/drawing/2014/main" id="{7D095116-16AB-CB41-9CFC-25CA99B34B24}"/>
              </a:ext>
            </a:extLst>
          </p:cNvPr>
          <p:cNvSpPr txBox="1">
            <a:spLocks noChangeArrowheads="1"/>
          </p:cNvSpPr>
          <p:nvPr/>
        </p:nvSpPr>
        <p:spPr bwMode="auto">
          <a:xfrm>
            <a:off x="557213" y="4265613"/>
            <a:ext cx="1423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mitochondrion</a:t>
            </a:r>
            <a:endParaRPr lang="en-US" altLang="en-US" sz="2400" b="1">
              <a:latin typeface="Times" pitchFamily="2" charset="0"/>
            </a:endParaRPr>
          </a:p>
        </p:txBody>
      </p:sp>
      <p:sp>
        <p:nvSpPr>
          <p:cNvPr id="13323" name="Text Box 11">
            <a:extLst>
              <a:ext uri="{FF2B5EF4-FFF2-40B4-BE49-F238E27FC236}">
                <a16:creationId xmlns:a16="http://schemas.microsoft.com/office/drawing/2014/main" id="{68B5F830-A1AA-F44F-9E27-5B9FE76450E1}"/>
              </a:ext>
            </a:extLst>
          </p:cNvPr>
          <p:cNvSpPr txBox="1">
            <a:spLocks noChangeArrowheads="1"/>
          </p:cNvSpPr>
          <p:nvPr/>
        </p:nvSpPr>
        <p:spPr bwMode="auto">
          <a:xfrm>
            <a:off x="504825" y="4537075"/>
            <a:ext cx="113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chloroplast</a:t>
            </a:r>
            <a:endParaRPr lang="en-US" altLang="en-US" sz="2400" b="1">
              <a:latin typeface="Times" pitchFamily="2" charset="0"/>
            </a:endParaRPr>
          </a:p>
        </p:txBody>
      </p:sp>
      <p:grpSp>
        <p:nvGrpSpPr>
          <p:cNvPr id="13324" name="Group 12">
            <a:extLst>
              <a:ext uri="{FF2B5EF4-FFF2-40B4-BE49-F238E27FC236}">
                <a16:creationId xmlns:a16="http://schemas.microsoft.com/office/drawing/2014/main" id="{1245ECAE-E8A4-3A4A-BD82-586E8F8074C4}"/>
              </a:ext>
            </a:extLst>
          </p:cNvPr>
          <p:cNvGrpSpPr>
            <a:grpSpLocks/>
          </p:cNvGrpSpPr>
          <p:nvPr/>
        </p:nvGrpSpPr>
        <p:grpSpPr bwMode="auto">
          <a:xfrm>
            <a:off x="1730375" y="5127625"/>
            <a:ext cx="3146425" cy="323850"/>
            <a:chOff x="1090" y="3230"/>
            <a:chExt cx="1982" cy="204"/>
          </a:xfrm>
        </p:grpSpPr>
        <p:sp>
          <p:nvSpPr>
            <p:cNvPr id="13357" name="Line 13">
              <a:extLst>
                <a:ext uri="{FF2B5EF4-FFF2-40B4-BE49-F238E27FC236}">
                  <a16:creationId xmlns:a16="http://schemas.microsoft.com/office/drawing/2014/main" id="{85146E2A-F5FE-5A4F-AF27-77827A084248}"/>
                </a:ext>
              </a:extLst>
            </p:cNvPr>
            <p:cNvSpPr>
              <a:spLocks noChangeShapeType="1"/>
            </p:cNvSpPr>
            <p:nvPr/>
          </p:nvSpPr>
          <p:spPr bwMode="auto">
            <a:xfrm flipH="1">
              <a:off x="1090" y="3434"/>
              <a:ext cx="198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8" name="Line 14">
              <a:extLst>
                <a:ext uri="{FF2B5EF4-FFF2-40B4-BE49-F238E27FC236}">
                  <a16:creationId xmlns:a16="http://schemas.microsoft.com/office/drawing/2014/main" id="{F803DD64-9851-A348-A28F-FE56087021FC}"/>
                </a:ext>
              </a:extLst>
            </p:cNvPr>
            <p:cNvSpPr>
              <a:spLocks noChangeShapeType="1"/>
            </p:cNvSpPr>
            <p:nvPr/>
          </p:nvSpPr>
          <p:spPr bwMode="auto">
            <a:xfrm flipV="1">
              <a:off x="3068" y="3230"/>
              <a:ext cx="0" cy="20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325" name="Line 15">
            <a:extLst>
              <a:ext uri="{FF2B5EF4-FFF2-40B4-BE49-F238E27FC236}">
                <a16:creationId xmlns:a16="http://schemas.microsoft.com/office/drawing/2014/main" id="{75ABA20C-4107-754F-B9E6-170402C91E02}"/>
              </a:ext>
            </a:extLst>
          </p:cNvPr>
          <p:cNvSpPr>
            <a:spLocks noChangeShapeType="1"/>
          </p:cNvSpPr>
          <p:nvPr/>
        </p:nvSpPr>
        <p:spPr bwMode="auto">
          <a:xfrm flipH="1">
            <a:off x="4692650" y="2071688"/>
            <a:ext cx="22923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6" name="Text Box 16">
            <a:extLst>
              <a:ext uri="{FF2B5EF4-FFF2-40B4-BE49-F238E27FC236}">
                <a16:creationId xmlns:a16="http://schemas.microsoft.com/office/drawing/2014/main" id="{BC553F57-0319-9847-84B5-CA2DBEE11EB6}"/>
              </a:ext>
            </a:extLst>
          </p:cNvPr>
          <p:cNvSpPr txBox="1">
            <a:spLocks noChangeArrowheads="1"/>
          </p:cNvSpPr>
          <p:nvPr/>
        </p:nvSpPr>
        <p:spPr bwMode="auto">
          <a:xfrm>
            <a:off x="6934200" y="1905000"/>
            <a:ext cx="147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central vacuole</a:t>
            </a:r>
            <a:endParaRPr lang="en-US" altLang="en-US" sz="2400">
              <a:latin typeface="Times" pitchFamily="2" charset="0"/>
            </a:endParaRPr>
          </a:p>
        </p:txBody>
      </p:sp>
      <p:sp>
        <p:nvSpPr>
          <p:cNvPr id="13327" name="Text Box 17">
            <a:extLst>
              <a:ext uri="{FF2B5EF4-FFF2-40B4-BE49-F238E27FC236}">
                <a16:creationId xmlns:a16="http://schemas.microsoft.com/office/drawing/2014/main" id="{AC95CF55-9963-184F-A527-0A747794C251}"/>
              </a:ext>
            </a:extLst>
          </p:cNvPr>
          <p:cNvSpPr txBox="1">
            <a:spLocks noChangeArrowheads="1"/>
          </p:cNvSpPr>
          <p:nvPr/>
        </p:nvSpPr>
        <p:spPr bwMode="auto">
          <a:xfrm>
            <a:off x="6781800" y="2209800"/>
            <a:ext cx="104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rough ER)</a:t>
            </a:r>
            <a:endParaRPr lang="en-US" altLang="en-US" sz="2400">
              <a:latin typeface="Times" pitchFamily="2" charset="0"/>
            </a:endParaRPr>
          </a:p>
        </p:txBody>
      </p:sp>
      <p:sp>
        <p:nvSpPr>
          <p:cNvPr id="13328" name="Line 18">
            <a:extLst>
              <a:ext uri="{FF2B5EF4-FFF2-40B4-BE49-F238E27FC236}">
                <a16:creationId xmlns:a16="http://schemas.microsoft.com/office/drawing/2014/main" id="{0BBBD7DB-4C09-DA44-BE00-F5B4D30FF14B}"/>
              </a:ext>
            </a:extLst>
          </p:cNvPr>
          <p:cNvSpPr>
            <a:spLocks noChangeShapeType="1"/>
          </p:cNvSpPr>
          <p:nvPr/>
        </p:nvSpPr>
        <p:spPr bwMode="auto">
          <a:xfrm flipV="1">
            <a:off x="5803900" y="2379663"/>
            <a:ext cx="0" cy="11572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9" name="Line 19">
            <a:extLst>
              <a:ext uri="{FF2B5EF4-FFF2-40B4-BE49-F238E27FC236}">
                <a16:creationId xmlns:a16="http://schemas.microsoft.com/office/drawing/2014/main" id="{A21F8960-21A0-A347-BE71-D5A5F703B17D}"/>
              </a:ext>
            </a:extLst>
          </p:cNvPr>
          <p:cNvSpPr>
            <a:spLocks noChangeShapeType="1"/>
          </p:cNvSpPr>
          <p:nvPr/>
        </p:nvSpPr>
        <p:spPr bwMode="auto">
          <a:xfrm flipH="1">
            <a:off x="5802313" y="2376488"/>
            <a:ext cx="10366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0" name="Line 20">
            <a:extLst>
              <a:ext uri="{FF2B5EF4-FFF2-40B4-BE49-F238E27FC236}">
                <a16:creationId xmlns:a16="http://schemas.microsoft.com/office/drawing/2014/main" id="{4D29D1C9-02E1-BB4B-9D5C-5CD1C9FE2CEF}"/>
              </a:ext>
            </a:extLst>
          </p:cNvPr>
          <p:cNvSpPr>
            <a:spLocks noChangeShapeType="1"/>
          </p:cNvSpPr>
          <p:nvPr/>
        </p:nvSpPr>
        <p:spPr bwMode="auto">
          <a:xfrm>
            <a:off x="1641475" y="4699000"/>
            <a:ext cx="21796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1" name="Line 21">
            <a:extLst>
              <a:ext uri="{FF2B5EF4-FFF2-40B4-BE49-F238E27FC236}">
                <a16:creationId xmlns:a16="http://schemas.microsoft.com/office/drawing/2014/main" id="{C0950023-75AC-A945-BB5E-0A8C43E06179}"/>
              </a:ext>
            </a:extLst>
          </p:cNvPr>
          <p:cNvSpPr>
            <a:spLocks noChangeShapeType="1"/>
          </p:cNvSpPr>
          <p:nvPr/>
        </p:nvSpPr>
        <p:spPr bwMode="auto">
          <a:xfrm>
            <a:off x="1887538" y="2906713"/>
            <a:ext cx="62706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2" name="Line 22">
            <a:extLst>
              <a:ext uri="{FF2B5EF4-FFF2-40B4-BE49-F238E27FC236}">
                <a16:creationId xmlns:a16="http://schemas.microsoft.com/office/drawing/2014/main" id="{CBC089AD-4B8E-6E41-A73E-60C9D2204678}"/>
              </a:ext>
            </a:extLst>
          </p:cNvPr>
          <p:cNvSpPr>
            <a:spLocks noChangeShapeType="1"/>
          </p:cNvSpPr>
          <p:nvPr/>
        </p:nvSpPr>
        <p:spPr bwMode="auto">
          <a:xfrm flipH="1">
            <a:off x="1266825" y="2108200"/>
            <a:ext cx="17065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3" name="Text Box 23">
            <a:extLst>
              <a:ext uri="{FF2B5EF4-FFF2-40B4-BE49-F238E27FC236}">
                <a16:creationId xmlns:a16="http://schemas.microsoft.com/office/drawing/2014/main" id="{FA9A3E2F-618A-E146-9A69-5F5DCD05A34F}"/>
              </a:ext>
            </a:extLst>
          </p:cNvPr>
          <p:cNvSpPr txBox="1">
            <a:spLocks noChangeArrowheads="1"/>
          </p:cNvSpPr>
          <p:nvPr/>
        </p:nvSpPr>
        <p:spPr bwMode="auto">
          <a:xfrm>
            <a:off x="6781800" y="2514600"/>
            <a:ext cx="21812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400"/>
              </a:lnSpc>
              <a:spcBef>
                <a:spcPct val="0"/>
              </a:spcBef>
              <a:buFontTx/>
              <a:buNone/>
            </a:pPr>
            <a:r>
              <a:rPr lang="en-US" altLang="en-US" sz="1400" b="1">
                <a:latin typeface="Arial" panose="020B0604020202020204" pitchFamily="34" charset="0"/>
              </a:rPr>
              <a:t>ribosomes (attached to </a:t>
            </a:r>
          </a:p>
          <a:p>
            <a:pPr>
              <a:lnSpc>
                <a:spcPts val="1400"/>
              </a:lnSpc>
              <a:spcBef>
                <a:spcPct val="0"/>
              </a:spcBef>
              <a:buFontTx/>
              <a:buNone/>
            </a:pPr>
            <a:r>
              <a:rPr lang="en-US" altLang="en-US" sz="1400" b="1">
                <a:latin typeface="Arial" panose="020B0604020202020204" pitchFamily="34" charset="0"/>
              </a:rPr>
              <a:t>rough ER)</a:t>
            </a:r>
            <a:endParaRPr lang="en-US" altLang="en-US" sz="2400">
              <a:latin typeface="Times" pitchFamily="2" charset="0"/>
            </a:endParaRPr>
          </a:p>
        </p:txBody>
      </p:sp>
      <p:sp>
        <p:nvSpPr>
          <p:cNvPr id="13334" name="Line 24">
            <a:extLst>
              <a:ext uri="{FF2B5EF4-FFF2-40B4-BE49-F238E27FC236}">
                <a16:creationId xmlns:a16="http://schemas.microsoft.com/office/drawing/2014/main" id="{E91A7B9C-68BC-1645-905A-F1B157A098C0}"/>
              </a:ext>
            </a:extLst>
          </p:cNvPr>
          <p:cNvSpPr>
            <a:spLocks noChangeShapeType="1"/>
          </p:cNvSpPr>
          <p:nvPr/>
        </p:nvSpPr>
        <p:spPr bwMode="auto">
          <a:xfrm flipH="1">
            <a:off x="5880100" y="3294063"/>
            <a:ext cx="244475" cy="315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5" name="Line 25">
            <a:extLst>
              <a:ext uri="{FF2B5EF4-FFF2-40B4-BE49-F238E27FC236}">
                <a16:creationId xmlns:a16="http://schemas.microsoft.com/office/drawing/2014/main" id="{5A7286B3-C754-034E-90C6-8A5BF5859234}"/>
              </a:ext>
            </a:extLst>
          </p:cNvPr>
          <p:cNvSpPr>
            <a:spLocks noChangeShapeType="1"/>
          </p:cNvSpPr>
          <p:nvPr/>
        </p:nvSpPr>
        <p:spPr bwMode="auto">
          <a:xfrm>
            <a:off x="6132513" y="2654300"/>
            <a:ext cx="7048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6" name="Text Box 26">
            <a:extLst>
              <a:ext uri="{FF2B5EF4-FFF2-40B4-BE49-F238E27FC236}">
                <a16:creationId xmlns:a16="http://schemas.microsoft.com/office/drawing/2014/main" id="{8AAF8A3F-F82D-C246-9CB6-990C73A049A3}"/>
              </a:ext>
            </a:extLst>
          </p:cNvPr>
          <p:cNvSpPr txBox="1">
            <a:spLocks noChangeArrowheads="1"/>
          </p:cNvSpPr>
          <p:nvPr/>
        </p:nvSpPr>
        <p:spPr bwMode="auto">
          <a:xfrm>
            <a:off x="6597650" y="3251200"/>
            <a:ext cx="1336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ribosomes in </a:t>
            </a:r>
          </a:p>
          <a:p>
            <a:pPr>
              <a:spcBef>
                <a:spcPct val="0"/>
              </a:spcBef>
              <a:buFontTx/>
              <a:buNone/>
            </a:pPr>
            <a:r>
              <a:rPr lang="en-US" altLang="en-US" sz="1400" b="1">
                <a:latin typeface="Arial" panose="020B0604020202020204" pitchFamily="34" charset="0"/>
              </a:rPr>
              <a:t>cytoplasm  </a:t>
            </a:r>
            <a:endParaRPr lang="en-US" altLang="en-US" sz="2400">
              <a:latin typeface="Times" pitchFamily="2" charset="0"/>
            </a:endParaRPr>
          </a:p>
        </p:txBody>
      </p:sp>
      <p:sp>
        <p:nvSpPr>
          <p:cNvPr id="13337" name="Line 27">
            <a:extLst>
              <a:ext uri="{FF2B5EF4-FFF2-40B4-BE49-F238E27FC236}">
                <a16:creationId xmlns:a16="http://schemas.microsoft.com/office/drawing/2014/main" id="{64FD4096-FA86-D54C-936E-F048C8444E0E}"/>
              </a:ext>
            </a:extLst>
          </p:cNvPr>
          <p:cNvSpPr>
            <a:spLocks noChangeShapeType="1"/>
          </p:cNvSpPr>
          <p:nvPr/>
        </p:nvSpPr>
        <p:spPr bwMode="auto">
          <a:xfrm flipV="1">
            <a:off x="6391275" y="3429000"/>
            <a:ext cx="0" cy="2698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8" name="Line 28">
            <a:extLst>
              <a:ext uri="{FF2B5EF4-FFF2-40B4-BE49-F238E27FC236}">
                <a16:creationId xmlns:a16="http://schemas.microsoft.com/office/drawing/2014/main" id="{8412DC55-3164-5B45-B128-507F541B83BA}"/>
              </a:ext>
            </a:extLst>
          </p:cNvPr>
          <p:cNvSpPr>
            <a:spLocks noChangeShapeType="1"/>
          </p:cNvSpPr>
          <p:nvPr/>
        </p:nvSpPr>
        <p:spPr bwMode="auto">
          <a:xfrm>
            <a:off x="6396038" y="3424238"/>
            <a:ext cx="2524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9" name="Text Box 29">
            <a:extLst>
              <a:ext uri="{FF2B5EF4-FFF2-40B4-BE49-F238E27FC236}">
                <a16:creationId xmlns:a16="http://schemas.microsoft.com/office/drawing/2014/main" id="{B59A81ED-2B06-9F44-8474-402950E4CDB7}"/>
              </a:ext>
            </a:extLst>
          </p:cNvPr>
          <p:cNvSpPr txBox="1">
            <a:spLocks noChangeArrowheads="1"/>
          </p:cNvSpPr>
          <p:nvPr/>
        </p:nvSpPr>
        <p:spPr bwMode="auto">
          <a:xfrm>
            <a:off x="6962775" y="3629025"/>
            <a:ext cx="11207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 </a:t>
            </a:r>
          </a:p>
          <a:p>
            <a:pPr>
              <a:spcBef>
                <a:spcPct val="0"/>
              </a:spcBef>
              <a:buFontTx/>
              <a:buNone/>
            </a:pPr>
            <a:r>
              <a:rPr lang="en-US" altLang="en-US" sz="1400" b="1">
                <a:latin typeface="Arial" panose="020B0604020202020204" pitchFamily="34" charset="0"/>
              </a:rPr>
              <a:t>smooth ER</a:t>
            </a:r>
            <a:endParaRPr lang="en-US" altLang="en-US" sz="2400">
              <a:latin typeface="Times" pitchFamily="2" charset="0"/>
            </a:endParaRPr>
          </a:p>
        </p:txBody>
      </p:sp>
      <p:sp>
        <p:nvSpPr>
          <p:cNvPr id="13340" name="Line 30">
            <a:extLst>
              <a:ext uri="{FF2B5EF4-FFF2-40B4-BE49-F238E27FC236}">
                <a16:creationId xmlns:a16="http://schemas.microsoft.com/office/drawing/2014/main" id="{3C7E61B1-7C30-3F46-AFF4-E16FF15E6161}"/>
              </a:ext>
            </a:extLst>
          </p:cNvPr>
          <p:cNvSpPr>
            <a:spLocks noChangeShapeType="1"/>
          </p:cNvSpPr>
          <p:nvPr/>
        </p:nvSpPr>
        <p:spPr bwMode="auto">
          <a:xfrm>
            <a:off x="6188075" y="4013200"/>
            <a:ext cx="8207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1" name="Text Box 31">
            <a:extLst>
              <a:ext uri="{FF2B5EF4-FFF2-40B4-BE49-F238E27FC236}">
                <a16:creationId xmlns:a16="http://schemas.microsoft.com/office/drawing/2014/main" id="{BC018018-FD0A-634A-8709-4D7ACB8B7251}"/>
              </a:ext>
            </a:extLst>
          </p:cNvPr>
          <p:cNvSpPr txBox="1">
            <a:spLocks noChangeArrowheads="1"/>
          </p:cNvSpPr>
          <p:nvPr/>
        </p:nvSpPr>
        <p:spPr bwMode="auto">
          <a:xfrm>
            <a:off x="6324600" y="4278313"/>
            <a:ext cx="185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DNA + nucleoplasm</a:t>
            </a:r>
            <a:endParaRPr lang="en-US" altLang="en-US" sz="2400">
              <a:latin typeface="Times" pitchFamily="2" charset="0"/>
            </a:endParaRPr>
          </a:p>
        </p:txBody>
      </p:sp>
      <p:sp>
        <p:nvSpPr>
          <p:cNvPr id="13342" name="Text Box 32">
            <a:extLst>
              <a:ext uri="{FF2B5EF4-FFF2-40B4-BE49-F238E27FC236}">
                <a16:creationId xmlns:a16="http://schemas.microsoft.com/office/drawing/2014/main" id="{FF6B7385-3379-D747-B283-591BB24FFCAE}"/>
              </a:ext>
            </a:extLst>
          </p:cNvPr>
          <p:cNvSpPr txBox="1">
            <a:spLocks noChangeArrowheads="1"/>
          </p:cNvSpPr>
          <p:nvPr/>
        </p:nvSpPr>
        <p:spPr bwMode="auto">
          <a:xfrm>
            <a:off x="6324600" y="4570413"/>
            <a:ext cx="1009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nucleolus</a:t>
            </a:r>
            <a:endParaRPr lang="en-US" altLang="en-US" sz="2400">
              <a:latin typeface="Times" pitchFamily="2" charset="0"/>
            </a:endParaRPr>
          </a:p>
        </p:txBody>
      </p:sp>
      <p:sp>
        <p:nvSpPr>
          <p:cNvPr id="13343" name="Text Box 33">
            <a:extLst>
              <a:ext uri="{FF2B5EF4-FFF2-40B4-BE49-F238E27FC236}">
                <a16:creationId xmlns:a16="http://schemas.microsoft.com/office/drawing/2014/main" id="{0F3440F5-AD5F-E049-9F93-73CB00DBD5A5}"/>
              </a:ext>
            </a:extLst>
          </p:cNvPr>
          <p:cNvSpPr txBox="1">
            <a:spLocks noChangeArrowheads="1"/>
          </p:cNvSpPr>
          <p:nvPr/>
        </p:nvSpPr>
        <p:spPr bwMode="auto">
          <a:xfrm>
            <a:off x="6324600" y="4794250"/>
            <a:ext cx="1630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nuclear envelope</a:t>
            </a:r>
            <a:endParaRPr lang="en-US" altLang="en-US" sz="2400">
              <a:latin typeface="Times" pitchFamily="2" charset="0"/>
            </a:endParaRPr>
          </a:p>
        </p:txBody>
      </p:sp>
      <p:sp>
        <p:nvSpPr>
          <p:cNvPr id="13344" name="Line 34">
            <a:extLst>
              <a:ext uri="{FF2B5EF4-FFF2-40B4-BE49-F238E27FC236}">
                <a16:creationId xmlns:a16="http://schemas.microsoft.com/office/drawing/2014/main" id="{46986C7F-444B-A84C-830A-47EA3FE17CD7}"/>
              </a:ext>
            </a:extLst>
          </p:cNvPr>
          <p:cNvSpPr>
            <a:spLocks noChangeShapeType="1"/>
          </p:cNvSpPr>
          <p:nvPr/>
        </p:nvSpPr>
        <p:spPr bwMode="auto">
          <a:xfrm>
            <a:off x="5416550" y="4430713"/>
            <a:ext cx="9080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5" name="Line 35">
            <a:extLst>
              <a:ext uri="{FF2B5EF4-FFF2-40B4-BE49-F238E27FC236}">
                <a16:creationId xmlns:a16="http://schemas.microsoft.com/office/drawing/2014/main" id="{18B8B72B-3ABA-3541-BD1B-7846609E2AA0}"/>
              </a:ext>
            </a:extLst>
          </p:cNvPr>
          <p:cNvSpPr>
            <a:spLocks noChangeShapeType="1"/>
          </p:cNvSpPr>
          <p:nvPr/>
        </p:nvSpPr>
        <p:spPr bwMode="auto">
          <a:xfrm flipV="1">
            <a:off x="5411788" y="4287838"/>
            <a:ext cx="0" cy="1428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6" name="Line 36">
            <a:extLst>
              <a:ext uri="{FF2B5EF4-FFF2-40B4-BE49-F238E27FC236}">
                <a16:creationId xmlns:a16="http://schemas.microsoft.com/office/drawing/2014/main" id="{E65E6A28-4F28-C949-9D26-21CB66420820}"/>
              </a:ext>
            </a:extLst>
          </p:cNvPr>
          <p:cNvSpPr>
            <a:spLocks noChangeShapeType="1"/>
          </p:cNvSpPr>
          <p:nvPr/>
        </p:nvSpPr>
        <p:spPr bwMode="auto">
          <a:xfrm>
            <a:off x="5254625" y="4724400"/>
            <a:ext cx="10699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7" name="Line 37">
            <a:extLst>
              <a:ext uri="{FF2B5EF4-FFF2-40B4-BE49-F238E27FC236}">
                <a16:creationId xmlns:a16="http://schemas.microsoft.com/office/drawing/2014/main" id="{EC63BDEC-12A6-D040-A3D0-EA67E2F73047}"/>
              </a:ext>
            </a:extLst>
          </p:cNvPr>
          <p:cNvSpPr>
            <a:spLocks noChangeShapeType="1"/>
          </p:cNvSpPr>
          <p:nvPr/>
        </p:nvSpPr>
        <p:spPr bwMode="auto">
          <a:xfrm flipV="1">
            <a:off x="5243513" y="4038600"/>
            <a:ext cx="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8" name="Line 38">
            <a:extLst>
              <a:ext uri="{FF2B5EF4-FFF2-40B4-BE49-F238E27FC236}">
                <a16:creationId xmlns:a16="http://schemas.microsoft.com/office/drawing/2014/main" id="{C56E2BCF-9716-154B-A7A9-7C02A1971780}"/>
              </a:ext>
            </a:extLst>
          </p:cNvPr>
          <p:cNvSpPr>
            <a:spLocks noChangeShapeType="1"/>
          </p:cNvSpPr>
          <p:nvPr/>
        </p:nvSpPr>
        <p:spPr bwMode="auto">
          <a:xfrm flipH="1">
            <a:off x="4968875" y="4973638"/>
            <a:ext cx="13557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9" name="Line 39">
            <a:extLst>
              <a:ext uri="{FF2B5EF4-FFF2-40B4-BE49-F238E27FC236}">
                <a16:creationId xmlns:a16="http://schemas.microsoft.com/office/drawing/2014/main" id="{8557290D-3F09-B64E-A400-832555D9304D}"/>
              </a:ext>
            </a:extLst>
          </p:cNvPr>
          <p:cNvSpPr>
            <a:spLocks noChangeShapeType="1"/>
          </p:cNvSpPr>
          <p:nvPr/>
        </p:nvSpPr>
        <p:spPr bwMode="auto">
          <a:xfrm flipV="1">
            <a:off x="4975225" y="4521200"/>
            <a:ext cx="0" cy="4524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0" name="Text Box 40">
            <a:extLst>
              <a:ext uri="{FF2B5EF4-FFF2-40B4-BE49-F238E27FC236}">
                <a16:creationId xmlns:a16="http://schemas.microsoft.com/office/drawing/2014/main" id="{2A08B3F4-FAA8-9141-82AB-507DC9BD1663}"/>
              </a:ext>
            </a:extLst>
          </p:cNvPr>
          <p:cNvSpPr txBox="1">
            <a:spLocks noChangeArrowheads="1"/>
          </p:cNvSpPr>
          <p:nvPr/>
        </p:nvSpPr>
        <p:spPr bwMode="auto">
          <a:xfrm>
            <a:off x="8193088" y="4572000"/>
            <a:ext cx="798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b="1">
                <a:solidFill>
                  <a:srgbClr val="FF0000"/>
                </a:solidFill>
                <a:latin typeface="Arial" panose="020B0604020202020204" pitchFamily="34" charset="0"/>
              </a:rPr>
              <a:t>NUCLEUS</a:t>
            </a:r>
          </a:p>
        </p:txBody>
      </p:sp>
      <p:sp>
        <p:nvSpPr>
          <p:cNvPr id="13351" name="AutoShape 41">
            <a:extLst>
              <a:ext uri="{FF2B5EF4-FFF2-40B4-BE49-F238E27FC236}">
                <a16:creationId xmlns:a16="http://schemas.microsoft.com/office/drawing/2014/main" id="{2B54A853-FA7D-9E49-AAA2-73C02C4D1699}"/>
              </a:ext>
            </a:extLst>
          </p:cNvPr>
          <p:cNvSpPr>
            <a:spLocks/>
          </p:cNvSpPr>
          <p:nvPr/>
        </p:nvSpPr>
        <p:spPr bwMode="auto">
          <a:xfrm>
            <a:off x="8143875" y="4343400"/>
            <a:ext cx="85725" cy="715963"/>
          </a:xfrm>
          <a:prstGeom prst="rightBrace">
            <a:avLst>
              <a:gd name="adj1" fmla="val 69599"/>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3352" name="Text Box 42">
            <a:extLst>
              <a:ext uri="{FF2B5EF4-FFF2-40B4-BE49-F238E27FC236}">
                <a16:creationId xmlns:a16="http://schemas.microsoft.com/office/drawing/2014/main" id="{509301C7-A8DF-A843-ADD9-27468B810041}"/>
              </a:ext>
            </a:extLst>
          </p:cNvPr>
          <p:cNvSpPr txBox="1">
            <a:spLocks noChangeArrowheads="1"/>
          </p:cNvSpPr>
          <p:nvPr/>
        </p:nvSpPr>
        <p:spPr bwMode="auto">
          <a:xfrm>
            <a:off x="6340475" y="5181600"/>
            <a:ext cx="1743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plasma membrane</a:t>
            </a:r>
            <a:endParaRPr lang="en-US" altLang="en-US" sz="2400">
              <a:latin typeface="Times" pitchFamily="2" charset="0"/>
            </a:endParaRPr>
          </a:p>
        </p:txBody>
      </p:sp>
      <p:sp>
        <p:nvSpPr>
          <p:cNvPr id="13353" name="Line 43">
            <a:extLst>
              <a:ext uri="{FF2B5EF4-FFF2-40B4-BE49-F238E27FC236}">
                <a16:creationId xmlns:a16="http://schemas.microsoft.com/office/drawing/2014/main" id="{0771327B-C439-D840-B6C9-0BFAF90DB9A5}"/>
              </a:ext>
            </a:extLst>
          </p:cNvPr>
          <p:cNvSpPr>
            <a:spLocks noChangeShapeType="1"/>
          </p:cNvSpPr>
          <p:nvPr/>
        </p:nvSpPr>
        <p:spPr bwMode="auto">
          <a:xfrm>
            <a:off x="5029200" y="5357813"/>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4" name="Text Box 44">
            <a:extLst>
              <a:ext uri="{FF2B5EF4-FFF2-40B4-BE49-F238E27FC236}">
                <a16:creationId xmlns:a16="http://schemas.microsoft.com/office/drawing/2014/main" id="{EF0A16F0-2727-654A-8F84-95FB405DCD0A}"/>
              </a:ext>
            </a:extLst>
          </p:cNvPr>
          <p:cNvSpPr txBox="1">
            <a:spLocks noChangeArrowheads="1"/>
          </p:cNvSpPr>
          <p:nvPr/>
        </p:nvSpPr>
        <p:spPr bwMode="auto">
          <a:xfrm>
            <a:off x="6334125" y="5465763"/>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cell wall</a:t>
            </a:r>
            <a:endParaRPr lang="en-US" altLang="en-US" sz="2400">
              <a:latin typeface="Times" pitchFamily="2" charset="0"/>
            </a:endParaRPr>
          </a:p>
        </p:txBody>
      </p:sp>
      <p:sp>
        <p:nvSpPr>
          <p:cNvPr id="13355" name="Line 45">
            <a:extLst>
              <a:ext uri="{FF2B5EF4-FFF2-40B4-BE49-F238E27FC236}">
                <a16:creationId xmlns:a16="http://schemas.microsoft.com/office/drawing/2014/main" id="{37B0A9B8-3D37-9C40-A479-DD4E5C8FF504}"/>
              </a:ext>
            </a:extLst>
          </p:cNvPr>
          <p:cNvSpPr>
            <a:spLocks noChangeShapeType="1"/>
          </p:cNvSpPr>
          <p:nvPr/>
        </p:nvSpPr>
        <p:spPr bwMode="auto">
          <a:xfrm>
            <a:off x="5461000" y="5638800"/>
            <a:ext cx="863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6" name="Line 46">
            <a:extLst>
              <a:ext uri="{FF2B5EF4-FFF2-40B4-BE49-F238E27FC236}">
                <a16:creationId xmlns:a16="http://schemas.microsoft.com/office/drawing/2014/main" id="{39A72174-59CD-8440-A142-6304603138C9}"/>
              </a:ext>
            </a:extLst>
          </p:cNvPr>
          <p:cNvSpPr>
            <a:spLocks noChangeShapeType="1"/>
          </p:cNvSpPr>
          <p:nvPr/>
        </p:nvSpPr>
        <p:spPr bwMode="auto">
          <a:xfrm>
            <a:off x="6127750" y="2655888"/>
            <a:ext cx="0" cy="12033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F555DEC6-377E-AA49-A6BD-1FFD8A4132CE}"/>
              </a:ext>
            </a:extLst>
          </p:cNvPr>
          <p:cNvSpPr>
            <a:spLocks noGrp="1"/>
          </p:cNvSpPr>
          <p:nvPr>
            <p:ph type="title" idx="4294967295"/>
          </p:nvPr>
        </p:nvSpPr>
        <p:spPr>
          <a:xfrm>
            <a:off x="1447800" y="228600"/>
            <a:ext cx="8229600" cy="1143000"/>
          </a:xfrm>
        </p:spPr>
        <p:txBody>
          <a:bodyPr/>
          <a:lstStyle/>
          <a:p>
            <a:pPr algn="l" eaLnBrk="1" hangingPunct="1"/>
            <a:r>
              <a:rPr lang="en-US" altLang="en-US" sz="4000" b="1">
                <a:solidFill>
                  <a:srgbClr val="C00000"/>
                </a:solidFill>
              </a:rPr>
              <a:t> Cells are Complex Systems</a:t>
            </a:r>
          </a:p>
        </p:txBody>
      </p:sp>
      <p:sp>
        <p:nvSpPr>
          <p:cNvPr id="6" name="TextBox 5">
            <a:extLst>
              <a:ext uri="{FF2B5EF4-FFF2-40B4-BE49-F238E27FC236}">
                <a16:creationId xmlns:a16="http://schemas.microsoft.com/office/drawing/2014/main" id="{3732E2D8-C4A4-3948-A323-187716F87BA7}"/>
              </a:ext>
            </a:extLst>
          </p:cNvPr>
          <p:cNvSpPr txBox="1">
            <a:spLocks noChangeArrowheads="1"/>
          </p:cNvSpPr>
          <p:nvPr/>
        </p:nvSpPr>
        <p:spPr bwMode="auto">
          <a:xfrm>
            <a:off x="3581400" y="2057400"/>
            <a:ext cx="51816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3000"/>
              </a:spcBef>
              <a:buClr>
                <a:srgbClr val="FF0000"/>
              </a:buClr>
              <a:buSzPct val="130000"/>
            </a:pPr>
            <a:r>
              <a:rPr lang="en-US" altLang="en-US" sz="2400" b="1">
                <a:solidFill>
                  <a:srgbClr val="002060"/>
                </a:solidFill>
              </a:rPr>
              <a:t> 500 common cellular metabolic reactions with many interconnections </a:t>
            </a:r>
          </a:p>
          <a:p>
            <a:pPr eaLnBrk="1" hangingPunct="1">
              <a:spcBef>
                <a:spcPts val="3000"/>
              </a:spcBef>
              <a:buClr>
                <a:srgbClr val="FF0000"/>
              </a:buClr>
              <a:buSzPct val="130000"/>
            </a:pPr>
            <a:r>
              <a:rPr lang="en-US" altLang="en-US" sz="2400" b="1">
                <a:solidFill>
                  <a:srgbClr val="002060"/>
                </a:solidFill>
              </a:rPr>
              <a:t> Most free living Archaea </a:t>
            </a:r>
            <a:r>
              <a:rPr lang="en-US" altLang="en-US" sz="1600" b="1">
                <a:solidFill>
                  <a:srgbClr val="002060"/>
                </a:solidFill>
              </a:rPr>
              <a:t>&amp;</a:t>
            </a:r>
            <a:r>
              <a:rPr lang="en-US" altLang="en-US" sz="2400" b="1">
                <a:solidFill>
                  <a:srgbClr val="002060"/>
                </a:solidFill>
              </a:rPr>
              <a:t> Eubacteria have 1000-4000 genes</a:t>
            </a:r>
          </a:p>
          <a:p>
            <a:pPr eaLnBrk="1" hangingPunct="1">
              <a:spcBef>
                <a:spcPts val="3000"/>
              </a:spcBef>
              <a:buClr>
                <a:srgbClr val="FF0000"/>
              </a:buClr>
              <a:buSzPct val="130000"/>
            </a:pPr>
            <a:r>
              <a:rPr lang="en-US" altLang="en-US" sz="2400" b="1">
                <a:solidFill>
                  <a:srgbClr val="002060"/>
                </a:solidFill>
              </a:rPr>
              <a:t> Eucaryotes have more genes &amp;  variety of organelles: mitochondria, </a:t>
            </a:r>
            <a:r>
              <a:rPr lang="en-US" altLang="en-US" sz="2000" b="1">
                <a:solidFill>
                  <a:srgbClr val="002060"/>
                </a:solidFill>
              </a:rPr>
              <a:t>etc.</a:t>
            </a:r>
          </a:p>
        </p:txBody>
      </p:sp>
      <p:pic>
        <p:nvPicPr>
          <p:cNvPr id="15364" name="Picture 3" descr="CEll Metab Network 2.jpg">
            <a:extLst>
              <a:ext uri="{FF2B5EF4-FFF2-40B4-BE49-F238E27FC236}">
                <a16:creationId xmlns:a16="http://schemas.microsoft.com/office/drawing/2014/main" id="{AB1701CE-BDC0-6643-B627-D2E9472246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7263" y="3657600"/>
            <a:ext cx="23193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a:extLst>
              <a:ext uri="{FF2B5EF4-FFF2-40B4-BE49-F238E27FC236}">
                <a16:creationId xmlns:a16="http://schemas.microsoft.com/office/drawing/2014/main" id="{10767719-B001-0740-A338-945110CBE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443"/>
          <a:stretch>
            <a:fillRect/>
          </a:stretch>
        </p:blipFill>
        <p:spPr bwMode="auto">
          <a:xfrm>
            <a:off x="533400" y="152400"/>
            <a:ext cx="10668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04_04aAnimalCell-U">
            <a:extLst>
              <a:ext uri="{FF2B5EF4-FFF2-40B4-BE49-F238E27FC236}">
                <a16:creationId xmlns:a16="http://schemas.microsoft.com/office/drawing/2014/main" id="{EA4DC787-A5AA-E644-85EA-B76C73E08624}"/>
              </a:ext>
            </a:extLst>
          </p:cNvPr>
          <p:cNvPicPr>
            <a:picLocks noChangeAspect="1" noChangeArrowheads="1"/>
          </p:cNvPicPr>
          <p:nvPr/>
        </p:nvPicPr>
        <p:blipFill>
          <a:blip r:embed="rId5">
            <a:lum contrast="30000"/>
            <a:extLst>
              <a:ext uri="{28A0092B-C50C-407E-A947-70E740481C1C}">
                <a14:useLocalDpi xmlns:a14="http://schemas.microsoft.com/office/drawing/2010/main" val="0"/>
              </a:ext>
            </a:extLst>
          </a:blip>
          <a:srcRect l="21919" t="18756" r="14432" b="7184"/>
          <a:stretch>
            <a:fillRect/>
          </a:stretch>
        </p:blipFill>
        <p:spPr bwMode="auto">
          <a:xfrm>
            <a:off x="1066800" y="1600200"/>
            <a:ext cx="1985963"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0A96B51-8E39-CF47-9DC8-B918DA42FF6D}"/>
              </a:ext>
            </a:extLst>
          </p:cNvPr>
          <p:cNvSpPr>
            <a:spLocks noGrp="1"/>
          </p:cNvSpPr>
          <p:nvPr>
            <p:ph type="title"/>
          </p:nvPr>
        </p:nvSpPr>
        <p:spPr/>
        <p:txBody>
          <a:bodyPr/>
          <a:lstStyle/>
          <a:p>
            <a:r>
              <a:rPr lang="en-US" altLang="en-US" sz="4000"/>
              <a:t>Cell types at different time periods</a:t>
            </a:r>
          </a:p>
        </p:txBody>
      </p:sp>
      <p:sp>
        <p:nvSpPr>
          <p:cNvPr id="17411" name="Rectangle 3">
            <a:extLst>
              <a:ext uri="{FF2B5EF4-FFF2-40B4-BE49-F238E27FC236}">
                <a16:creationId xmlns:a16="http://schemas.microsoft.com/office/drawing/2014/main" id="{FC7BBA51-F488-C244-B2A0-F785166D368B}"/>
              </a:ext>
            </a:extLst>
          </p:cNvPr>
          <p:cNvSpPr>
            <a:spLocks noGrp="1"/>
          </p:cNvSpPr>
          <p:nvPr>
            <p:ph type="body" sz="half" idx="3"/>
          </p:nvPr>
        </p:nvSpPr>
        <p:spPr/>
        <p:txBody>
          <a:bodyPr/>
          <a:lstStyle/>
          <a:p>
            <a:pPr>
              <a:lnSpc>
                <a:spcPct val="90000"/>
              </a:lnSpc>
            </a:pPr>
            <a:r>
              <a:rPr lang="en-US" altLang="en-US" sz="2800"/>
              <a:t>Hadian period led to possibility of protocells- ~4 BYA</a:t>
            </a:r>
          </a:p>
          <a:p>
            <a:pPr>
              <a:lnSpc>
                <a:spcPct val="90000"/>
              </a:lnSpc>
            </a:pPr>
            <a:endParaRPr lang="en-US" altLang="en-US" sz="2800"/>
          </a:p>
          <a:p>
            <a:pPr>
              <a:lnSpc>
                <a:spcPct val="90000"/>
              </a:lnSpc>
            </a:pPr>
            <a:r>
              <a:rPr lang="en-US" altLang="en-US" sz="2800"/>
              <a:t>Prokaryotic (most likely bacterial domain)- 3.5 BYA fossil, but possible start at 3.8 BYA.  Conditions were anaerobic on Earth.</a:t>
            </a:r>
          </a:p>
        </p:txBody>
      </p:sp>
      <p:pic>
        <p:nvPicPr>
          <p:cNvPr id="17412" name="Picture 4" descr="old bacteria">
            <a:extLst>
              <a:ext uri="{FF2B5EF4-FFF2-40B4-BE49-F238E27FC236}">
                <a16:creationId xmlns:a16="http://schemas.microsoft.com/office/drawing/2014/main" id="{9551199B-697F-544A-B7B8-F69642C9447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7200" y="3994150"/>
            <a:ext cx="4038600" cy="2074863"/>
          </a:xfrm>
          <a:noFill/>
        </p:spPr>
      </p:pic>
      <p:pic>
        <p:nvPicPr>
          <p:cNvPr id="17413" name="Picture 5" descr="protocells">
            <a:extLst>
              <a:ext uri="{FF2B5EF4-FFF2-40B4-BE49-F238E27FC236}">
                <a16:creationId xmlns:a16="http://schemas.microsoft.com/office/drawing/2014/main" id="{8DF7AE07-F1E7-0C4A-98C5-ECB651B7AEEA}"/>
              </a:ext>
            </a:extLst>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533400" y="1377950"/>
            <a:ext cx="3733800" cy="2408238"/>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DFB3EDD-85D3-F947-97C1-C6F51C98404D}"/>
              </a:ext>
            </a:extLst>
          </p:cNvPr>
          <p:cNvSpPr>
            <a:spLocks noGrp="1"/>
          </p:cNvSpPr>
          <p:nvPr>
            <p:ph type="title"/>
          </p:nvPr>
        </p:nvSpPr>
        <p:spPr/>
        <p:txBody>
          <a:bodyPr/>
          <a:lstStyle/>
          <a:p>
            <a:r>
              <a:rPr lang="en-US" altLang="en-US"/>
              <a:t>Next up - Archeae</a:t>
            </a:r>
          </a:p>
        </p:txBody>
      </p:sp>
      <p:sp>
        <p:nvSpPr>
          <p:cNvPr id="19459" name="Rectangle 3">
            <a:extLst>
              <a:ext uri="{FF2B5EF4-FFF2-40B4-BE49-F238E27FC236}">
                <a16:creationId xmlns:a16="http://schemas.microsoft.com/office/drawing/2014/main" id="{0A1DFAB6-B4F2-B741-B00A-16F60DCD334C}"/>
              </a:ext>
            </a:extLst>
          </p:cNvPr>
          <p:cNvSpPr>
            <a:spLocks noGrp="1"/>
          </p:cNvSpPr>
          <p:nvPr>
            <p:ph type="body" sz="half" idx="2"/>
          </p:nvPr>
        </p:nvSpPr>
        <p:spPr>
          <a:xfrm>
            <a:off x="4648200" y="1905000"/>
            <a:ext cx="4038600" cy="3581400"/>
          </a:xfrm>
        </p:spPr>
        <p:txBody>
          <a:bodyPr/>
          <a:lstStyle/>
          <a:p>
            <a:r>
              <a:rPr lang="en-US" altLang="en-US" sz="2800"/>
              <a:t>Extremely small archeae isolated from acid mine drainage in California</a:t>
            </a:r>
          </a:p>
          <a:p>
            <a:r>
              <a:rPr lang="en-US" altLang="en-US" sz="2800"/>
              <a:t>Archean are thought to arise slightly after Bacteria ~ 3.5 BYA</a:t>
            </a:r>
          </a:p>
        </p:txBody>
      </p:sp>
      <p:pic>
        <p:nvPicPr>
          <p:cNvPr id="19460" name="Picture 4" descr="Archaea">
            <a:extLst>
              <a:ext uri="{FF2B5EF4-FFF2-40B4-BE49-F238E27FC236}">
                <a16:creationId xmlns:a16="http://schemas.microsoft.com/office/drawing/2014/main" id="{4A9A1873-9CA1-694E-BD47-9DE8A238457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981200"/>
            <a:ext cx="4191000" cy="3465513"/>
          </a:xfr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4650</TotalTime>
  <Words>2623</Words>
  <Application>Microsoft Macintosh PowerPoint</Application>
  <PresentationFormat>On-screen Show (4:3)</PresentationFormat>
  <Paragraphs>330</Paragraphs>
  <Slides>41</Slides>
  <Notes>40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Symbol</vt:lpstr>
      <vt:lpstr>Times</vt:lpstr>
      <vt:lpstr>Office Theme</vt:lpstr>
      <vt:lpstr>         </vt:lpstr>
      <vt:lpstr>Evolution of Cellular Life</vt:lpstr>
      <vt:lpstr>Universal Features of Cellular Life</vt:lpstr>
      <vt:lpstr>Prokaryotic cell</vt:lpstr>
      <vt:lpstr>Eukaryotic cell: Animal</vt:lpstr>
      <vt:lpstr>Eukaryotic cell: Plant</vt:lpstr>
      <vt:lpstr> Cells are Complex Systems</vt:lpstr>
      <vt:lpstr>Cell types at different time periods</vt:lpstr>
      <vt:lpstr>Next up - Archeae</vt:lpstr>
      <vt:lpstr>When were the first eukaryotes formed?</vt:lpstr>
      <vt:lpstr>Anaerobic to Aerobic Environment</vt:lpstr>
      <vt:lpstr>An early, non-oxygenic form of photosynthesis</vt:lpstr>
      <vt:lpstr>Stromatolites and ancient photosynthetic bacteria</vt:lpstr>
      <vt:lpstr>Photosynthetic bacteria- cyanobacteria</vt:lpstr>
      <vt:lpstr>Photosynthesis and oxygen </vt:lpstr>
      <vt:lpstr>PowerPoint Presentation</vt:lpstr>
      <vt:lpstr>PowerPoint Presentation</vt:lpstr>
      <vt:lpstr>PowerPoint Presentation</vt:lpstr>
      <vt:lpstr>Modern photosynthesis</vt:lpstr>
      <vt:lpstr>    </vt:lpstr>
      <vt:lpstr>Single Celled to Multicellular</vt:lpstr>
      <vt:lpstr>Prokaryotic multicellularity</vt:lpstr>
      <vt:lpstr>Cyanobacterium or Chloroplast</vt:lpstr>
      <vt:lpstr>Endosymbiont hypothesis</vt:lpstr>
      <vt:lpstr>Progression of forms in eukaryotic algae</vt:lpstr>
      <vt:lpstr>The Oxygen Revolution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Post-Cambrian Evolution</vt:lpstr>
      <vt:lpstr>Video: Post-Cambrian Evolution</vt:lpstr>
      <vt:lpstr>Major Events in the History of Life</vt:lpstr>
      <vt:lpstr>Major Events in the History of Life</vt:lpstr>
      <vt:lpstr>Commonalities in Life Forms:  Molecular &amp; Cell</vt:lpstr>
      <vt:lpstr>Fossils of &gt; 250,000 species</vt:lpstr>
      <vt:lpstr>Fossils–Excellent Records for Some Lineages</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listeb</dc:creator>
  <cp:lastModifiedBy>Shablovsky, Georgi G.</cp:lastModifiedBy>
  <cp:revision>267</cp:revision>
  <dcterms:created xsi:type="dcterms:W3CDTF">2008-08-31T04:57:36Z</dcterms:created>
  <dcterms:modified xsi:type="dcterms:W3CDTF">2020-01-27T17:49:24Z</dcterms:modified>
</cp:coreProperties>
</file>