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2" r:id="rId2"/>
    <p:sldId id="331" r:id="rId3"/>
    <p:sldId id="353" r:id="rId4"/>
    <p:sldId id="317" r:id="rId5"/>
    <p:sldId id="320" r:id="rId6"/>
    <p:sldId id="302" r:id="rId7"/>
    <p:sldId id="370" r:id="rId8"/>
    <p:sldId id="335" r:id="rId9"/>
    <p:sldId id="332" r:id="rId10"/>
    <p:sldId id="371" r:id="rId11"/>
    <p:sldId id="356" r:id="rId12"/>
    <p:sldId id="357" r:id="rId13"/>
    <p:sldId id="326" r:id="rId14"/>
    <p:sldId id="361" r:id="rId15"/>
    <p:sldId id="340" r:id="rId16"/>
    <p:sldId id="341" r:id="rId17"/>
    <p:sldId id="342" r:id="rId18"/>
    <p:sldId id="372" r:id="rId19"/>
    <p:sldId id="349" r:id="rId20"/>
    <p:sldId id="350" r:id="rId21"/>
    <p:sldId id="348" r:id="rId22"/>
    <p:sldId id="358" r:id="rId23"/>
    <p:sldId id="359" r:id="rId24"/>
    <p:sldId id="362" r:id="rId25"/>
    <p:sldId id="365" r:id="rId26"/>
    <p:sldId id="366" r:id="rId27"/>
    <p:sldId id="367" r:id="rId28"/>
    <p:sldId id="368" r:id="rId29"/>
    <p:sldId id="369" r:id="rId30"/>
    <p:sldId id="364" r:id="rId31"/>
  </p:sldIdLst>
  <p:sldSz cx="9144000" cy="6858000" type="screen4x3"/>
  <p:notesSz cx="6858000" cy="9144000"/>
  <p:defaultTextStyle>
    <a:defPPr>
      <a:defRPr lang="en-US"/>
    </a:defPPr>
    <a:lvl1pPr algn="l" rtl="0" fontAlgn="base">
      <a:spcBef>
        <a:spcPct val="0"/>
      </a:spcBef>
      <a:spcAft>
        <a:spcPct val="0"/>
      </a:spcAft>
      <a:defRPr sz="1600" b="1" kern="1200">
        <a:solidFill>
          <a:srgbClr val="002060"/>
        </a:solidFill>
        <a:latin typeface="Arial" charset="0"/>
        <a:ea typeface="+mn-ea"/>
        <a:cs typeface="Arial" charset="0"/>
      </a:defRPr>
    </a:lvl1pPr>
    <a:lvl2pPr marL="457200" algn="l" rtl="0" fontAlgn="base">
      <a:spcBef>
        <a:spcPct val="0"/>
      </a:spcBef>
      <a:spcAft>
        <a:spcPct val="0"/>
      </a:spcAft>
      <a:defRPr sz="1600" b="1" kern="1200">
        <a:solidFill>
          <a:srgbClr val="002060"/>
        </a:solidFill>
        <a:latin typeface="Arial" charset="0"/>
        <a:ea typeface="+mn-ea"/>
        <a:cs typeface="Arial" charset="0"/>
      </a:defRPr>
    </a:lvl2pPr>
    <a:lvl3pPr marL="914400" algn="l" rtl="0" fontAlgn="base">
      <a:spcBef>
        <a:spcPct val="0"/>
      </a:spcBef>
      <a:spcAft>
        <a:spcPct val="0"/>
      </a:spcAft>
      <a:defRPr sz="1600" b="1" kern="1200">
        <a:solidFill>
          <a:srgbClr val="002060"/>
        </a:solidFill>
        <a:latin typeface="Arial" charset="0"/>
        <a:ea typeface="+mn-ea"/>
        <a:cs typeface="Arial" charset="0"/>
      </a:defRPr>
    </a:lvl3pPr>
    <a:lvl4pPr marL="1371600" algn="l" rtl="0" fontAlgn="base">
      <a:spcBef>
        <a:spcPct val="0"/>
      </a:spcBef>
      <a:spcAft>
        <a:spcPct val="0"/>
      </a:spcAft>
      <a:defRPr sz="1600" b="1" kern="1200">
        <a:solidFill>
          <a:srgbClr val="002060"/>
        </a:solidFill>
        <a:latin typeface="Arial" charset="0"/>
        <a:ea typeface="+mn-ea"/>
        <a:cs typeface="Arial" charset="0"/>
      </a:defRPr>
    </a:lvl4pPr>
    <a:lvl5pPr marL="1828800" algn="l" rtl="0" fontAlgn="base">
      <a:spcBef>
        <a:spcPct val="0"/>
      </a:spcBef>
      <a:spcAft>
        <a:spcPct val="0"/>
      </a:spcAft>
      <a:defRPr sz="1600" b="1" kern="1200">
        <a:solidFill>
          <a:srgbClr val="002060"/>
        </a:solidFill>
        <a:latin typeface="Arial" charset="0"/>
        <a:ea typeface="+mn-ea"/>
        <a:cs typeface="Arial" charset="0"/>
      </a:defRPr>
    </a:lvl5pPr>
    <a:lvl6pPr marL="2286000" algn="l" defTabSz="914400" rtl="0" eaLnBrk="1" latinLnBrk="0" hangingPunct="1">
      <a:defRPr sz="1600" b="1" kern="1200">
        <a:solidFill>
          <a:srgbClr val="002060"/>
        </a:solidFill>
        <a:latin typeface="Arial" charset="0"/>
        <a:ea typeface="+mn-ea"/>
        <a:cs typeface="Arial" charset="0"/>
      </a:defRPr>
    </a:lvl6pPr>
    <a:lvl7pPr marL="2743200" algn="l" defTabSz="914400" rtl="0" eaLnBrk="1" latinLnBrk="0" hangingPunct="1">
      <a:defRPr sz="1600" b="1" kern="1200">
        <a:solidFill>
          <a:srgbClr val="002060"/>
        </a:solidFill>
        <a:latin typeface="Arial" charset="0"/>
        <a:ea typeface="+mn-ea"/>
        <a:cs typeface="Arial" charset="0"/>
      </a:defRPr>
    </a:lvl7pPr>
    <a:lvl8pPr marL="3200400" algn="l" defTabSz="914400" rtl="0" eaLnBrk="1" latinLnBrk="0" hangingPunct="1">
      <a:defRPr sz="1600" b="1" kern="1200">
        <a:solidFill>
          <a:srgbClr val="002060"/>
        </a:solidFill>
        <a:latin typeface="Arial" charset="0"/>
        <a:ea typeface="+mn-ea"/>
        <a:cs typeface="Arial" charset="0"/>
      </a:defRPr>
    </a:lvl8pPr>
    <a:lvl9pPr marL="3657600" algn="l" defTabSz="914400" rtl="0" eaLnBrk="1" latinLnBrk="0" hangingPunct="1">
      <a:defRPr sz="1600" b="1" kern="1200">
        <a:solidFill>
          <a:srgbClr val="00206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EF3FF"/>
    <a:srgbClr val="FFDD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3" autoAdjust="0"/>
    <p:restoredTop sz="90315" autoAdjust="0"/>
  </p:normalViewPr>
  <p:slideViewPr>
    <p:cSldViewPr>
      <p:cViewPr>
        <p:scale>
          <a:sx n="95" d="100"/>
          <a:sy n="95" d="100"/>
        </p:scale>
        <p:origin x="250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spcBef>
                <a:spcPct val="0"/>
              </a:spcBef>
              <a:buClrTx/>
              <a:buSzTx/>
              <a:buFontTx/>
              <a:buNone/>
              <a:defRPr sz="1200" b="0">
                <a:solidFill>
                  <a:schemeClr val="tx1"/>
                </a:solidFill>
                <a:latin typeface="Arial" charset="0"/>
                <a:cs typeface="Arial" charset="0"/>
              </a:defRPr>
            </a:lvl1pPr>
          </a:lstStyle>
          <a:p>
            <a:pPr>
              <a:defRPr/>
            </a:pPr>
            <a:fld id="{90B2FF1F-3FF7-4E28-849B-5C7E3D0360F2}" type="datetimeFigureOut">
              <a:rPr lang="en-US"/>
              <a:pPr>
                <a:defRPr/>
              </a:pPr>
              <a:t>1/28/19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spcBef>
                <a:spcPct val="0"/>
              </a:spcBef>
              <a:buClrTx/>
              <a:buSzTx/>
              <a:buFontTx/>
              <a:buNone/>
              <a:defRPr sz="1200" b="0">
                <a:solidFill>
                  <a:schemeClr val="tx1"/>
                </a:solidFill>
                <a:latin typeface="Arial" charset="0"/>
                <a:cs typeface="Arial" charset="0"/>
              </a:defRPr>
            </a:lvl1pPr>
          </a:lstStyle>
          <a:p>
            <a:pPr>
              <a:defRPr/>
            </a:pPr>
            <a:fld id="{5C2B1608-E755-4C04-B564-D033D36ACF59}" type="slidenum">
              <a:rPr lang="en-US"/>
              <a:pPr>
                <a:defRPr/>
              </a:pPr>
              <a:t>‹#›</a:t>
            </a:fld>
            <a:endParaRPr lang="en-US"/>
          </a:p>
        </p:txBody>
      </p:sp>
    </p:spTree>
    <p:extLst>
      <p:ext uri="{BB962C8B-B14F-4D97-AF65-F5344CB8AC3E}">
        <p14:creationId xmlns:p14="http://schemas.microsoft.com/office/powerpoint/2010/main" val="3661024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a:t>Correct answer is B.  Answer A is Lamarkian.  Answer C is wrong because natural selection may cause you to die but evolution acts on populations.  Answer D, in a stable environment there may be no change from one generation to another.  Again it is the population that changes.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a:t>To introduce students to chromosomes that contain genes, this slide presents an image of fluorescently illuminated human chromosomes and scanning electron micrographs of barley chromosomes during mitosis.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B12379-CC88-4756-A758-D29F3DF4FC82}" type="slidenum">
              <a:rPr lang="en-US" smtClean="0"/>
              <a:pPr/>
              <a:t>16</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This slide shows the location of the Galapagos islands near the equator some 500 miles off the coast of Ecuador. The map illustrates the route taken during the voyage of the Beagle. Darwin stopped at the Galapagos towards the end of the 5 year journey and stayed for several days, exploring and collecting specimens, including individuals of the rather drab group of finch species that inhabited the islands.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C7C43D-93CA-45A0-AE39-ED1A8360AAEE}" type="slidenum">
              <a:rPr lang="en-US" smtClean="0"/>
              <a:pPr/>
              <a:t>17</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The 14 species of finches that are endemic to the Galapagos islands. An ancestral species from mainland South America colonized the islands about 1 million years ago. Species in the genus </a:t>
            </a:r>
            <a:r>
              <a:rPr lang="en-US" i="1"/>
              <a:t>Geospiza</a:t>
            </a:r>
            <a:r>
              <a:rPr lang="en-US"/>
              <a:t> are primarily seed eating ground finches. Most of the other species are insect eaters or fruit, seed and insect eaters.</a:t>
            </a:r>
          </a:p>
          <a:p>
            <a:pPr eaLnBrk="1" hangingPunct="1"/>
            <a:r>
              <a:rPr lang="en-US"/>
              <a:t>After returning to England, Darwin sent his Galapagos finch specimens to an ornithologist. The ornithologist informed Darwin that what he had thought was just one species was actually a group of at least ten different species. This astonished Darwin and provided a major clue to his thinking about the origin of species. As Darwin later said, it appeared that an original ancestral species had been “modified towards different ends.”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4301A4-D6AE-485B-96FA-FF0D3357BDE0}" type="slidenum">
              <a:rPr lang="en-US" smtClean="0"/>
              <a:pPr/>
              <a:t>19</a:t>
            </a:fld>
            <a:endParaRPr lang="en-US"/>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One of the Galapagos islands. The climate is fairly arid with great variation in total rainfall from year to year.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a:t>In a drought there are fewer small seeds and many more larger, hard seeds.  Strong bills that can crack the seeds will be advantageous.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Heights of male </a:t>
            </a:r>
            <a:r>
              <a:rPr lang="en-US" i="1" dirty="0"/>
              <a:t>Homo sapiens</a:t>
            </a:r>
            <a:r>
              <a:rPr lang="en-US" dirty="0"/>
              <a:t>.  Recent studies indicate more than 15 genes as influencing human height.  Even if there are only two alternative forms of each gene (alleles), we should expect a distribution similar to the normal distribution shown above.  Accumulation of variants at any of the genes involved leads to a more diverse gene pool for height should one extreme or the other be necessary.  In some environments larger is better but in many examples smaller varieties work best.  Early horses lived in forests and their diet was vegetation from bushes and plants.  There was little to no grass.  As grass became available several evolutionary changes occurred due to decreased forest or competition for new resources.  To live in grasslands, larger animals became more successful- couldn’t hide (run is better), change in stomach for digestive reasons.  Complex genetic</a:t>
            </a:r>
            <a:r>
              <a:rPr lang="en-US" baseline="0" dirty="0"/>
              <a:t> changes </a:t>
            </a:r>
            <a:r>
              <a:rPr lang="en-US" baseline="0"/>
              <a:t>driven by </a:t>
            </a:r>
            <a:r>
              <a:rPr lang="en-US" baseline="0" dirty="0"/>
              <a:t>adaptability to new environment.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a:t>Erasmus Darwin was the grandfather of Charles Darwin.  He was a physician, philosopher, and inventor.  His ideas on evolution were very similar to what Charles proposed a couple of generations later.  The statements to the right are from Erasmus’ ideas.  </a:t>
            </a:r>
          </a:p>
          <a:p>
            <a:r>
              <a:rPr lang="en-US"/>
              <a:t>Hence without parent by spontaneous birth </a:t>
            </a:r>
            <a:br>
              <a:rPr lang="en-US"/>
            </a:br>
            <a:r>
              <a:rPr lang="en-US"/>
              <a:t>Rise the first specks of animated earth; </a:t>
            </a:r>
            <a:br>
              <a:rPr lang="en-US"/>
            </a:br>
            <a:r>
              <a:rPr lang="en-US"/>
              <a:t>From Nature's womb the plant or insect swims, </a:t>
            </a:r>
            <a:br>
              <a:rPr lang="en-US"/>
            </a:br>
            <a:r>
              <a:rPr lang="en-US"/>
              <a:t>And buds or breathes, with microscopic limbs. </a:t>
            </a:r>
            <a:br>
              <a:rPr lang="en-US"/>
            </a:br>
            <a:br>
              <a:rPr lang="en-US"/>
            </a:br>
            <a:r>
              <a:rPr lang="en-US"/>
              <a:t>ORGANIC LIFE beneath the shoreless waves </a:t>
            </a:r>
            <a:br>
              <a:rPr lang="en-US"/>
            </a:br>
            <a:r>
              <a:rPr lang="en-US"/>
              <a:t>Was born and nurs'd in Ocean's pearly caves </a:t>
            </a:r>
            <a:br>
              <a:rPr lang="en-US"/>
            </a:br>
            <a:r>
              <a:rPr lang="en-US"/>
              <a:t>First forms minute, unseen by spheric glass, </a:t>
            </a:r>
            <a:br>
              <a:rPr lang="en-US"/>
            </a:br>
            <a:r>
              <a:rPr lang="en-US"/>
              <a:t>Move on the mud, or pierce the watery mass; </a:t>
            </a:r>
            <a:br>
              <a:rPr lang="en-US"/>
            </a:br>
            <a:r>
              <a:rPr lang="en-US"/>
              <a:t>These, as successive generations bloom, </a:t>
            </a:r>
            <a:br>
              <a:rPr lang="en-US"/>
            </a:br>
            <a:r>
              <a:rPr lang="en-US"/>
              <a:t>New powers acquire, and larger limbs assume; </a:t>
            </a:r>
            <a:br>
              <a:rPr lang="en-US"/>
            </a:br>
            <a:r>
              <a:rPr lang="en-US"/>
              <a:t>Whence countless groups of vegetation spring, </a:t>
            </a:r>
            <a:br>
              <a:rPr lang="en-US"/>
            </a:br>
            <a:r>
              <a:rPr lang="en-US"/>
              <a:t>And breathing realms of fin, and feet, and wing. </a:t>
            </a:r>
          </a:p>
          <a:p>
            <a:r>
              <a:rPr lang="en-US"/>
              <a:t>From Temple of Nature, published posthumously.</a:t>
            </a:r>
          </a:p>
          <a:p>
            <a:r>
              <a:rPr lang="en-US"/>
              <a:t>Jean-Baptiste Lamarck was not born into prestige and he was an established naturalist who made many contributions to science particularly in botany and invertebrate taxonomy.  He had ides on evolution (as in the quote below his name) and as follows from 1801…. . . </a:t>
            </a:r>
            <a:r>
              <a:rPr lang="en-US" i="1"/>
              <a:t>time</a:t>
            </a:r>
            <a:r>
              <a:rPr lang="en-US"/>
              <a:t> and </a:t>
            </a:r>
            <a:r>
              <a:rPr lang="en-US" i="1"/>
              <a:t>favorable conditions</a:t>
            </a:r>
            <a:r>
              <a:rPr lang="en-US"/>
              <a:t> are the two principal means which nature has employed in giving existence to all her productions. We know that for her time has no limit, and that consequently she always has it at her disposal.  His evolutionary thoughts are referred to in a derogatory sense whereas he got to gradual change in relation to the environment in a different way.  Genetics finally differentiated from the Lamarkian view to the Darwinian view.</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D39E1-B106-4008-BC26-C9049210833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length of </a:t>
            </a:r>
            <a:r>
              <a:rPr lang="en-US" i="1" dirty="0"/>
              <a:t>Drosophila</a:t>
            </a:r>
            <a:r>
              <a:rPr lang="en-US" dirty="0"/>
              <a:t> (fruit fly) wings.  Why might it be better to have large wings or small wings?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957DF74-189F-4398-9840-43AEF0981A31}" type="slidenum">
              <a:rPr lang="en-US" sz="1200" b="0">
                <a:solidFill>
                  <a:schemeClr val="tx1"/>
                </a:solidFill>
              </a:rPr>
              <a:pPr algn="r"/>
              <a:t>24</a:t>
            </a:fld>
            <a:endParaRPr lang="en-US" sz="1200" b="0">
              <a:solidFill>
                <a:schemeClr val="tx1"/>
              </a:solidFill>
            </a:endParaRPr>
          </a:p>
        </p:txBody>
      </p:sp>
      <p:sp>
        <p:nvSpPr>
          <p:cNvPr id="7168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C6C8D91-6B8A-4CD5-8896-568A50032712}" type="slidenum">
              <a:rPr lang="en-US" sz="1200" b="0">
                <a:solidFill>
                  <a:schemeClr val="tx1"/>
                </a:solidFill>
              </a:rPr>
              <a:pPr algn="r"/>
              <a:t>30</a:t>
            </a:fld>
            <a:endParaRPr lang="en-US" sz="1200" b="0">
              <a:solidFill>
                <a:schemeClr val="tx1"/>
              </a:solidFill>
            </a:endParaRPr>
          </a:p>
        </p:txBody>
      </p:sp>
      <p:sp>
        <p:nvSpPr>
          <p:cNvPr id="8397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Early creationist philosophies of grand design in nature.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DFA74-8A90-400E-9D13-F7E3478ECD9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Published November 1859 expressed the ideas of gradual change by adaptation from common origins with a phylogeny and an impact of natural selection which precludes ideas of “design”.  Allowed for extinctions and explained common traits of animal husbandry in an evolutionary perspective.  The videos have given you insight into the life of Darwin.  The social consequences of this new theory suggest the level of stress or pressure felt by Darwin in publishing his theory which ran contradictory to those of natural theology.</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6F636-7CF2-48D9-98B3-584DFD19CE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Wallace was the co-discoverer of evolution by natural selection and actually published prior to Darwin.  Both sets of ideas were complementary.  Most of Wallace’s ideas derive from his long time study of the Malay Archipelago, modern Malaysia and Indonesia.  Book is most famous scientific travelogue.   By his death at 91, Wallace was the most famous British naturalist.  Darwin has overshadowed much of a set of works that are overlapping and complementary.</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2EBEAF-4162-46D7-9283-10CDCABABD6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Darwin and Wallace (left, right) with notes underneath.</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49485F-6D1C-4230-946A-76B431EFAD0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Impact of Malthus on Darwin:</a:t>
            </a:r>
          </a:p>
          <a:p>
            <a:r>
              <a:rPr lang="en-US"/>
              <a:t>"In October 1838, that is, fifteen months after I had begun my systematic inquiry, I happened to read for amusement Malthus on </a:t>
            </a:r>
            <a:r>
              <a:rPr lang="en-US" i="1"/>
              <a:t>Population</a:t>
            </a:r>
            <a:r>
              <a:rPr lang="en-US"/>
              <a:t>, and being well prepared to appreciate the struggle for existence which everywhere goes on from long- continued observation of the habits of animals and plants, it at once struck me that under these circumstances favourable variations would tend to be preserved, and unfavourable ones to be destroyed. The results of this would be the formation of a new species. Here, then I had at last got a theory by which to work". Charles Darwin, from his autobiography. (1876) .  The main ideas as seen in the pre-class reading is the capability for mass reproduction and the inability of our natural resources to support such growth.  Darwin and Wallace saw this is the nature of competitive interactions that allow slight positive variations to be perpetuated over other forms- thus the selection.</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221CFD-A1F7-4BD0-A6EE-3967D7609DD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Natural selection has four processes;</a:t>
            </a:r>
          </a:p>
          <a:p>
            <a:r>
              <a:rPr lang="en-US"/>
              <a:t>1.Genetic variation</a:t>
            </a:r>
          </a:p>
          <a:p>
            <a:r>
              <a:rPr lang="en-US"/>
              <a:t>2. Overproduction of offspring</a:t>
            </a:r>
          </a:p>
          <a:p>
            <a:r>
              <a:rPr lang="en-US"/>
              <a:t>3. Struggle for existence</a:t>
            </a:r>
          </a:p>
          <a:p>
            <a:r>
              <a:rPr lang="en-US"/>
              <a:t>4. Differential survival and reproduction.</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584A21-3EF0-4E66-BB1B-3FC83C98F74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674E9E-E4C7-4694-B306-3961E4980A8E}" type="datetimeFigureOut">
              <a:rPr lang="en-US"/>
              <a:pPr>
                <a:defRPr/>
              </a:pPr>
              <a:t>1/28/19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8E342-4AF4-4CBE-B79C-C22619DBFE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78DECF-80AB-4814-A73A-680AC63E402F}" type="datetimeFigureOut">
              <a:rPr lang="en-US"/>
              <a:pPr>
                <a:defRPr/>
              </a:pPr>
              <a:t>1/28/19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38478-A71D-401E-91BD-D35DA39481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4D9BB7-D626-4B8A-95FF-929955175EF5}" type="datetimeFigureOut">
              <a:rPr lang="en-US"/>
              <a:pPr>
                <a:defRPr/>
              </a:pPr>
              <a:t>1/28/19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F48122-EEE5-4081-AC88-8463543731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pPr>
              <a:defRPr/>
            </a:pPr>
            <a:r>
              <a:rPr lang="en-US" altLang="en-US"/>
              <a:t>Copyright © Brooks/Cole, a division of Thomson Learning, Inc.</a:t>
            </a:r>
            <a:br>
              <a:rPr lang="en-US" altLang="en-US"/>
            </a:br>
            <a:r>
              <a:rPr lang="en-US" altLang="en-US"/>
              <a:t>Thomson Learning is a trademark used herein under license.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EE9F2C3E-5162-4787-948B-A5B765DB4D99}" type="datetime1">
              <a:rPr lang="en-US"/>
              <a:pPr>
                <a:defRPr/>
              </a:pPr>
              <a:t>1/28/19</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05812915-7BC1-409A-9861-CF7EA93D26D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46B9D7-7BFC-4B48-812F-2B3708159AD2}" type="datetimeFigureOut">
              <a:rPr lang="en-US"/>
              <a:pPr>
                <a:defRPr/>
              </a:pPr>
              <a:t>1/28/19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5085D-30F8-4078-AAFF-324B54116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9BC041-BBF9-40DB-A7AD-B67BF2CC06FD}" type="datetimeFigureOut">
              <a:rPr lang="en-US"/>
              <a:pPr>
                <a:defRPr/>
              </a:pPr>
              <a:t>1/28/19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721893-5C72-4B18-9B65-4B01CD140F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B6F16A-D791-44A4-9E41-521B10A7DC17}" type="datetimeFigureOut">
              <a:rPr lang="en-US"/>
              <a:pPr>
                <a:defRPr/>
              </a:pPr>
              <a:t>1/28/19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9093D4-5CDA-4E5D-A1A9-922AAE4E02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169511-1C27-4832-8373-5CF05BEE6104}" type="datetimeFigureOut">
              <a:rPr lang="en-US"/>
              <a:pPr>
                <a:defRPr/>
              </a:pPr>
              <a:t>1/28/19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87CC0D-36DD-4E9A-AEF3-8A9C5E4DFF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665217-8B59-4AA1-833F-AFEBB58DCA94}" type="datetimeFigureOut">
              <a:rPr lang="en-US"/>
              <a:pPr>
                <a:defRPr/>
              </a:pPr>
              <a:t>1/28/19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92E63D-1181-4263-B9C0-F55BDBBE74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546FD6-7581-4DA8-BEF1-8692A6B076F5}" type="datetimeFigureOut">
              <a:rPr lang="en-US"/>
              <a:pPr>
                <a:defRPr/>
              </a:pPr>
              <a:t>1/28/19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24D13E-2F51-4599-BDE9-D11AEAC39B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106EED-5D64-4F8A-9ADF-5E24EEF6F184}" type="datetimeFigureOut">
              <a:rPr lang="en-US"/>
              <a:pPr>
                <a:defRPr/>
              </a:pPr>
              <a:t>1/28/19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808C10-1D61-42EA-8BBE-7138E1FB1E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65FC2-68D4-4129-A047-31E692E14187}" type="datetimeFigureOut">
              <a:rPr lang="en-US"/>
              <a:pPr>
                <a:defRPr/>
              </a:pPr>
              <a:t>1/28/19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5C2F85-B1D8-4FD5-B858-E7379240A8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ClrTx/>
              <a:buSzTx/>
              <a:buFontTx/>
              <a:buNone/>
              <a:defRPr sz="1200" b="0">
                <a:solidFill>
                  <a:schemeClr val="tx1">
                    <a:tint val="75000"/>
                  </a:schemeClr>
                </a:solidFill>
                <a:latin typeface="+mn-lt"/>
                <a:cs typeface="+mn-cs"/>
              </a:defRPr>
            </a:lvl1pPr>
          </a:lstStyle>
          <a:p>
            <a:pPr>
              <a:defRPr/>
            </a:pPr>
            <a:fld id="{6719EAA3-C084-4E2A-941D-02FE933671A2}" type="datetimeFigureOut">
              <a:rPr lang="en-US"/>
              <a:pPr>
                <a:defRPr/>
              </a:pPr>
              <a:t>1/28/19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ClrTx/>
              <a:buSzTx/>
              <a:buFontTx/>
              <a:buNone/>
              <a:defRPr sz="1200" b="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buClrTx/>
              <a:buSzTx/>
              <a:buFontTx/>
              <a:buNone/>
              <a:defRPr sz="1200" b="0">
                <a:solidFill>
                  <a:schemeClr val="tx1">
                    <a:tint val="75000"/>
                  </a:schemeClr>
                </a:solidFill>
                <a:latin typeface="+mn-lt"/>
                <a:cs typeface="+mn-cs"/>
              </a:defRPr>
            </a:lvl1pPr>
          </a:lstStyle>
          <a:p>
            <a:pPr>
              <a:defRPr/>
            </a:pPr>
            <a:fld id="{153427A8-9972-4B56-82D3-DFE19B3271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https://www.youtube.com/embed/n42BvV0M1Qc?feature=oembed" TargetMode="External"/><Relationship Id="rId4" Type="http://schemas.openxmlformats.org/officeDocument/2006/relationships/hyperlink" Target="http://www.youtube.com/watch?v=n42BvV0M1Q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bs.org/wgbh/evolution/library/11/2/real/e_s_4.html" TargetMode="External"/><Relationship Id="rId7" Type="http://schemas.openxmlformats.org/officeDocument/2006/relationships/hyperlink" Target="http://www.youtube.com/watch?v=n42BvV0M1Q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pbs.org/wgbh/evolution/educators/teachstuds/svideos.html" TargetMode="External"/><Relationship Id="rId5" Type="http://schemas.openxmlformats.org/officeDocument/2006/relationships/image" Target="../media/image23.png"/><Relationship Id="rId4" Type="http://schemas.openxmlformats.org/officeDocument/2006/relationships/hyperlink" Target="http://www.pbs.org/wgbh/evolution/library/11/2/quicktime/e_s_4.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notesSlide" Target="../notesSlides/notesSlide14.xml"/><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https://www.youtube.com/embed/kSL8BFNSBEo?feature=oembed" TargetMode="External"/><Relationship Id="rId4" Type="http://schemas.openxmlformats.org/officeDocument/2006/relationships/hyperlink" Target="http://intro.bio.rpi.edu/Studio/1Evolution/4/2In/VideoDarwinsFinches.wm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ntro.bio.rpi.edu/Studio/1Evolution/4/2In/VideoDarwinsFinches.wm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youtube.com/watch?v=kSL8BFNSBEo" TargetMode="External"/><Relationship Id="rId5" Type="http://schemas.openxmlformats.org/officeDocument/2006/relationships/image" Target="../media/image41.jpeg"/><Relationship Id="rId4" Type="http://schemas.openxmlformats.org/officeDocument/2006/relationships/hyperlink" Target="../!!3.Darwin's%20Finches.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www.dailyprincetonian.com/images/photo/5015/expa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upload.wikimedia.org/wikipedia/commons/3/39/WilliamPaley.jpg" TargetMode="External"/><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aRR7DE4ZFwQ?feature=oembed" TargetMode="External"/><Relationship Id="rId4" Type="http://schemas.openxmlformats.org/officeDocument/2006/relationships/hyperlink" Target="http://intro.bio.rpi.edu/Studio/1Evolution/4/2In/VideoDarwinsDangerousIdea.wm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ntro.bio.rpi.edu/Studio/1Evolution/4/2In/VideoDarwinsDangerousIdea.wm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youtube.com/watch?v=aRR7DE4ZFwQ"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2895600"/>
            <a:ext cx="9220200" cy="1143000"/>
          </a:xfrm>
        </p:spPr>
        <p:txBody>
          <a:bodyPr/>
          <a:lstStyle/>
          <a:p>
            <a:pPr algn="l"/>
            <a:r>
              <a:rPr lang="en-US" b="1">
                <a:solidFill>
                  <a:srgbClr val="FF0000"/>
                </a:solidFill>
              </a:rPr>
              <a:t>Darwinian Evolution: </a:t>
            </a:r>
            <a:r>
              <a:rPr lang="en-US" sz="4000" b="1" i="1">
                <a:solidFill>
                  <a:srgbClr val="FF0000"/>
                </a:solidFill>
              </a:rPr>
              <a:t>Growth </a:t>
            </a:r>
            <a:r>
              <a:rPr lang="en-US" sz="3200" b="1" i="1">
                <a:solidFill>
                  <a:srgbClr val="FF0000"/>
                </a:solidFill>
              </a:rPr>
              <a:t>&amp;</a:t>
            </a:r>
            <a:r>
              <a:rPr lang="en-US" sz="4000" b="1" i="1">
                <a:solidFill>
                  <a:srgbClr val="FF0000"/>
                </a:solidFill>
              </a:rPr>
              <a:t> Survival</a:t>
            </a:r>
          </a:p>
        </p:txBody>
      </p:sp>
      <p:pic>
        <p:nvPicPr>
          <p:cNvPr id="16387" name="Picture 3" descr="Darwin.jpg"/>
          <p:cNvPicPr>
            <a:picLocks noChangeAspect="1"/>
          </p:cNvPicPr>
          <p:nvPr/>
        </p:nvPicPr>
        <p:blipFill>
          <a:blip r:embed="rId3" cstate="print"/>
          <a:srcRect l="12323" r="16090" b="44385"/>
          <a:stretch>
            <a:fillRect/>
          </a:stretch>
        </p:blipFill>
        <p:spPr bwMode="auto">
          <a:xfrm>
            <a:off x="3244850" y="609600"/>
            <a:ext cx="1870075" cy="2362200"/>
          </a:xfrm>
          <a:prstGeom prst="rect">
            <a:avLst/>
          </a:prstGeom>
          <a:noFill/>
          <a:ln w="28575">
            <a:solidFill>
              <a:srgbClr val="C00000"/>
            </a:solidFill>
            <a:miter lim="800000"/>
            <a:headEnd/>
            <a:tailEnd/>
          </a:ln>
        </p:spPr>
      </p:pic>
      <p:pic>
        <p:nvPicPr>
          <p:cNvPr id="16388" name="Picture 4" descr="Snail color variation.jpg"/>
          <p:cNvPicPr>
            <a:picLocks noChangeAspect="1"/>
          </p:cNvPicPr>
          <p:nvPr/>
        </p:nvPicPr>
        <p:blipFill>
          <a:blip r:embed="rId4" cstate="print">
            <a:lum contrast="40000"/>
          </a:blip>
          <a:srcRect l="6165" t="2972" r="2580" b="4903"/>
          <a:stretch>
            <a:fillRect/>
          </a:stretch>
        </p:blipFill>
        <p:spPr bwMode="auto">
          <a:xfrm>
            <a:off x="533400" y="4114800"/>
            <a:ext cx="1981200" cy="1524000"/>
          </a:xfrm>
          <a:prstGeom prst="rect">
            <a:avLst/>
          </a:prstGeom>
          <a:noFill/>
          <a:ln w="19050">
            <a:solidFill>
              <a:schemeClr val="tx1"/>
            </a:solidFill>
            <a:miter lim="800000"/>
            <a:headEnd/>
            <a:tailEnd/>
          </a:ln>
        </p:spPr>
      </p:pic>
      <p:pic>
        <p:nvPicPr>
          <p:cNvPr id="16389" name="Picture 6" descr="photoportrait of Alfred Russel Wallace in 1848, age 25"/>
          <p:cNvPicPr>
            <a:picLocks noChangeAspect="1" noChangeArrowheads="1"/>
          </p:cNvPicPr>
          <p:nvPr/>
        </p:nvPicPr>
        <p:blipFill>
          <a:blip r:embed="rId5" cstate="print">
            <a:lum bright="10000" contrast="-10000"/>
          </a:blip>
          <a:srcRect l="25607" t="13792" r="21240" b="38072"/>
          <a:stretch>
            <a:fillRect/>
          </a:stretch>
        </p:blipFill>
        <p:spPr bwMode="auto">
          <a:xfrm>
            <a:off x="3429000" y="4038600"/>
            <a:ext cx="1600200" cy="1936750"/>
          </a:xfrm>
          <a:prstGeom prst="rect">
            <a:avLst/>
          </a:prstGeom>
          <a:noFill/>
          <a:ln w="28575">
            <a:solidFill>
              <a:srgbClr val="C00000"/>
            </a:solidFill>
            <a:miter lim="800000"/>
            <a:headEnd/>
            <a:tailEnd/>
          </a:ln>
        </p:spPr>
      </p:pic>
      <p:pic>
        <p:nvPicPr>
          <p:cNvPr id="16390" name="Picture 4" descr="Cover on the origin of species.jpg"/>
          <p:cNvPicPr>
            <a:picLocks noChangeAspect="1"/>
          </p:cNvPicPr>
          <p:nvPr/>
        </p:nvPicPr>
        <p:blipFill>
          <a:blip r:embed="rId6" cstate="print">
            <a:lum bright="-10000" contrast="10000"/>
          </a:blip>
          <a:srcRect l="4688" t="1939" r="6248" b="13654"/>
          <a:stretch>
            <a:fillRect/>
          </a:stretch>
        </p:blipFill>
        <p:spPr bwMode="auto">
          <a:xfrm>
            <a:off x="609600" y="914400"/>
            <a:ext cx="1828800" cy="2181225"/>
          </a:xfrm>
          <a:prstGeom prst="rect">
            <a:avLst/>
          </a:prstGeom>
          <a:noFill/>
          <a:ln w="28575">
            <a:solidFill>
              <a:srgbClr val="C00000"/>
            </a:solidFill>
            <a:miter lim="800000"/>
            <a:headEnd/>
            <a:tailEnd/>
          </a:ln>
        </p:spPr>
      </p:pic>
      <p:pic>
        <p:nvPicPr>
          <p:cNvPr id="16391" name="Picture 33" descr="Beagle2.jpg"/>
          <p:cNvPicPr>
            <a:picLocks noChangeAspect="1"/>
          </p:cNvPicPr>
          <p:nvPr/>
        </p:nvPicPr>
        <p:blipFill>
          <a:blip r:embed="rId7" cstate="print">
            <a:lum bright="10000" contrast="40000"/>
          </a:blip>
          <a:srcRect l="10034" t="6873" r="3600"/>
          <a:stretch>
            <a:fillRect/>
          </a:stretch>
        </p:blipFill>
        <p:spPr bwMode="auto">
          <a:xfrm>
            <a:off x="5791200" y="990600"/>
            <a:ext cx="1828800" cy="1993900"/>
          </a:xfrm>
          <a:prstGeom prst="rect">
            <a:avLst/>
          </a:prstGeom>
          <a:noFill/>
          <a:ln w="28575">
            <a:solidFill>
              <a:schemeClr val="accent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volution  How Does Evolution Really Work">
            <a:hlinkClick r:id="" action="ppaction://media"/>
            <a:extLst>
              <a:ext uri="{FF2B5EF4-FFF2-40B4-BE49-F238E27FC236}">
                <a16:creationId xmlns:a16="http://schemas.microsoft.com/office/drawing/2014/main" id="{2B0656AE-A54E-7E4F-8439-77E193C7CACF}"/>
              </a:ext>
            </a:extLst>
          </p:cNvPr>
          <p:cNvPicPr>
            <a:picLocks noRot="1" noChangeAspect="1"/>
          </p:cNvPicPr>
          <p:nvPr>
            <a:videoFile r:link="rId1"/>
          </p:nvPr>
        </p:nvPicPr>
        <p:blipFill>
          <a:blip r:embed="rId3"/>
          <a:stretch>
            <a:fillRect/>
          </a:stretch>
        </p:blipFill>
        <p:spPr>
          <a:xfrm>
            <a:off x="0" y="800099"/>
            <a:ext cx="9144000" cy="5143501"/>
          </a:xfrm>
          <a:prstGeom prst="rect">
            <a:avLst/>
          </a:prstGeom>
        </p:spPr>
      </p:pic>
      <p:sp>
        <p:nvSpPr>
          <p:cNvPr id="3" name="Rectangle 2">
            <a:extLst>
              <a:ext uri="{FF2B5EF4-FFF2-40B4-BE49-F238E27FC236}">
                <a16:creationId xmlns:a16="http://schemas.microsoft.com/office/drawing/2014/main" id="{8B618C89-EEA6-E14C-A806-86D16B4CDFA6}"/>
              </a:ext>
            </a:extLst>
          </p:cNvPr>
          <p:cNvSpPr/>
          <p:nvPr/>
        </p:nvSpPr>
        <p:spPr>
          <a:xfrm>
            <a:off x="2590800" y="-95310"/>
            <a:ext cx="5175199" cy="400110"/>
          </a:xfrm>
          <a:prstGeom prst="rect">
            <a:avLst/>
          </a:prstGeom>
        </p:spPr>
        <p:txBody>
          <a:bodyPr wrap="none">
            <a:spAutoFit/>
          </a:bodyPr>
          <a:lstStyle/>
          <a:p>
            <a:r>
              <a:rPr lang="en-US" sz="2000" dirty="0">
                <a:hlinkClick r:id="rId4"/>
              </a:rPr>
              <a:t>Video: How does Evolution Really Work?</a:t>
            </a:r>
            <a:endParaRPr lang="en-US" sz="2000" dirty="0"/>
          </a:p>
        </p:txBody>
      </p:sp>
    </p:spTree>
    <p:extLst>
      <p:ext uri="{BB962C8B-B14F-4D97-AF65-F5344CB8AC3E}">
        <p14:creationId xmlns:p14="http://schemas.microsoft.com/office/powerpoint/2010/main" val="41829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2819400" y="5405735"/>
            <a:ext cx="5486400" cy="461665"/>
          </a:xfrm>
          <a:prstGeom prst="rect">
            <a:avLst/>
          </a:prstGeom>
          <a:noFill/>
          <a:ln w="9525">
            <a:noFill/>
            <a:miter lim="800000"/>
            <a:headEnd/>
            <a:tailEnd/>
          </a:ln>
        </p:spPr>
        <p:txBody>
          <a:bodyPr wrap="square">
            <a:spAutoFit/>
          </a:bodyPr>
          <a:lstStyle/>
          <a:p>
            <a:r>
              <a:rPr lang="en-US" sz="1200" b="0" dirty="0">
                <a:solidFill>
                  <a:schemeClr val="tx1"/>
                </a:solidFill>
              </a:rPr>
              <a:t>“</a:t>
            </a:r>
            <a:r>
              <a:rPr lang="en-US" sz="1200" b="0" dirty="0">
                <a:solidFill>
                  <a:schemeClr val="tx1"/>
                </a:solidFill>
                <a:hlinkClick r:id="rId3"/>
              </a:rPr>
              <a:t>PBS -Original Source</a:t>
            </a:r>
            <a:r>
              <a:rPr lang="en-US" sz="1200" b="0" dirty="0">
                <a:solidFill>
                  <a:schemeClr val="tx1"/>
                </a:solidFill>
              </a:rPr>
              <a:t>”.</a:t>
            </a:r>
          </a:p>
          <a:p>
            <a:r>
              <a:rPr lang="en-US" sz="1200" b="0" dirty="0">
                <a:solidFill>
                  <a:schemeClr val="tx1"/>
                </a:solidFill>
              </a:rPr>
              <a:t> Video </a:t>
            </a:r>
            <a:r>
              <a:rPr lang="en-US" sz="800" b="0" dirty="0">
                <a:solidFill>
                  <a:schemeClr val="tx1"/>
                </a:solidFill>
              </a:rPr>
              <a:t>(</a:t>
            </a:r>
            <a:r>
              <a:rPr lang="en-US" sz="800" b="0" dirty="0" err="1">
                <a:solidFill>
                  <a:schemeClr val="tx1"/>
                </a:solidFill>
              </a:rPr>
              <a:t>rm</a:t>
            </a:r>
            <a:r>
              <a:rPr lang="en-US" sz="800" b="0" dirty="0">
                <a:solidFill>
                  <a:schemeClr val="tx1"/>
                </a:solidFill>
              </a:rPr>
              <a:t>) (</a:t>
            </a:r>
            <a:r>
              <a:rPr lang="en-US" sz="800" b="0" dirty="0" err="1">
                <a:solidFill>
                  <a:schemeClr val="tx1"/>
                </a:solidFill>
                <a:hlinkClick r:id="rId4"/>
              </a:rPr>
              <a:t>quicktime</a:t>
            </a:r>
            <a:r>
              <a:rPr lang="en-US" sz="800" b="0" dirty="0">
                <a:solidFill>
                  <a:schemeClr val="tx1"/>
                </a:solidFill>
              </a:rPr>
              <a:t>)</a:t>
            </a:r>
            <a:endParaRPr lang="en-US" sz="1200" b="0" dirty="0">
              <a:solidFill>
                <a:schemeClr val="tx1"/>
              </a:solidFill>
            </a:endParaRPr>
          </a:p>
        </p:txBody>
      </p:sp>
      <p:pic>
        <p:nvPicPr>
          <p:cNvPr id="32770" name="Picture 2"/>
          <p:cNvPicPr>
            <a:picLocks noChangeAspect="1" noChangeArrowheads="1"/>
          </p:cNvPicPr>
          <p:nvPr/>
        </p:nvPicPr>
        <p:blipFill>
          <a:blip r:embed="rId5" cstate="print"/>
          <a:srcRect/>
          <a:stretch>
            <a:fillRect/>
          </a:stretch>
        </p:blipFill>
        <p:spPr bwMode="auto">
          <a:xfrm>
            <a:off x="914400" y="1371600"/>
            <a:ext cx="2127250" cy="1600200"/>
          </a:xfrm>
          <a:prstGeom prst="rect">
            <a:avLst/>
          </a:prstGeom>
          <a:noFill/>
          <a:ln w="9525">
            <a:noFill/>
            <a:miter lim="800000"/>
            <a:headEnd/>
            <a:tailEnd/>
          </a:ln>
        </p:spPr>
      </p:pic>
      <p:sp>
        <p:nvSpPr>
          <p:cNvPr id="4" name="Rectangle 3"/>
          <p:cNvSpPr/>
          <p:nvPr/>
        </p:nvSpPr>
        <p:spPr>
          <a:xfrm>
            <a:off x="2743200" y="5867400"/>
            <a:ext cx="4572000" cy="215444"/>
          </a:xfrm>
          <a:prstGeom prst="rect">
            <a:avLst/>
          </a:prstGeom>
        </p:spPr>
        <p:txBody>
          <a:bodyPr>
            <a:spAutoFit/>
          </a:bodyPr>
          <a:lstStyle/>
          <a:p>
            <a:r>
              <a:rPr lang="en-US" sz="800" b="0" dirty="0">
                <a:solidFill>
                  <a:schemeClr val="tx1"/>
                </a:solidFill>
                <a:hlinkClick r:id="rId6"/>
              </a:rPr>
              <a:t>http://www.pbs.org/wgbh/evolution/educators/teachstuds/svideos.html</a:t>
            </a:r>
            <a:r>
              <a:rPr lang="en-US" sz="800" b="0" dirty="0">
                <a:solidFill>
                  <a:schemeClr val="tx1"/>
                </a:solidFill>
              </a:rPr>
              <a:t>. Watch video 4 </a:t>
            </a:r>
            <a:endParaRPr lang="en-US" sz="800" dirty="0"/>
          </a:p>
        </p:txBody>
      </p:sp>
      <p:sp>
        <p:nvSpPr>
          <p:cNvPr id="2" name="Rectangle 1"/>
          <p:cNvSpPr/>
          <p:nvPr/>
        </p:nvSpPr>
        <p:spPr>
          <a:xfrm>
            <a:off x="3505200" y="1828800"/>
            <a:ext cx="4572000" cy="1046440"/>
          </a:xfrm>
          <a:prstGeom prst="rect">
            <a:avLst/>
          </a:prstGeom>
        </p:spPr>
        <p:txBody>
          <a:bodyPr>
            <a:spAutoFit/>
          </a:bodyPr>
          <a:lstStyle/>
          <a:p>
            <a:r>
              <a:rPr lang="en-US" sz="2400" dirty="0">
                <a:hlinkClick r:id="rId7"/>
              </a:rPr>
              <a:t>How does Evolution Really Work?</a:t>
            </a:r>
            <a:endParaRPr lang="en-US" sz="2400" dirty="0"/>
          </a:p>
          <a:p>
            <a:r>
              <a:rPr lang="en-US" sz="1400" dirty="0"/>
              <a:t>(</a:t>
            </a:r>
            <a:r>
              <a:rPr lang="en-US" sz="1400" dirty="0" err="1"/>
              <a:t>youtube</a:t>
            </a:r>
            <a:r>
              <a:rPr lang="en-US" sz="1400" dirty="0"/>
              <a:t>)</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r>
              <a:rPr lang="en-US" sz="4000"/>
              <a:t>Which statement is true about evolution by natural selection?</a:t>
            </a:r>
          </a:p>
        </p:txBody>
      </p:sp>
      <p:sp>
        <p:nvSpPr>
          <p:cNvPr id="34818" name="Rectangle 3"/>
          <p:cNvSpPr>
            <a:spLocks noGrp="1"/>
          </p:cNvSpPr>
          <p:nvPr>
            <p:ph type="body" idx="4294967295"/>
          </p:nvPr>
        </p:nvSpPr>
        <p:spPr/>
        <p:txBody>
          <a:bodyPr/>
          <a:lstStyle/>
          <a:p>
            <a:pPr>
              <a:lnSpc>
                <a:spcPct val="80000"/>
              </a:lnSpc>
            </a:pPr>
            <a:r>
              <a:rPr lang="en-US" sz="2800"/>
              <a:t>A.  Evolution continually improves organisms so that the species now living are better than all earlier organisms that have ever lived, including those that have gone extinct.</a:t>
            </a:r>
          </a:p>
          <a:p>
            <a:pPr>
              <a:lnSpc>
                <a:spcPct val="80000"/>
              </a:lnSpc>
            </a:pPr>
            <a:r>
              <a:rPr lang="en-US" sz="2800"/>
              <a:t>B.  Natural selection results in evolution because some phenotypes are better adapted than other phenotypes.</a:t>
            </a:r>
          </a:p>
          <a:p>
            <a:pPr>
              <a:lnSpc>
                <a:spcPct val="80000"/>
              </a:lnSpc>
            </a:pPr>
            <a:r>
              <a:rPr lang="en-US" sz="2800"/>
              <a:t>C.  Evolution acts on individuals to change allele frequencies in the present generation's gene pool.</a:t>
            </a:r>
          </a:p>
          <a:p>
            <a:pPr>
              <a:lnSpc>
                <a:spcPct val="80000"/>
              </a:lnSpc>
            </a:pPr>
            <a:r>
              <a:rPr lang="en-US" sz="2800"/>
              <a:t>D.  In each generation individuals change such that they are better adapted to the present environment.</a:t>
            </a:r>
          </a:p>
          <a:p>
            <a:pPr>
              <a:lnSpc>
                <a:spcPct val="80000"/>
              </a:lnSpc>
            </a:pP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914400" y="228600"/>
            <a:ext cx="8229600" cy="1143000"/>
          </a:xfrm>
        </p:spPr>
        <p:txBody>
          <a:bodyPr/>
          <a:lstStyle/>
          <a:p>
            <a:pPr algn="l" eaLnBrk="1" hangingPunct="1"/>
            <a:r>
              <a:rPr lang="en-US" b="1">
                <a:solidFill>
                  <a:srgbClr val="C00000"/>
                </a:solidFill>
              </a:rPr>
              <a:t>         </a:t>
            </a:r>
            <a:r>
              <a:rPr lang="en-US" sz="4800" b="1">
                <a:solidFill>
                  <a:srgbClr val="C00000"/>
                </a:solidFill>
              </a:rPr>
              <a:t>Variation</a:t>
            </a:r>
            <a:endParaRPr lang="en-US" sz="4800" b="1" u="sng">
              <a:solidFill>
                <a:srgbClr val="C00000"/>
              </a:solidFill>
              <a:latin typeface="Arial" charset="0"/>
              <a:cs typeface="Arial" charset="0"/>
            </a:endParaRPr>
          </a:p>
        </p:txBody>
      </p:sp>
      <p:sp>
        <p:nvSpPr>
          <p:cNvPr id="22531" name="Content Placeholder 3"/>
          <p:cNvSpPr>
            <a:spLocks noGrp="1"/>
          </p:cNvSpPr>
          <p:nvPr>
            <p:ph idx="1"/>
          </p:nvPr>
        </p:nvSpPr>
        <p:spPr>
          <a:xfrm>
            <a:off x="3657600" y="1265238"/>
            <a:ext cx="5334000" cy="4525962"/>
          </a:xfrm>
        </p:spPr>
        <p:txBody>
          <a:bodyPr/>
          <a:lstStyle/>
          <a:p>
            <a:pPr>
              <a:spcBef>
                <a:spcPts val="2400"/>
              </a:spcBef>
              <a:buClr>
                <a:srgbClr val="FF0000"/>
              </a:buClr>
              <a:buSzPct val="150000"/>
            </a:pPr>
            <a:r>
              <a:rPr lang="en-US" sz="2000" b="1">
                <a:solidFill>
                  <a:srgbClr val="002060"/>
                </a:solidFill>
              </a:rPr>
              <a:t>Having collected and analyzed thousands of specimens from all over the world, Darwin and Wallace were experts on temporal </a:t>
            </a:r>
            <a:r>
              <a:rPr lang="en-US" sz="1600" b="1">
                <a:solidFill>
                  <a:srgbClr val="002060"/>
                </a:solidFill>
              </a:rPr>
              <a:t>&amp; </a:t>
            </a:r>
            <a:r>
              <a:rPr lang="en-US" sz="2000" b="1">
                <a:solidFill>
                  <a:srgbClr val="002060"/>
                </a:solidFill>
              </a:rPr>
              <a:t>spatial variations within species.</a:t>
            </a:r>
          </a:p>
          <a:p>
            <a:pPr>
              <a:spcBef>
                <a:spcPts val="2400"/>
              </a:spcBef>
              <a:buClr>
                <a:srgbClr val="FF0000"/>
              </a:buClr>
              <a:buSzPct val="150000"/>
            </a:pPr>
            <a:r>
              <a:rPr lang="en-US" sz="2000" b="1">
                <a:solidFill>
                  <a:srgbClr val="002060"/>
                </a:solidFill>
              </a:rPr>
              <a:t>Both realized that variation in traits invariably caused differences in the ability of individuals to survive and reproduce. </a:t>
            </a:r>
          </a:p>
          <a:p>
            <a:pPr>
              <a:spcBef>
                <a:spcPts val="2400"/>
              </a:spcBef>
              <a:buClr>
                <a:srgbClr val="FF0000"/>
              </a:buClr>
              <a:buSzPct val="150000"/>
            </a:pPr>
            <a:r>
              <a:rPr lang="en-US" sz="2000" b="1">
                <a:solidFill>
                  <a:srgbClr val="002060"/>
                </a:solidFill>
              </a:rPr>
              <a:t>Thus</a:t>
            </a:r>
            <a:r>
              <a:rPr lang="en-US" sz="2000" b="1" i="1">
                <a:solidFill>
                  <a:srgbClr val="FF0000"/>
                </a:solidFill>
              </a:rPr>
              <a:t> Natural Selection </a:t>
            </a:r>
            <a:r>
              <a:rPr lang="en-US" sz="2000" b="1" u="sng">
                <a:solidFill>
                  <a:srgbClr val="C00000"/>
                </a:solidFill>
              </a:rPr>
              <a:t>depended on variability </a:t>
            </a:r>
            <a:r>
              <a:rPr lang="en-US" sz="2000" b="1">
                <a:solidFill>
                  <a:srgbClr val="002060"/>
                </a:solidFill>
              </a:rPr>
              <a:t>within a population – without variation natural selection could not occur.</a:t>
            </a:r>
          </a:p>
          <a:p>
            <a:pPr>
              <a:spcBef>
                <a:spcPts val="2400"/>
              </a:spcBef>
              <a:buClr>
                <a:srgbClr val="FF0000"/>
              </a:buClr>
              <a:buSzPct val="150000"/>
            </a:pPr>
            <a:r>
              <a:rPr lang="en-US" sz="2000" b="1">
                <a:solidFill>
                  <a:srgbClr val="002060"/>
                </a:solidFill>
              </a:rPr>
              <a:t>Darwin &amp; Wallace did not understand the underlying causes of variation since they knew nothing about genes and genetics.</a:t>
            </a:r>
          </a:p>
        </p:txBody>
      </p:sp>
      <p:pic>
        <p:nvPicPr>
          <p:cNvPr id="36867" name="Picture 4" descr="Snail color variation.jpg"/>
          <p:cNvPicPr>
            <a:picLocks noChangeAspect="1"/>
          </p:cNvPicPr>
          <p:nvPr/>
        </p:nvPicPr>
        <p:blipFill>
          <a:blip r:embed="rId3" cstate="print">
            <a:lum contrast="30000"/>
          </a:blip>
          <a:srcRect l="6165" t="2972" r="2580" b="4903"/>
          <a:stretch>
            <a:fillRect/>
          </a:stretch>
        </p:blipFill>
        <p:spPr bwMode="auto">
          <a:xfrm>
            <a:off x="304800" y="1447800"/>
            <a:ext cx="3200400" cy="2362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457200" y="228600"/>
            <a:ext cx="8229600" cy="914400"/>
          </a:xfrm>
        </p:spPr>
        <p:txBody>
          <a:bodyPr/>
          <a:lstStyle/>
          <a:p>
            <a:r>
              <a:rPr lang="en-US" sz="3200"/>
              <a:t>Where does variation come from? Chromosomes and genes</a:t>
            </a:r>
          </a:p>
        </p:txBody>
      </p:sp>
      <p:sp>
        <p:nvSpPr>
          <p:cNvPr id="38914" name="Text Box 3"/>
          <p:cNvSpPr txBox="1">
            <a:spLocks noChangeArrowheads="1"/>
          </p:cNvSpPr>
          <p:nvPr/>
        </p:nvSpPr>
        <p:spPr bwMode="auto">
          <a:xfrm>
            <a:off x="533400" y="4343400"/>
            <a:ext cx="1371600" cy="366713"/>
          </a:xfrm>
          <a:prstGeom prst="rect">
            <a:avLst/>
          </a:prstGeom>
          <a:noFill/>
          <a:ln w="9525">
            <a:noFill/>
            <a:miter lim="800000"/>
            <a:headEnd/>
            <a:tailEnd/>
          </a:ln>
        </p:spPr>
        <p:txBody>
          <a:bodyPr>
            <a:spAutoFit/>
          </a:bodyPr>
          <a:lstStyle/>
          <a:p>
            <a:r>
              <a:rPr lang="en-US" sz="1800">
                <a:solidFill>
                  <a:schemeClr val="tx1"/>
                </a:solidFill>
              </a:rPr>
              <a:t>human</a:t>
            </a:r>
          </a:p>
        </p:txBody>
      </p:sp>
      <p:pic>
        <p:nvPicPr>
          <p:cNvPr id="38915" name="Picture 4" descr="chromo2b"/>
          <p:cNvPicPr>
            <a:picLocks noChangeAspect="1" noChangeArrowheads="1"/>
          </p:cNvPicPr>
          <p:nvPr/>
        </p:nvPicPr>
        <p:blipFill>
          <a:blip r:embed="rId3" cstate="print"/>
          <a:srcRect/>
          <a:stretch>
            <a:fillRect/>
          </a:stretch>
        </p:blipFill>
        <p:spPr bwMode="auto">
          <a:xfrm>
            <a:off x="2286000" y="4572000"/>
            <a:ext cx="2105025" cy="1598613"/>
          </a:xfrm>
          <a:prstGeom prst="rect">
            <a:avLst/>
          </a:prstGeom>
          <a:noFill/>
          <a:ln w="9525">
            <a:noFill/>
            <a:miter lim="800000"/>
            <a:headEnd/>
            <a:tailEnd/>
          </a:ln>
        </p:spPr>
      </p:pic>
      <p:pic>
        <p:nvPicPr>
          <p:cNvPr id="38916" name="Picture 5" descr="barker1"/>
          <p:cNvPicPr>
            <a:picLocks noChangeAspect="1" noChangeArrowheads="1"/>
          </p:cNvPicPr>
          <p:nvPr/>
        </p:nvPicPr>
        <p:blipFill>
          <a:blip r:embed="rId4" cstate="print"/>
          <a:srcRect/>
          <a:stretch>
            <a:fillRect/>
          </a:stretch>
        </p:blipFill>
        <p:spPr bwMode="auto">
          <a:xfrm>
            <a:off x="457200" y="1143000"/>
            <a:ext cx="3657600" cy="3065463"/>
          </a:xfrm>
          <a:prstGeom prst="rect">
            <a:avLst/>
          </a:prstGeom>
          <a:noFill/>
          <a:ln w="9525">
            <a:noFill/>
            <a:miter lim="800000"/>
            <a:headEnd/>
            <a:tailEnd/>
          </a:ln>
        </p:spPr>
      </p:pic>
      <p:sp>
        <p:nvSpPr>
          <p:cNvPr id="38917" name="Text Box 6"/>
          <p:cNvSpPr txBox="1">
            <a:spLocks noChangeArrowheads="1"/>
          </p:cNvSpPr>
          <p:nvPr/>
        </p:nvSpPr>
        <p:spPr bwMode="auto">
          <a:xfrm>
            <a:off x="1676400" y="6248400"/>
            <a:ext cx="1219200"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barley</a:t>
            </a:r>
          </a:p>
        </p:txBody>
      </p:sp>
      <p:sp>
        <p:nvSpPr>
          <p:cNvPr id="38918" name="Text Box 7"/>
          <p:cNvSpPr txBox="1">
            <a:spLocks noChangeArrowheads="1"/>
          </p:cNvSpPr>
          <p:nvPr/>
        </p:nvSpPr>
        <p:spPr bwMode="auto">
          <a:xfrm>
            <a:off x="4800600" y="1219200"/>
            <a:ext cx="3962400" cy="6540500"/>
          </a:xfrm>
          <a:prstGeom prst="rect">
            <a:avLst/>
          </a:prstGeom>
          <a:noFill/>
          <a:ln w="9525">
            <a:noFill/>
            <a:miter lim="800000"/>
            <a:headEnd/>
            <a:tailEnd/>
          </a:ln>
        </p:spPr>
        <p:txBody>
          <a:bodyPr>
            <a:spAutoFit/>
          </a:bodyPr>
          <a:lstStyle/>
          <a:p>
            <a:pPr>
              <a:spcBef>
                <a:spcPct val="50000"/>
              </a:spcBef>
              <a:buFontTx/>
              <a:buChar char="•"/>
            </a:pPr>
            <a:r>
              <a:rPr lang="en-US" b="0">
                <a:solidFill>
                  <a:schemeClr val="tx1"/>
                </a:solidFill>
              </a:rPr>
              <a:t> Nearly all genes have multiple forms or alleles- two alleles are needed to trace inheritance.</a:t>
            </a:r>
          </a:p>
          <a:p>
            <a:pPr>
              <a:spcBef>
                <a:spcPct val="50000"/>
              </a:spcBef>
              <a:buFontTx/>
              <a:buChar char="•"/>
            </a:pPr>
            <a:r>
              <a:rPr lang="en-US" b="0">
                <a:solidFill>
                  <a:schemeClr val="tx1"/>
                </a:solidFill>
              </a:rPr>
              <a:t> Genes encode the information used to generate the phenotype and are heritable.</a:t>
            </a:r>
          </a:p>
          <a:p>
            <a:pPr>
              <a:spcBef>
                <a:spcPct val="50000"/>
              </a:spcBef>
              <a:buFontTx/>
              <a:buChar char="•"/>
            </a:pPr>
            <a:r>
              <a:rPr lang="en-US" b="0">
                <a:solidFill>
                  <a:schemeClr val="tx1"/>
                </a:solidFill>
              </a:rPr>
              <a:t> Individuals in a population represent the genetic pool or genetic resources of the population.</a:t>
            </a:r>
          </a:p>
          <a:p>
            <a:pPr>
              <a:spcBef>
                <a:spcPct val="50000"/>
              </a:spcBef>
              <a:buFontTx/>
              <a:buChar char="•"/>
            </a:pPr>
            <a:r>
              <a:rPr lang="en-US" b="0">
                <a:solidFill>
                  <a:schemeClr val="tx1"/>
                </a:solidFill>
              </a:rPr>
              <a:t> Mutations or changes to the genome occur at predictable rates for any species.</a:t>
            </a:r>
          </a:p>
          <a:p>
            <a:pPr>
              <a:spcBef>
                <a:spcPct val="50000"/>
              </a:spcBef>
              <a:buFontTx/>
              <a:buChar char="•"/>
            </a:pPr>
            <a:r>
              <a:rPr lang="en-US" b="0">
                <a:solidFill>
                  <a:schemeClr val="tx1"/>
                </a:solidFill>
              </a:rPr>
              <a:t> Most mutations are deleterious and are not passed on but many are neutral under the current environmental conditions and are passed on.  This adds to the genetic diversity of the population.</a:t>
            </a:r>
          </a:p>
          <a:p>
            <a:pPr>
              <a:spcBef>
                <a:spcPct val="50000"/>
              </a:spcBef>
              <a:buFontTx/>
              <a:buChar char="•"/>
            </a:pPr>
            <a:r>
              <a:rPr lang="en-US" b="0">
                <a:solidFill>
                  <a:schemeClr val="tx1"/>
                </a:solidFill>
              </a:rPr>
              <a:t>Useful mutations may provide an advantage immediate or under changing conditions.</a:t>
            </a:r>
          </a:p>
          <a:p>
            <a:pPr>
              <a:spcBef>
                <a:spcPct val="50000"/>
              </a:spcBef>
              <a:buFontTx/>
              <a:buChar char="•"/>
            </a:pPr>
            <a:endParaRPr lang="en-US" b="0">
              <a:solidFill>
                <a:schemeClr val="tx1"/>
              </a:solidFill>
            </a:endParaRPr>
          </a:p>
          <a:p>
            <a:pPr>
              <a:spcBef>
                <a:spcPct val="50000"/>
              </a:spcBef>
              <a:buFontTx/>
              <a:buChar char="•"/>
            </a:pPr>
            <a:endParaRPr lang="en-US" sz="1800" b="0">
              <a:solidFill>
                <a:schemeClr val="tx1"/>
              </a:solidFill>
            </a:endParaRPr>
          </a:p>
          <a:p>
            <a:pPr>
              <a:spcBef>
                <a:spcPct val="50000"/>
              </a:spcBef>
            </a:pPr>
            <a:endParaRPr lang="en-US" sz="1800" b="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381000"/>
            <a:ext cx="8229600" cy="1143000"/>
          </a:xfrm>
        </p:spPr>
        <p:txBody>
          <a:bodyPr/>
          <a:lstStyle/>
          <a:p>
            <a:pPr algn="l" eaLnBrk="1" hangingPunct="1"/>
            <a:r>
              <a:rPr lang="en-US" b="1">
                <a:solidFill>
                  <a:srgbClr val="002060"/>
                </a:solidFill>
              </a:rPr>
              <a:t>         </a:t>
            </a:r>
            <a:endParaRPr lang="en-US" sz="4000" b="1" u="sng">
              <a:solidFill>
                <a:srgbClr val="000099"/>
              </a:solidFill>
              <a:latin typeface="Arial" charset="0"/>
              <a:cs typeface="Arial" charset="0"/>
            </a:endParaRPr>
          </a:p>
        </p:txBody>
      </p:sp>
      <p:sp>
        <p:nvSpPr>
          <p:cNvPr id="48131" name="Content Placeholder 5"/>
          <p:cNvSpPr>
            <a:spLocks noGrp="1"/>
          </p:cNvSpPr>
          <p:nvPr>
            <p:ph idx="1"/>
          </p:nvPr>
        </p:nvSpPr>
        <p:spPr>
          <a:xfrm>
            <a:off x="685800" y="2438400"/>
            <a:ext cx="8229600" cy="1600200"/>
          </a:xfrm>
        </p:spPr>
        <p:txBody>
          <a:bodyPr/>
          <a:lstStyle/>
          <a:p>
            <a:pPr eaLnBrk="1" hangingPunct="1">
              <a:buFont typeface="Arial" charset="0"/>
              <a:buNone/>
            </a:pPr>
            <a:r>
              <a:rPr lang="en-US" sz="4800" b="1">
                <a:solidFill>
                  <a:srgbClr val="FF0000"/>
                </a:solidFill>
              </a:rPr>
              <a:t>The Forces that Drive Evolution</a:t>
            </a:r>
          </a:p>
          <a:p>
            <a:pPr lvl="1" eaLnBrk="1" hangingPunct="1">
              <a:spcBef>
                <a:spcPts val="2400"/>
              </a:spcBef>
              <a:buFont typeface="Arial" charset="0"/>
              <a:buNone/>
            </a:pPr>
            <a:r>
              <a:rPr lang="en-US" sz="3600" b="1" i="1">
                <a:solidFill>
                  <a:srgbClr val="FF0000"/>
                </a:solidFill>
              </a:rPr>
              <a:t>			        Natural </a:t>
            </a:r>
          </a:p>
          <a:p>
            <a:pPr lvl="1" eaLnBrk="1" hangingPunct="1">
              <a:spcBef>
                <a:spcPct val="0"/>
              </a:spcBef>
              <a:buFont typeface="Arial" charset="0"/>
              <a:buNone/>
            </a:pPr>
            <a:r>
              <a:rPr lang="en-US" sz="3600" b="1" i="1">
                <a:solidFill>
                  <a:srgbClr val="FF0000"/>
                </a:solidFill>
              </a:rPr>
              <a:t>                    Selection</a:t>
            </a:r>
          </a:p>
          <a:p>
            <a:pPr lvl="1" eaLnBrk="1" hangingPunct="1">
              <a:buFont typeface="Arial" charset="0"/>
              <a:buNone/>
            </a:pPr>
            <a:r>
              <a:rPr lang="en-US" sz="3600" b="1" i="1">
                <a:solidFill>
                  <a:srgbClr val="FF0000"/>
                </a:solidFill>
              </a:rPr>
              <a:t>			</a:t>
            </a:r>
          </a:p>
        </p:txBody>
      </p:sp>
      <p:pic>
        <p:nvPicPr>
          <p:cNvPr id="10" name="Picture 9" descr="228690"/>
          <p:cNvPicPr>
            <a:picLocks noChangeAspect="1" noChangeArrowheads="1"/>
          </p:cNvPicPr>
          <p:nvPr/>
        </p:nvPicPr>
        <p:blipFill>
          <a:blip r:embed="rId3" cstate="print">
            <a:lum contrast="20000"/>
          </a:blip>
          <a:srcRect l="18583" t="15584" r="9693" b="14871"/>
          <a:stretch>
            <a:fillRect/>
          </a:stretch>
        </p:blipFill>
        <p:spPr bwMode="auto">
          <a:xfrm>
            <a:off x="1066800" y="714375"/>
            <a:ext cx="1143000" cy="1617663"/>
          </a:xfrm>
          <a:prstGeom prst="rect">
            <a:avLst/>
          </a:prstGeom>
          <a:noFill/>
          <a:ln w="38100">
            <a:solidFill>
              <a:srgbClr val="00B0F0"/>
            </a:solidFill>
            <a:miter lim="800000"/>
            <a:headEnd/>
            <a:tailEnd/>
          </a:ln>
          <a:effectLst>
            <a:outerShdw blurRad="292100" dist="139700" dir="2700000" algn="tl" rotWithShape="0">
              <a:srgbClr val="333333">
                <a:alpha val="65000"/>
              </a:srgbClr>
            </a:outerShdw>
          </a:effectLst>
        </p:spPr>
      </p:pic>
      <p:pic>
        <p:nvPicPr>
          <p:cNvPr id="48133" name="Picture 12" descr="Peacock2.jpg"/>
          <p:cNvPicPr>
            <a:picLocks noChangeAspect="1"/>
          </p:cNvPicPr>
          <p:nvPr/>
        </p:nvPicPr>
        <p:blipFill>
          <a:blip r:embed="rId4" cstate="print"/>
          <a:srcRect b="5252"/>
          <a:stretch>
            <a:fillRect/>
          </a:stretch>
        </p:blipFill>
        <p:spPr bwMode="auto">
          <a:xfrm>
            <a:off x="3082925" y="381000"/>
            <a:ext cx="2327275" cy="1828800"/>
          </a:xfrm>
          <a:prstGeom prst="rect">
            <a:avLst/>
          </a:prstGeom>
          <a:noFill/>
          <a:ln w="38100">
            <a:solidFill>
              <a:srgbClr val="00B050"/>
            </a:solidFill>
            <a:miter lim="800000"/>
            <a:headEnd/>
            <a:tailEnd/>
          </a:ln>
        </p:spPr>
      </p:pic>
      <p:pic>
        <p:nvPicPr>
          <p:cNvPr id="25606" name="Picture 13" descr="Baboon.jpg"/>
          <p:cNvPicPr>
            <a:picLocks noChangeAspect="1"/>
          </p:cNvPicPr>
          <p:nvPr/>
        </p:nvPicPr>
        <p:blipFill>
          <a:blip r:embed="rId5" cstate="print">
            <a:lum bright="10000" contrast="-10000"/>
          </a:blip>
          <a:srcRect l="13749" t="5847" r="10659" b="11738"/>
          <a:stretch>
            <a:fillRect/>
          </a:stretch>
        </p:blipFill>
        <p:spPr bwMode="auto">
          <a:xfrm>
            <a:off x="6172200" y="708025"/>
            <a:ext cx="1219200" cy="1577975"/>
          </a:xfrm>
          <a:prstGeom prst="rect">
            <a:avLst/>
          </a:prstGeom>
          <a:noFill/>
          <a:ln w="38100">
            <a:solidFill>
              <a:schemeClr val="accent6">
                <a:lumMod val="75000"/>
              </a:schemeClr>
            </a:solidFill>
            <a:miter lim="800000"/>
            <a:headEnd/>
            <a:tailEnd/>
          </a:ln>
        </p:spPr>
      </p:pic>
      <p:pic>
        <p:nvPicPr>
          <p:cNvPr id="7" name="Picture 6" descr="DRIFT2"/>
          <p:cNvPicPr>
            <a:picLocks noChangeAspect="1" noChangeArrowheads="1"/>
          </p:cNvPicPr>
          <p:nvPr/>
        </p:nvPicPr>
        <p:blipFill>
          <a:blip r:embed="rId6" cstate="print">
            <a:lum bright="-20000" contrast="40000"/>
          </a:blip>
          <a:srcRect t="36502" r="58333" b="14829"/>
          <a:stretch>
            <a:fillRect/>
          </a:stretch>
        </p:blipFill>
        <p:spPr bwMode="auto">
          <a:xfrm>
            <a:off x="914400" y="3490913"/>
            <a:ext cx="1676400" cy="1766887"/>
          </a:xfrm>
          <a:prstGeom prst="rect">
            <a:avLst/>
          </a:prstGeom>
          <a:ln w="28575">
            <a:solidFill>
              <a:srgbClr val="FF0000"/>
            </a:solidFill>
          </a:ln>
          <a:effectLst>
            <a:outerShdw blurRad="292100" dist="139700" dir="2700000" algn="tl" rotWithShape="0">
              <a:srgbClr val="333333">
                <a:alpha val="65000"/>
              </a:srgbClr>
            </a:outerShdw>
          </a:effectLst>
        </p:spPr>
      </p:pic>
      <p:pic>
        <p:nvPicPr>
          <p:cNvPr id="48136" name="Picture 7" descr="cheetah"/>
          <p:cNvPicPr>
            <a:picLocks noChangeAspect="1" noChangeArrowheads="1"/>
          </p:cNvPicPr>
          <p:nvPr/>
        </p:nvPicPr>
        <p:blipFill>
          <a:blip r:embed="rId7" cstate="print">
            <a:lum contrast="30000"/>
          </a:blip>
          <a:srcRect l="11067" t="11060" r="12286" b="14751"/>
          <a:stretch>
            <a:fillRect/>
          </a:stretch>
        </p:blipFill>
        <p:spPr bwMode="auto">
          <a:xfrm>
            <a:off x="6248400" y="3505200"/>
            <a:ext cx="1752600" cy="1295400"/>
          </a:xfrm>
          <a:prstGeom prst="rect">
            <a:avLst/>
          </a:prstGeom>
          <a:noFill/>
          <a:ln w="38100">
            <a:solidFill>
              <a:srgbClr val="00B05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49413" y="1047750"/>
            <a:ext cx="8229600" cy="941388"/>
          </a:xfrm>
        </p:spPr>
        <p:txBody>
          <a:bodyPr/>
          <a:lstStyle/>
          <a:p>
            <a:pPr algn="l" eaLnBrk="1" hangingPunct="1"/>
            <a:r>
              <a:rPr lang="en-US" sz="3600" b="1">
                <a:solidFill>
                  <a:srgbClr val="C00000"/>
                </a:solidFill>
              </a:rPr>
              <a:t>The Voyage of the Beagle: </a:t>
            </a:r>
            <a:r>
              <a:rPr lang="en-US" sz="3200" b="1">
                <a:solidFill>
                  <a:srgbClr val="C00000"/>
                </a:solidFill>
              </a:rPr>
              <a:t>1831-1836</a:t>
            </a:r>
          </a:p>
        </p:txBody>
      </p:sp>
      <p:pic>
        <p:nvPicPr>
          <p:cNvPr id="50179" name="Picture 31" descr="Route of Beagle.jpg"/>
          <p:cNvPicPr>
            <a:picLocks noChangeAspect="1"/>
          </p:cNvPicPr>
          <p:nvPr/>
        </p:nvPicPr>
        <p:blipFill>
          <a:blip r:embed="rId5" cstate="print"/>
          <a:srcRect/>
          <a:stretch>
            <a:fillRect/>
          </a:stretch>
        </p:blipFill>
        <p:spPr bwMode="auto">
          <a:xfrm>
            <a:off x="0" y="762000"/>
            <a:ext cx="9144000" cy="4252913"/>
          </a:xfrm>
          <a:prstGeom prst="rect">
            <a:avLst/>
          </a:prstGeom>
          <a:noFill/>
          <a:ln w="9525">
            <a:noFill/>
            <a:miter lim="800000"/>
            <a:headEnd/>
            <a:tailEnd/>
          </a:ln>
        </p:spPr>
      </p:pic>
      <p:pic>
        <p:nvPicPr>
          <p:cNvPr id="50180" name="Picture 33" descr="Beagle2.jpg"/>
          <p:cNvPicPr>
            <a:picLocks noChangeAspect="1"/>
          </p:cNvPicPr>
          <p:nvPr/>
        </p:nvPicPr>
        <p:blipFill>
          <a:blip r:embed="rId6" cstate="print">
            <a:lum bright="10000" contrast="40000"/>
          </a:blip>
          <a:srcRect t="6873" r="6435"/>
          <a:stretch>
            <a:fillRect/>
          </a:stretch>
        </p:blipFill>
        <p:spPr bwMode="auto">
          <a:xfrm>
            <a:off x="0" y="0"/>
            <a:ext cx="2057400" cy="1917700"/>
          </a:xfrm>
          <a:prstGeom prst="rect">
            <a:avLst/>
          </a:prstGeom>
          <a:noFill/>
          <a:ln w="19050">
            <a:solidFill>
              <a:schemeClr val="tx1"/>
            </a:solidFill>
            <a:miter lim="800000"/>
            <a:headEnd/>
            <a:tailEnd/>
          </a:ln>
        </p:spPr>
      </p:pic>
      <p:grpSp>
        <p:nvGrpSpPr>
          <p:cNvPr id="50181" name="Group 41"/>
          <p:cNvGrpSpPr>
            <a:grpSpLocks/>
          </p:cNvGrpSpPr>
          <p:nvPr/>
        </p:nvGrpSpPr>
        <p:grpSpPr bwMode="auto">
          <a:xfrm>
            <a:off x="1095375" y="2860675"/>
            <a:ext cx="3200400" cy="3962400"/>
            <a:chOff x="1066800" y="2895600"/>
            <a:chExt cx="3200400" cy="3962400"/>
          </a:xfrm>
        </p:grpSpPr>
        <p:pic>
          <p:nvPicPr>
            <p:cNvPr id="35" name="Picture 34" descr="Galapagos.jpg"/>
            <p:cNvPicPr>
              <a:picLocks noChangeAspect="1"/>
            </p:cNvPicPr>
            <p:nvPr/>
          </p:nvPicPr>
          <p:blipFill>
            <a:blip r:embed="rId7" cstate="print">
              <a:lum bright="-20000"/>
            </a:blip>
            <a:srcRect t="3117"/>
            <a:stretch>
              <a:fillRect/>
            </a:stretch>
          </p:blipFill>
          <p:spPr>
            <a:xfrm>
              <a:off x="1066800" y="4495800"/>
              <a:ext cx="3014663" cy="2362200"/>
            </a:xfrm>
            <a:prstGeom prst="rect">
              <a:avLst/>
            </a:prstGeom>
            <a:ln>
              <a:solidFill>
                <a:schemeClr val="tx1"/>
              </a:solidFill>
            </a:ln>
            <a:effectLst>
              <a:outerShdw blurRad="292100" dist="139700" dir="2700000" algn="tl" rotWithShape="0">
                <a:srgbClr val="333333">
                  <a:alpha val="65000"/>
                </a:srgbClr>
              </a:outerShdw>
            </a:effectLst>
          </p:spPr>
        </p:pic>
        <p:sp>
          <p:nvSpPr>
            <p:cNvPr id="50192" name="Line 57"/>
            <p:cNvSpPr>
              <a:spLocks noChangeShapeType="1"/>
            </p:cNvSpPr>
            <p:nvPr/>
          </p:nvSpPr>
          <p:spPr bwMode="auto">
            <a:xfrm flipV="1">
              <a:off x="1066800" y="2895600"/>
              <a:ext cx="3200400" cy="1600200"/>
            </a:xfrm>
            <a:prstGeom prst="line">
              <a:avLst/>
            </a:prstGeom>
            <a:noFill/>
            <a:ln w="57150">
              <a:solidFill>
                <a:srgbClr val="FF0000"/>
              </a:solidFill>
              <a:prstDash val="dash"/>
              <a:round/>
              <a:headEnd type="triangle" w="med" len="med"/>
              <a:tailEnd/>
            </a:ln>
          </p:spPr>
          <p:txBody>
            <a:bodyPr/>
            <a:lstStyle/>
            <a:p>
              <a:endParaRPr lang="en-US"/>
            </a:p>
          </p:txBody>
        </p:sp>
        <p:sp>
          <p:nvSpPr>
            <p:cNvPr id="50193" name="Line 58"/>
            <p:cNvSpPr>
              <a:spLocks noChangeShapeType="1"/>
            </p:cNvSpPr>
            <p:nvPr/>
          </p:nvSpPr>
          <p:spPr bwMode="auto">
            <a:xfrm flipV="1">
              <a:off x="4038600" y="3276600"/>
              <a:ext cx="228600" cy="1219200"/>
            </a:xfrm>
            <a:prstGeom prst="line">
              <a:avLst/>
            </a:prstGeom>
            <a:noFill/>
            <a:ln w="57150">
              <a:solidFill>
                <a:srgbClr val="FF0000"/>
              </a:solidFill>
              <a:prstDash val="dash"/>
              <a:round/>
              <a:headEnd type="triangle" w="med" len="med"/>
              <a:tailEnd/>
            </a:ln>
          </p:spPr>
          <p:txBody>
            <a:bodyPr/>
            <a:lstStyle/>
            <a:p>
              <a:endParaRPr lang="en-US"/>
            </a:p>
          </p:txBody>
        </p:sp>
      </p:grpSp>
      <p:pic>
        <p:nvPicPr>
          <p:cNvPr id="50182" name="Picture 11"/>
          <p:cNvPicPr>
            <a:picLocks noChangeAspect="1" noChangeArrowheads="1"/>
          </p:cNvPicPr>
          <p:nvPr/>
        </p:nvPicPr>
        <p:blipFill>
          <a:blip r:embed="rId8" cstate="print">
            <a:lum contrast="10000"/>
          </a:blip>
          <a:srcRect l="23721" t="12044" r="23721" b="27501"/>
          <a:stretch>
            <a:fillRect/>
          </a:stretch>
        </p:blipFill>
        <p:spPr bwMode="auto">
          <a:xfrm>
            <a:off x="1739900" y="-6350"/>
            <a:ext cx="1058863" cy="1219200"/>
          </a:xfrm>
          <a:prstGeom prst="rect">
            <a:avLst/>
          </a:prstGeom>
          <a:noFill/>
          <a:ln w="9525">
            <a:noFill/>
            <a:miter lim="800000"/>
            <a:headEnd/>
            <a:tailEnd/>
          </a:ln>
        </p:spPr>
      </p:pic>
      <p:sp>
        <p:nvSpPr>
          <p:cNvPr id="50183" name="TextBox 10"/>
          <p:cNvSpPr txBox="1">
            <a:spLocks noChangeArrowheads="1"/>
          </p:cNvSpPr>
          <p:nvPr/>
        </p:nvSpPr>
        <p:spPr bwMode="auto">
          <a:xfrm>
            <a:off x="2057400" y="1184275"/>
            <a:ext cx="762000" cy="461963"/>
          </a:xfrm>
          <a:prstGeom prst="rect">
            <a:avLst/>
          </a:prstGeom>
          <a:noFill/>
          <a:ln w="9525">
            <a:noFill/>
            <a:miter lim="800000"/>
            <a:headEnd/>
            <a:tailEnd/>
          </a:ln>
        </p:spPr>
        <p:txBody>
          <a:bodyPr>
            <a:spAutoFit/>
          </a:bodyPr>
          <a:lstStyle/>
          <a:p>
            <a:r>
              <a:rPr lang="en-US" sz="1200">
                <a:solidFill>
                  <a:schemeClr val="tx1"/>
                </a:solidFill>
              </a:rPr>
              <a:t>Captain</a:t>
            </a:r>
          </a:p>
          <a:p>
            <a:r>
              <a:rPr lang="en-US" sz="1200">
                <a:solidFill>
                  <a:schemeClr val="tx1"/>
                </a:solidFill>
              </a:rPr>
              <a:t>Fitzroy</a:t>
            </a:r>
          </a:p>
        </p:txBody>
      </p:sp>
      <p:cxnSp>
        <p:nvCxnSpPr>
          <p:cNvPr id="13" name="Straight Arrow Connector 12"/>
          <p:cNvCxnSpPr/>
          <p:nvPr/>
        </p:nvCxnSpPr>
        <p:spPr>
          <a:xfrm rot="5400000">
            <a:off x="3657600" y="4114800"/>
            <a:ext cx="7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0185" name="Group 18"/>
          <p:cNvGrpSpPr>
            <a:grpSpLocks/>
          </p:cNvGrpSpPr>
          <p:nvPr/>
        </p:nvGrpSpPr>
        <p:grpSpPr bwMode="auto">
          <a:xfrm>
            <a:off x="4110038" y="4876800"/>
            <a:ext cx="4424362" cy="1752600"/>
            <a:chOff x="4109599" y="4876800"/>
            <a:chExt cx="4496043" cy="1752600"/>
          </a:xfrm>
        </p:grpSpPr>
        <p:pic>
          <p:nvPicPr>
            <p:cNvPr id="41" name="Picture 28" descr="galapagosIsle"/>
            <p:cNvPicPr>
              <a:picLocks noChangeAspect="1" noChangeArrowheads="1"/>
            </p:cNvPicPr>
            <p:nvPr/>
          </p:nvPicPr>
          <p:blipFill>
            <a:blip r:embed="rId9" cstate="print">
              <a:lum contrast="30000"/>
            </a:blip>
            <a:srcRect l="6522" t="6450" r="6522" b="19354"/>
            <a:stretch>
              <a:fillRect/>
            </a:stretch>
          </p:blipFill>
          <p:spPr bwMode="auto">
            <a:xfrm>
              <a:off x="5866395" y="4876800"/>
              <a:ext cx="2739247" cy="1752600"/>
            </a:xfrm>
            <a:prstGeom prst="rect">
              <a:avLst/>
            </a:prstGeom>
            <a:noFill/>
            <a:ln w="19050">
              <a:solidFill>
                <a:schemeClr val="tx1"/>
              </a:solidFill>
              <a:miter lim="800000"/>
              <a:headEnd/>
              <a:tailEnd/>
            </a:ln>
            <a:effectLst>
              <a:outerShdw blurRad="292100" dist="139700" dir="2700000" algn="tl" rotWithShape="0">
                <a:srgbClr val="333333">
                  <a:alpha val="65000"/>
                </a:srgbClr>
              </a:outerShdw>
            </a:effectLst>
          </p:spPr>
        </p:pic>
        <p:cxnSp>
          <p:nvCxnSpPr>
            <p:cNvPr id="15" name="Straight Arrow Connector 14"/>
            <p:cNvCxnSpPr>
              <a:stCxn id="35" idx="3"/>
            </p:cNvCxnSpPr>
            <p:nvPr/>
          </p:nvCxnSpPr>
          <p:spPr>
            <a:xfrm flipV="1">
              <a:off x="4109599" y="5527675"/>
              <a:ext cx="1556757" cy="1143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0186" name="TextBox 10"/>
          <p:cNvSpPr txBox="1">
            <a:spLocks noChangeArrowheads="1"/>
          </p:cNvSpPr>
          <p:nvPr/>
        </p:nvSpPr>
        <p:spPr bwMode="auto">
          <a:xfrm>
            <a:off x="746125" y="1889125"/>
            <a:ext cx="1219200" cy="277813"/>
          </a:xfrm>
          <a:prstGeom prst="rect">
            <a:avLst/>
          </a:prstGeom>
          <a:noFill/>
          <a:ln w="9525">
            <a:noFill/>
            <a:miter lim="800000"/>
            <a:headEnd/>
            <a:tailEnd/>
          </a:ln>
        </p:spPr>
        <p:txBody>
          <a:bodyPr>
            <a:spAutoFit/>
          </a:bodyPr>
          <a:lstStyle/>
          <a:p>
            <a:r>
              <a:rPr lang="en-US" sz="1200">
                <a:solidFill>
                  <a:schemeClr val="tx1"/>
                </a:solidFill>
              </a:rPr>
              <a:t>H.M.S. Beagle</a:t>
            </a:r>
          </a:p>
        </p:txBody>
      </p:sp>
      <p:pic>
        <p:nvPicPr>
          <p:cNvPr id="50187" name="Picture 3" descr="Darwin.jpg"/>
          <p:cNvPicPr>
            <a:picLocks noChangeAspect="1"/>
          </p:cNvPicPr>
          <p:nvPr/>
        </p:nvPicPr>
        <p:blipFill>
          <a:blip r:embed="rId10" cstate="print">
            <a:lum contrast="20000"/>
          </a:blip>
          <a:srcRect l="17705" t="3586" r="18153" b="47861"/>
          <a:stretch>
            <a:fillRect/>
          </a:stretch>
        </p:blipFill>
        <p:spPr bwMode="auto">
          <a:xfrm>
            <a:off x="7848600" y="4114800"/>
            <a:ext cx="1052513" cy="1295400"/>
          </a:xfrm>
          <a:prstGeom prst="rect">
            <a:avLst/>
          </a:prstGeom>
          <a:noFill/>
          <a:ln w="28575">
            <a:solidFill>
              <a:srgbClr val="C00000"/>
            </a:solidFill>
            <a:miter lim="800000"/>
            <a:headEnd/>
            <a:tailEnd/>
          </a:ln>
        </p:spPr>
      </p:pic>
      <p:pic>
        <p:nvPicPr>
          <p:cNvPr id="18" name="Voyage of the Bea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rcRect/>
          <a:stretch>
            <a:fillRect/>
          </a:stretch>
        </p:blipFill>
        <p:spPr bwMode="auto">
          <a:xfrm>
            <a:off x="4953000" y="6019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1" fill="hold"/>
                                        <p:tgtEl>
                                          <p:spTgt spid="18"/>
                                        </p:tgtEl>
                                      </p:cBhvr>
                                    </p:cmd>
                                  </p:childTnLst>
                                </p:cTn>
                              </p:par>
                            </p:childTnLst>
                          </p:cTn>
                        </p:par>
                      </p:childTnLst>
                    </p:cTn>
                  </p:par>
                </p:childTnLst>
              </p:cTn>
              <p:nextCondLst>
                <p:cond evt="onClick" delay="0">
                  <p:tgtEl>
                    <p:spTgt spid="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76200" y="-103188"/>
            <a:ext cx="8991600" cy="941388"/>
          </a:xfrm>
        </p:spPr>
        <p:txBody>
          <a:bodyPr/>
          <a:lstStyle/>
          <a:p>
            <a:pPr eaLnBrk="1" hangingPunct="1"/>
            <a:r>
              <a:rPr lang="en-US" sz="4000" b="1" dirty="0">
                <a:solidFill>
                  <a:srgbClr val="C00000"/>
                </a:solidFill>
              </a:rPr>
              <a:t>Galapagos Finches: </a:t>
            </a:r>
            <a:r>
              <a:rPr lang="en-US" sz="4000" b="1" i="1" dirty="0">
                <a:solidFill>
                  <a:srgbClr val="C00000"/>
                </a:solidFill>
              </a:rPr>
              <a:t>14 </a:t>
            </a:r>
            <a:r>
              <a:rPr lang="en-US" sz="4000" b="1" i="1" dirty="0" err="1">
                <a:solidFill>
                  <a:srgbClr val="C00000"/>
                </a:solidFill>
              </a:rPr>
              <a:t>Geospiza</a:t>
            </a:r>
            <a:r>
              <a:rPr lang="en-US" sz="4000" b="1" i="1" dirty="0">
                <a:solidFill>
                  <a:srgbClr val="C00000"/>
                </a:solidFill>
              </a:rPr>
              <a:t> species</a:t>
            </a:r>
          </a:p>
        </p:txBody>
      </p:sp>
      <p:pic>
        <p:nvPicPr>
          <p:cNvPr id="27651" name="Picture 13" descr="wheelOfFinches"/>
          <p:cNvPicPr>
            <a:picLocks noGrp="1" noChangeAspect="1" noChangeArrowheads="1"/>
          </p:cNvPicPr>
          <p:nvPr>
            <p:ph idx="1"/>
          </p:nvPr>
        </p:nvPicPr>
        <p:blipFill>
          <a:blip r:embed="rId3" cstate="print"/>
          <a:srcRect r="134"/>
          <a:stretch>
            <a:fillRect/>
          </a:stretch>
        </p:blipFill>
        <p:spPr>
          <a:xfrm>
            <a:off x="990600" y="3725863"/>
            <a:ext cx="3429000" cy="2827337"/>
          </a:xfrm>
          <a:ln w="19050">
            <a:solidFill>
              <a:schemeClr val="tx1"/>
            </a:solidFill>
          </a:ln>
          <a:effectLst>
            <a:outerShdw blurRad="292100" dist="139700" dir="2700000" algn="tl" rotWithShape="0">
              <a:srgbClr val="333333">
                <a:alpha val="65000"/>
              </a:srgbClr>
            </a:outerShdw>
          </a:effectLst>
        </p:spPr>
      </p:pic>
      <p:sp>
        <p:nvSpPr>
          <p:cNvPr id="28676" name="TextBox 4"/>
          <p:cNvSpPr txBox="1">
            <a:spLocks noChangeArrowheads="1"/>
          </p:cNvSpPr>
          <p:nvPr/>
        </p:nvSpPr>
        <p:spPr bwMode="auto">
          <a:xfrm>
            <a:off x="4876800" y="1447800"/>
            <a:ext cx="4038600" cy="3386138"/>
          </a:xfrm>
          <a:prstGeom prst="rect">
            <a:avLst/>
          </a:prstGeom>
          <a:noFill/>
          <a:ln w="9525">
            <a:noFill/>
            <a:miter lim="800000"/>
            <a:headEnd/>
            <a:tailEnd/>
          </a:ln>
        </p:spPr>
        <p:txBody>
          <a:bodyPr>
            <a:spAutoFit/>
          </a:bodyPr>
          <a:lstStyle/>
          <a:p>
            <a:r>
              <a:rPr lang="en-US" sz="2000" dirty="0"/>
              <a:t>“It occurred to me that it was as if one ancestral species had been taken and </a:t>
            </a:r>
            <a:r>
              <a:rPr lang="en-US" sz="2000" i="1" dirty="0">
                <a:solidFill>
                  <a:srgbClr val="C00000"/>
                </a:solidFill>
              </a:rPr>
              <a:t>modified towards different ends</a:t>
            </a:r>
            <a:r>
              <a:rPr lang="en-US" sz="2000" dirty="0"/>
              <a:t>.”</a:t>
            </a:r>
            <a:r>
              <a:rPr lang="en-US" sz="2000" b="0" dirty="0">
                <a:solidFill>
                  <a:schemeClr val="tx1"/>
                </a:solidFill>
              </a:rPr>
              <a:t> </a:t>
            </a:r>
          </a:p>
          <a:p>
            <a:endParaRPr lang="en-US" sz="2000" b="0" dirty="0">
              <a:solidFill>
                <a:schemeClr val="tx1"/>
              </a:solidFill>
            </a:endParaRPr>
          </a:p>
          <a:p>
            <a:pPr>
              <a:spcBef>
                <a:spcPts val="1200"/>
              </a:spcBef>
            </a:pPr>
            <a:r>
              <a:rPr lang="en-US" sz="2000" dirty="0"/>
              <a:t>“At once it struck me: </a:t>
            </a:r>
            <a:r>
              <a:rPr lang="en-US" sz="2000" i="1" dirty="0" err="1">
                <a:solidFill>
                  <a:srgbClr val="C00000"/>
                </a:solidFill>
              </a:rPr>
              <a:t>favourable</a:t>
            </a:r>
            <a:r>
              <a:rPr lang="en-US" sz="2000" i="1" dirty="0">
                <a:solidFill>
                  <a:srgbClr val="C00000"/>
                </a:solidFill>
              </a:rPr>
              <a:t> variations would be preserved, </a:t>
            </a:r>
            <a:r>
              <a:rPr lang="en-US" sz="2000" i="1" dirty="0" err="1">
                <a:solidFill>
                  <a:srgbClr val="C00000"/>
                </a:solidFill>
              </a:rPr>
              <a:t>unfavourable</a:t>
            </a:r>
            <a:r>
              <a:rPr lang="en-US" sz="2000" i="1" dirty="0">
                <a:solidFill>
                  <a:srgbClr val="C00000"/>
                </a:solidFill>
              </a:rPr>
              <a:t> ones destroyed</a:t>
            </a:r>
            <a:r>
              <a:rPr lang="en-US" sz="2000" dirty="0"/>
              <a:t>.”</a:t>
            </a:r>
          </a:p>
          <a:p>
            <a:r>
              <a:rPr lang="en-US" sz="2400" dirty="0"/>
              <a:t>                              – </a:t>
            </a:r>
            <a:r>
              <a:rPr lang="en-US" sz="1800" i="1" dirty="0"/>
              <a:t>C. Darwin</a:t>
            </a:r>
          </a:p>
        </p:txBody>
      </p:sp>
      <p:pic>
        <p:nvPicPr>
          <p:cNvPr id="5" name="Picture 5" descr="G:\BCC_Evolution\Darwins_Finches.bmp"/>
          <p:cNvPicPr>
            <a:picLocks noChangeAspect="1" noChangeArrowheads="1"/>
          </p:cNvPicPr>
          <p:nvPr/>
        </p:nvPicPr>
        <p:blipFill>
          <a:blip r:embed="rId4" cstate="print">
            <a:lum bright="12000" contrast="30000"/>
          </a:blip>
          <a:srcRect l="8048" t="3153" r="9979" b="13359"/>
          <a:stretch>
            <a:fillRect/>
          </a:stretch>
        </p:blipFill>
        <p:spPr bwMode="auto">
          <a:xfrm>
            <a:off x="1447800" y="914400"/>
            <a:ext cx="2514600" cy="261461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Darwins Finches">
            <a:hlinkClick r:id="" action="ppaction://media"/>
            <a:extLst>
              <a:ext uri="{FF2B5EF4-FFF2-40B4-BE49-F238E27FC236}">
                <a16:creationId xmlns:a16="http://schemas.microsoft.com/office/drawing/2014/main" id="{CBBD0C75-332E-5E4A-B5D1-CF736EE922E4}"/>
              </a:ext>
            </a:extLst>
          </p:cNvPr>
          <p:cNvPicPr>
            <a:picLocks noRot="1" noChangeAspect="1"/>
          </p:cNvPicPr>
          <p:nvPr>
            <a:videoFile r:link="rId1"/>
          </p:nvPr>
        </p:nvPicPr>
        <p:blipFill>
          <a:blip r:embed="rId3"/>
          <a:stretch>
            <a:fillRect/>
          </a:stretch>
        </p:blipFill>
        <p:spPr>
          <a:xfrm>
            <a:off x="381000" y="252175"/>
            <a:ext cx="8407474" cy="6301025"/>
          </a:xfrm>
          <a:prstGeom prst="rect">
            <a:avLst/>
          </a:prstGeom>
        </p:spPr>
      </p:pic>
      <p:sp>
        <p:nvSpPr>
          <p:cNvPr id="6" name="Rectangle 5">
            <a:extLst>
              <a:ext uri="{FF2B5EF4-FFF2-40B4-BE49-F238E27FC236}">
                <a16:creationId xmlns:a16="http://schemas.microsoft.com/office/drawing/2014/main" id="{33DD34F5-A432-0446-81A3-B0956AA556A5}"/>
              </a:ext>
            </a:extLst>
          </p:cNvPr>
          <p:cNvSpPr/>
          <p:nvPr/>
        </p:nvSpPr>
        <p:spPr>
          <a:xfrm>
            <a:off x="3297164" y="-76200"/>
            <a:ext cx="3137782" cy="400110"/>
          </a:xfrm>
          <a:prstGeom prst="rect">
            <a:avLst/>
          </a:prstGeom>
        </p:spPr>
        <p:txBody>
          <a:bodyPr wrap="none">
            <a:spAutoFit/>
          </a:bodyPr>
          <a:lstStyle/>
          <a:p>
            <a:r>
              <a:rPr lang="en-US" sz="2000" dirty="0">
                <a:solidFill>
                  <a:srgbClr val="C00000"/>
                </a:solidFill>
                <a:hlinkClick r:id="rId4"/>
              </a:rPr>
              <a:t>Video: </a:t>
            </a:r>
            <a:r>
              <a:rPr lang="en-US" sz="2000" i="1" dirty="0">
                <a:solidFill>
                  <a:srgbClr val="C00000"/>
                </a:solidFill>
                <a:hlinkClick r:id="rId4"/>
              </a:rPr>
              <a:t>Darwin’s Finches</a:t>
            </a:r>
            <a:endParaRPr lang="en-US" sz="2000" dirty="0"/>
          </a:p>
        </p:txBody>
      </p:sp>
    </p:spTree>
    <p:extLst>
      <p:ext uri="{BB962C8B-B14F-4D97-AF65-F5344CB8AC3E}">
        <p14:creationId xmlns:p14="http://schemas.microsoft.com/office/powerpoint/2010/main" val="35393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828800" y="2667000"/>
            <a:ext cx="8229600" cy="788988"/>
          </a:xfrm>
        </p:spPr>
        <p:txBody>
          <a:bodyPr/>
          <a:lstStyle/>
          <a:p>
            <a:pPr eaLnBrk="1" hangingPunct="1"/>
            <a:r>
              <a:rPr lang="en-US" sz="4000" b="1" dirty="0">
                <a:solidFill>
                  <a:srgbClr val="C00000"/>
                </a:solidFill>
                <a:hlinkClick r:id="rId3"/>
              </a:rPr>
              <a:t>Video: </a:t>
            </a:r>
            <a:r>
              <a:rPr lang="en-US" sz="4000" b="1" i="1" dirty="0">
                <a:solidFill>
                  <a:srgbClr val="C00000"/>
                </a:solidFill>
                <a:hlinkClick r:id="rId3"/>
              </a:rPr>
              <a:t>Darwin’s Finches</a:t>
            </a:r>
            <a:endParaRPr lang="en-US" sz="4000" i="1" dirty="0">
              <a:solidFill>
                <a:srgbClr val="C00000"/>
              </a:solidFill>
              <a:hlinkClick r:id="rId4" action="ppaction://hlinkfile"/>
            </a:endParaRPr>
          </a:p>
        </p:txBody>
      </p:sp>
      <p:pic>
        <p:nvPicPr>
          <p:cNvPr id="18460" name="Picture 28" descr="galapagosIsle"/>
          <p:cNvPicPr>
            <a:picLocks noGrp="1" noChangeAspect="1" noChangeArrowheads="1"/>
          </p:cNvPicPr>
          <p:nvPr>
            <p:ph idx="1"/>
          </p:nvPr>
        </p:nvPicPr>
        <p:blipFill>
          <a:blip r:embed="rId5" cstate="print">
            <a:lum contrast="10000"/>
          </a:blip>
          <a:srcRect l="3846" r="3846"/>
          <a:stretch>
            <a:fillRect/>
          </a:stretch>
        </p:blipFill>
        <p:spPr>
          <a:xfrm>
            <a:off x="990600" y="1676400"/>
            <a:ext cx="2209800" cy="1592263"/>
          </a:xfrm>
          <a:ln w="28575">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7543800" y="6367046"/>
            <a:ext cx="4572000" cy="338554"/>
          </a:xfrm>
          <a:prstGeom prst="rect">
            <a:avLst/>
          </a:prstGeom>
        </p:spPr>
        <p:txBody>
          <a:bodyPr>
            <a:spAutoFit/>
          </a:bodyPr>
          <a:lstStyle/>
          <a:p>
            <a:r>
              <a:rPr lang="en-US" dirty="0" err="1">
                <a:hlinkClick r:id="rId6"/>
              </a:rPr>
              <a:t>youtube</a:t>
            </a:r>
            <a:r>
              <a:rPr lang="en-US" dirty="0">
                <a:hlinkClick r:id="rId6"/>
              </a:rPr>
              <a:t> copy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76200"/>
            <a:ext cx="5943600" cy="1143000"/>
          </a:xfrm>
        </p:spPr>
        <p:txBody>
          <a:bodyPr/>
          <a:lstStyle/>
          <a:p>
            <a:pPr algn="l" eaLnBrk="1" hangingPunct="1"/>
            <a:r>
              <a:rPr lang="en-US" sz="4800" b="1">
                <a:solidFill>
                  <a:srgbClr val="C00000"/>
                </a:solidFill>
              </a:rPr>
              <a:t>Theories of Evolution</a:t>
            </a:r>
            <a:endParaRPr lang="en-US" sz="4800" b="1" u="sng">
              <a:solidFill>
                <a:srgbClr val="C00000"/>
              </a:solidFill>
              <a:latin typeface="Arial" charset="0"/>
              <a:cs typeface="Arial" charset="0"/>
            </a:endParaRPr>
          </a:p>
        </p:txBody>
      </p:sp>
      <p:grpSp>
        <p:nvGrpSpPr>
          <p:cNvPr id="18434" name="Group 16"/>
          <p:cNvGrpSpPr>
            <a:grpSpLocks/>
          </p:cNvGrpSpPr>
          <p:nvPr/>
        </p:nvGrpSpPr>
        <p:grpSpPr bwMode="auto">
          <a:xfrm>
            <a:off x="1484313" y="990600"/>
            <a:ext cx="4687887" cy="2538413"/>
            <a:chOff x="1484032" y="990600"/>
            <a:chExt cx="4688168" cy="2538241"/>
          </a:xfrm>
        </p:grpSpPr>
        <p:pic>
          <p:nvPicPr>
            <p:cNvPr id="18444" name="Picture 4" descr="Erasmus Darwin.jpg"/>
            <p:cNvPicPr>
              <a:picLocks noChangeAspect="1"/>
            </p:cNvPicPr>
            <p:nvPr/>
          </p:nvPicPr>
          <p:blipFill>
            <a:blip r:embed="rId3" cstate="print">
              <a:lum contrast="10000"/>
            </a:blip>
            <a:srcRect l="3468" t="2892" r="6364" b="7471"/>
            <a:stretch>
              <a:fillRect/>
            </a:stretch>
          </p:blipFill>
          <p:spPr bwMode="auto">
            <a:xfrm>
              <a:off x="1586207" y="1066800"/>
              <a:ext cx="1600200" cy="1907931"/>
            </a:xfrm>
            <a:prstGeom prst="rect">
              <a:avLst/>
            </a:prstGeom>
            <a:noFill/>
            <a:ln w="9525">
              <a:noFill/>
              <a:miter lim="800000"/>
              <a:headEnd/>
              <a:tailEnd/>
            </a:ln>
          </p:spPr>
        </p:pic>
        <p:grpSp>
          <p:nvGrpSpPr>
            <p:cNvPr id="18445" name="Group 9"/>
            <p:cNvGrpSpPr>
              <a:grpSpLocks/>
            </p:cNvGrpSpPr>
            <p:nvPr/>
          </p:nvGrpSpPr>
          <p:grpSpPr bwMode="auto">
            <a:xfrm>
              <a:off x="4308387" y="990600"/>
              <a:ext cx="1863813" cy="2363094"/>
              <a:chOff x="3166756" y="914400"/>
              <a:chExt cx="1940013" cy="2363094"/>
            </a:xfrm>
          </p:grpSpPr>
          <p:pic>
            <p:nvPicPr>
              <p:cNvPr id="18447" name="Picture 3" descr="he laws of organics life.jpg"/>
              <p:cNvPicPr>
                <a:picLocks noChangeAspect="1"/>
              </p:cNvPicPr>
              <p:nvPr/>
            </p:nvPicPr>
            <p:blipFill>
              <a:blip r:embed="rId4" cstate="print">
                <a:lum contrast="-10000"/>
              </a:blip>
              <a:srcRect b="62500"/>
              <a:stretch>
                <a:fillRect/>
              </a:stretch>
            </p:blipFill>
            <p:spPr bwMode="auto">
              <a:xfrm>
                <a:off x="3166756" y="914400"/>
                <a:ext cx="1938643" cy="1219200"/>
              </a:xfrm>
              <a:prstGeom prst="rect">
                <a:avLst/>
              </a:prstGeom>
              <a:noFill/>
              <a:ln w="9525">
                <a:noFill/>
                <a:miter lim="800000"/>
                <a:headEnd/>
                <a:tailEnd/>
              </a:ln>
            </p:spPr>
          </p:pic>
          <p:pic>
            <p:nvPicPr>
              <p:cNvPr id="18448" name="Picture 8" descr="he laws of organics life.jpg"/>
              <p:cNvPicPr>
                <a:picLocks noChangeAspect="1"/>
              </p:cNvPicPr>
              <p:nvPr/>
            </p:nvPicPr>
            <p:blipFill>
              <a:blip r:embed="rId4" cstate="print">
                <a:lum contrast="-10000"/>
              </a:blip>
              <a:srcRect t="67500"/>
              <a:stretch>
                <a:fillRect/>
              </a:stretch>
            </p:blipFill>
            <p:spPr bwMode="auto">
              <a:xfrm>
                <a:off x="3168126" y="2134494"/>
                <a:ext cx="1938643" cy="1143000"/>
              </a:xfrm>
              <a:prstGeom prst="rect">
                <a:avLst/>
              </a:prstGeom>
              <a:noFill/>
              <a:ln w="9525">
                <a:noFill/>
                <a:miter lim="800000"/>
                <a:headEnd/>
                <a:tailEnd/>
              </a:ln>
            </p:spPr>
          </p:pic>
        </p:grpSp>
        <p:sp>
          <p:nvSpPr>
            <p:cNvPr id="11" name="Rectangle 2"/>
            <p:cNvSpPr>
              <a:spLocks noChangeArrowheads="1"/>
            </p:cNvSpPr>
            <p:nvPr/>
          </p:nvSpPr>
          <p:spPr bwMode="auto">
            <a:xfrm>
              <a:off x="1484032" y="2895471"/>
              <a:ext cx="1792394" cy="633370"/>
            </a:xfrm>
            <a:prstGeom prst="rect">
              <a:avLst/>
            </a:prstGeom>
            <a:noFill/>
            <a:ln w="9525">
              <a:noFill/>
              <a:miter lim="800000"/>
              <a:headEnd/>
              <a:tailEnd/>
            </a:ln>
            <a:effectLst>
              <a:outerShdw dist="56796" dir="1593903" algn="ctr" rotWithShape="0">
                <a:schemeClr val="bg2"/>
              </a:outerShdw>
            </a:effectLst>
          </p:spPr>
          <p:txBody>
            <a:bodyPr wrap="none">
              <a:spAutoFit/>
            </a:bodyPr>
            <a:lstStyle/>
            <a:p>
              <a:pPr algn="ctr" eaLnBrk="0" hangingPunct="0">
                <a:lnSpc>
                  <a:spcPts val="2200"/>
                </a:lnSpc>
                <a:spcBef>
                  <a:spcPts val="0"/>
                </a:spcBef>
                <a:defRPr/>
              </a:pPr>
              <a:r>
                <a:rPr lang="en-US" dirty="0">
                  <a:latin typeface="Clarendon" pitchFamily="2" charset="0"/>
                </a:rPr>
                <a:t>Erasmus Darwin</a:t>
              </a:r>
            </a:p>
            <a:p>
              <a:pPr algn="ctr" eaLnBrk="0" hangingPunct="0">
                <a:lnSpc>
                  <a:spcPts val="2200"/>
                </a:lnSpc>
                <a:spcBef>
                  <a:spcPts val="0"/>
                </a:spcBef>
                <a:defRPr/>
              </a:pPr>
              <a:r>
                <a:rPr lang="en-US" dirty="0">
                  <a:latin typeface="Clarendon" pitchFamily="2" charset="0"/>
                </a:rPr>
                <a:t> 1800</a:t>
              </a:r>
            </a:p>
          </p:txBody>
        </p:sp>
      </p:grpSp>
      <p:sp>
        <p:nvSpPr>
          <p:cNvPr id="13" name="Rectangle 12"/>
          <p:cNvSpPr>
            <a:spLocks noChangeArrowheads="1"/>
          </p:cNvSpPr>
          <p:nvPr/>
        </p:nvSpPr>
        <p:spPr bwMode="auto">
          <a:xfrm>
            <a:off x="0" y="5932488"/>
            <a:ext cx="4572000" cy="831850"/>
          </a:xfrm>
          <a:prstGeom prst="rect">
            <a:avLst/>
          </a:prstGeom>
          <a:noFill/>
          <a:ln w="9525">
            <a:noFill/>
            <a:miter lim="800000"/>
            <a:headEnd/>
            <a:tailEnd/>
          </a:ln>
        </p:spPr>
        <p:txBody>
          <a:bodyPr>
            <a:spAutoFit/>
          </a:bodyPr>
          <a:lstStyle/>
          <a:p>
            <a:pPr algn="just">
              <a:buClr>
                <a:srgbClr val="FF0000"/>
              </a:buClr>
              <a:buSzPct val="150000"/>
              <a:buFont typeface="Arial" charset="0"/>
              <a:buChar char="•"/>
            </a:pPr>
            <a:r>
              <a:rPr lang="en-US" b="0">
                <a:solidFill>
                  <a:schemeClr val="tx1"/>
                </a:solidFill>
              </a:rPr>
              <a:t> </a:t>
            </a:r>
            <a:r>
              <a:rPr lang="en-US" i="1">
                <a:solidFill>
                  <a:schemeClr val="tx1"/>
                </a:solidFill>
              </a:rPr>
              <a:t>“All changes in the organic, as well as the inorganic world, are the result of natural laws,  not miraculous interposition.”</a:t>
            </a:r>
          </a:p>
        </p:txBody>
      </p:sp>
      <p:grpSp>
        <p:nvGrpSpPr>
          <p:cNvPr id="4" name="Group 17"/>
          <p:cNvGrpSpPr>
            <a:grpSpLocks/>
          </p:cNvGrpSpPr>
          <p:nvPr/>
        </p:nvGrpSpPr>
        <p:grpSpPr bwMode="auto">
          <a:xfrm>
            <a:off x="1611313" y="3508375"/>
            <a:ext cx="4484687" cy="2503488"/>
            <a:chOff x="1610710" y="3507829"/>
            <a:chExt cx="4485290" cy="2504516"/>
          </a:xfrm>
        </p:grpSpPr>
        <p:pic>
          <p:nvPicPr>
            <p:cNvPr id="18441" name="Picture 5" descr="Lamarck.jpg"/>
            <p:cNvPicPr>
              <a:picLocks noChangeAspect="1"/>
            </p:cNvPicPr>
            <p:nvPr/>
          </p:nvPicPr>
          <p:blipFill>
            <a:blip r:embed="rId5" cstate="print">
              <a:lum contrast="10000"/>
            </a:blip>
            <a:srcRect/>
            <a:stretch>
              <a:fillRect/>
            </a:stretch>
          </p:blipFill>
          <p:spPr bwMode="auto">
            <a:xfrm>
              <a:off x="1610710" y="3557760"/>
              <a:ext cx="1538742" cy="1907832"/>
            </a:xfrm>
            <a:prstGeom prst="rect">
              <a:avLst/>
            </a:prstGeom>
            <a:noFill/>
            <a:ln w="9525">
              <a:noFill/>
              <a:miter lim="800000"/>
              <a:headEnd/>
              <a:tailEnd/>
            </a:ln>
          </p:spPr>
        </p:pic>
        <p:sp>
          <p:nvSpPr>
            <p:cNvPr id="12" name="Rectangle 2"/>
            <p:cNvSpPr>
              <a:spLocks noChangeArrowheads="1"/>
            </p:cNvSpPr>
            <p:nvPr/>
          </p:nvSpPr>
          <p:spPr bwMode="auto">
            <a:xfrm>
              <a:off x="1793297" y="5378672"/>
              <a:ext cx="1028838" cy="633673"/>
            </a:xfrm>
            <a:prstGeom prst="rect">
              <a:avLst/>
            </a:prstGeom>
            <a:noFill/>
            <a:ln w="9525">
              <a:noFill/>
              <a:miter lim="800000"/>
              <a:headEnd/>
              <a:tailEnd/>
            </a:ln>
            <a:effectLst>
              <a:outerShdw dist="56796" dir="1593903" algn="ctr" rotWithShape="0">
                <a:schemeClr val="bg2"/>
              </a:outerShdw>
            </a:effectLst>
          </p:spPr>
          <p:txBody>
            <a:bodyPr wrap="none">
              <a:spAutoFit/>
            </a:bodyPr>
            <a:lstStyle/>
            <a:p>
              <a:pPr algn="ctr" eaLnBrk="0" hangingPunct="0">
                <a:lnSpc>
                  <a:spcPts val="2200"/>
                </a:lnSpc>
                <a:spcBef>
                  <a:spcPts val="0"/>
                </a:spcBef>
                <a:defRPr/>
              </a:pPr>
              <a:r>
                <a:rPr lang="en-US" dirty="0">
                  <a:latin typeface="Clarendon" pitchFamily="2" charset="0"/>
                </a:rPr>
                <a:t>Lamarck</a:t>
              </a:r>
            </a:p>
            <a:p>
              <a:pPr algn="ctr" eaLnBrk="0" hangingPunct="0">
                <a:lnSpc>
                  <a:spcPts val="2200"/>
                </a:lnSpc>
                <a:spcBef>
                  <a:spcPts val="0"/>
                </a:spcBef>
                <a:defRPr/>
              </a:pPr>
              <a:r>
                <a:rPr lang="en-US" dirty="0">
                  <a:latin typeface="Clarendon" pitchFamily="2" charset="0"/>
                </a:rPr>
                <a:t> 1809</a:t>
              </a:r>
            </a:p>
          </p:txBody>
        </p:sp>
        <p:pic>
          <p:nvPicPr>
            <p:cNvPr id="18443" name="Picture 13" descr="Lamarck Philosophie Zoologique.jpg"/>
            <p:cNvPicPr>
              <a:picLocks noChangeAspect="1"/>
            </p:cNvPicPr>
            <p:nvPr/>
          </p:nvPicPr>
          <p:blipFill>
            <a:blip r:embed="rId6" cstate="print">
              <a:lum bright="-10000"/>
            </a:blip>
            <a:srcRect/>
            <a:stretch>
              <a:fillRect/>
            </a:stretch>
          </p:blipFill>
          <p:spPr bwMode="auto">
            <a:xfrm>
              <a:off x="4419600" y="3507829"/>
              <a:ext cx="1676400" cy="2462957"/>
            </a:xfrm>
            <a:prstGeom prst="rect">
              <a:avLst/>
            </a:prstGeom>
            <a:noFill/>
            <a:ln w="9525">
              <a:noFill/>
              <a:miter lim="800000"/>
              <a:headEnd/>
              <a:tailEnd/>
            </a:ln>
          </p:spPr>
        </p:pic>
      </p:grpSp>
      <p:grpSp>
        <p:nvGrpSpPr>
          <p:cNvPr id="5" name="Group 18"/>
          <p:cNvGrpSpPr>
            <a:grpSpLocks/>
          </p:cNvGrpSpPr>
          <p:nvPr/>
        </p:nvGrpSpPr>
        <p:grpSpPr bwMode="auto">
          <a:xfrm>
            <a:off x="6408738" y="3657600"/>
            <a:ext cx="2667000" cy="2466975"/>
            <a:chOff x="6408690" y="3657600"/>
            <a:chExt cx="2667000" cy="2467657"/>
          </a:xfrm>
        </p:grpSpPr>
        <p:pic>
          <p:nvPicPr>
            <p:cNvPr id="18439" name="Picture 2" descr="http://staffwww.fullcoll.edu/tmorris/myths_of_evolution/images/lamarck_giraffes.jpg"/>
            <p:cNvPicPr>
              <a:picLocks noChangeAspect="1" noChangeArrowheads="1"/>
            </p:cNvPicPr>
            <p:nvPr/>
          </p:nvPicPr>
          <p:blipFill>
            <a:blip r:embed="rId7" cstate="print"/>
            <a:srcRect l="4243" t="3905" r="6631"/>
            <a:stretch>
              <a:fillRect/>
            </a:stretch>
          </p:blipFill>
          <p:spPr bwMode="auto">
            <a:xfrm>
              <a:off x="6553200" y="3657600"/>
              <a:ext cx="1905000" cy="2209799"/>
            </a:xfrm>
            <a:prstGeom prst="rect">
              <a:avLst/>
            </a:prstGeom>
            <a:noFill/>
            <a:ln w="9525">
              <a:noFill/>
              <a:miter lim="800000"/>
              <a:headEnd/>
              <a:tailEnd/>
            </a:ln>
          </p:spPr>
        </p:pic>
        <p:sp>
          <p:nvSpPr>
            <p:cNvPr id="18440" name="TextBox 15"/>
            <p:cNvSpPr txBox="1">
              <a:spLocks noChangeArrowheads="1"/>
            </p:cNvSpPr>
            <p:nvPr/>
          </p:nvSpPr>
          <p:spPr bwMode="auto">
            <a:xfrm>
              <a:off x="6408690" y="5817480"/>
              <a:ext cx="2667000" cy="307777"/>
            </a:xfrm>
            <a:prstGeom prst="rect">
              <a:avLst/>
            </a:prstGeom>
            <a:noFill/>
            <a:ln w="9525">
              <a:noFill/>
              <a:miter lim="800000"/>
              <a:headEnd/>
              <a:tailEnd/>
            </a:ln>
          </p:spPr>
          <p:txBody>
            <a:bodyPr>
              <a:spAutoFit/>
            </a:bodyPr>
            <a:lstStyle/>
            <a:p>
              <a:r>
                <a:rPr lang="en-US" sz="1400">
                  <a:solidFill>
                    <a:schemeClr val="tx1"/>
                  </a:solidFill>
                </a:rPr>
                <a:t>Acquired characteristics</a:t>
              </a:r>
            </a:p>
          </p:txBody>
        </p:sp>
      </p:grpSp>
      <p:sp>
        <p:nvSpPr>
          <p:cNvPr id="21" name="TextBox 20"/>
          <p:cNvSpPr txBox="1">
            <a:spLocks noChangeArrowheads="1"/>
          </p:cNvSpPr>
          <p:nvPr/>
        </p:nvSpPr>
        <p:spPr bwMode="auto">
          <a:xfrm>
            <a:off x="6283325" y="1066800"/>
            <a:ext cx="2743200" cy="1816100"/>
          </a:xfrm>
          <a:prstGeom prst="rect">
            <a:avLst/>
          </a:prstGeom>
          <a:noFill/>
          <a:ln w="9525">
            <a:noFill/>
            <a:miter lim="800000"/>
            <a:headEnd/>
            <a:tailEnd/>
          </a:ln>
        </p:spPr>
        <p:txBody>
          <a:bodyPr>
            <a:spAutoFit/>
          </a:bodyPr>
          <a:lstStyle/>
          <a:p>
            <a:pPr>
              <a:buClr>
                <a:srgbClr val="FF0000"/>
              </a:buClr>
              <a:buSzPct val="150000"/>
              <a:buFont typeface="Arial" charset="0"/>
              <a:buChar char="•"/>
            </a:pPr>
            <a:r>
              <a:rPr lang="en-US" b="0">
                <a:solidFill>
                  <a:schemeClr val="tx1"/>
                </a:solidFill>
              </a:rPr>
              <a:t> </a:t>
            </a:r>
            <a:r>
              <a:rPr lang="en-US">
                <a:solidFill>
                  <a:schemeClr val="tx1"/>
                </a:solidFill>
              </a:rPr>
              <a:t>All life derived from one original ancestor</a:t>
            </a:r>
          </a:p>
          <a:p>
            <a:pPr>
              <a:buClr>
                <a:srgbClr val="FF0000"/>
              </a:buClr>
              <a:buSzPct val="150000"/>
              <a:buFont typeface="Arial" charset="0"/>
              <a:buChar char="•"/>
            </a:pPr>
            <a:endParaRPr lang="en-US">
              <a:solidFill>
                <a:schemeClr val="tx1"/>
              </a:solidFill>
            </a:endParaRPr>
          </a:p>
          <a:p>
            <a:pPr>
              <a:buClr>
                <a:srgbClr val="FF0000"/>
              </a:buClr>
              <a:buSzPct val="150000"/>
              <a:buFont typeface="Arial" charset="0"/>
              <a:buChar char="•"/>
            </a:pPr>
            <a:r>
              <a:rPr lang="en-US">
                <a:solidFill>
                  <a:schemeClr val="tx1"/>
                </a:solidFill>
              </a:rPr>
              <a:t> There has been a slow evolutionary change in species from simple to more complex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879600" y="546100"/>
            <a:ext cx="8229600" cy="1143000"/>
          </a:xfrm>
        </p:spPr>
        <p:txBody>
          <a:bodyPr/>
          <a:lstStyle/>
          <a:p>
            <a:pPr algn="l" eaLnBrk="1" hangingPunct="1"/>
            <a:r>
              <a:rPr lang="en-US" sz="3600" b="1">
                <a:solidFill>
                  <a:srgbClr val="C00000"/>
                </a:solidFill>
              </a:rPr>
              <a:t>Research on Evolution in </a:t>
            </a:r>
            <a:r>
              <a:rPr lang="en-US" sz="3600" b="1" i="1">
                <a:solidFill>
                  <a:srgbClr val="C00000"/>
                </a:solidFill>
              </a:rPr>
              <a:t>Geospiza</a:t>
            </a:r>
            <a:endParaRPr lang="en-US" sz="3600" b="1" i="1" u="sng">
              <a:solidFill>
                <a:srgbClr val="C00000"/>
              </a:solidFill>
              <a:latin typeface="Arial" charset="0"/>
              <a:cs typeface="Arial" charset="0"/>
            </a:endParaRPr>
          </a:p>
        </p:txBody>
      </p:sp>
      <p:sp>
        <p:nvSpPr>
          <p:cNvPr id="27651" name="Content Placeholder 3"/>
          <p:cNvSpPr>
            <a:spLocks noGrp="1"/>
          </p:cNvSpPr>
          <p:nvPr>
            <p:ph idx="1"/>
          </p:nvPr>
        </p:nvSpPr>
        <p:spPr>
          <a:xfrm>
            <a:off x="3581400" y="1798638"/>
            <a:ext cx="5562600" cy="4525962"/>
          </a:xfrm>
        </p:spPr>
        <p:txBody>
          <a:bodyPr/>
          <a:lstStyle/>
          <a:p>
            <a:pPr>
              <a:spcBef>
                <a:spcPts val="1800"/>
              </a:spcBef>
              <a:buClr>
                <a:srgbClr val="FF0000"/>
              </a:buClr>
              <a:buSzPct val="150000"/>
            </a:pPr>
            <a:r>
              <a:rPr lang="en-US" sz="1800" b="1">
                <a:solidFill>
                  <a:srgbClr val="002060"/>
                </a:solidFill>
              </a:rPr>
              <a:t>The Grants’ work is regarded as the most significant study of evolutionary change in the past 30 yrs.</a:t>
            </a:r>
          </a:p>
          <a:p>
            <a:pPr>
              <a:spcBef>
                <a:spcPts val="1800"/>
              </a:spcBef>
              <a:buClr>
                <a:srgbClr val="FF0000"/>
              </a:buClr>
              <a:buSzPct val="150000"/>
            </a:pPr>
            <a:r>
              <a:rPr lang="en-US" sz="1800" b="1">
                <a:solidFill>
                  <a:srgbClr val="002060"/>
                </a:solidFill>
              </a:rPr>
              <a:t>When they began they had 3 main questions: </a:t>
            </a:r>
          </a:p>
          <a:p>
            <a:pPr lvl="1">
              <a:spcBef>
                <a:spcPts val="600"/>
              </a:spcBef>
              <a:buClr>
                <a:srgbClr val="FF0000"/>
              </a:buClr>
              <a:buSzPct val="70000"/>
              <a:buFont typeface="Wingdings" pitchFamily="2" charset="2"/>
              <a:buChar char="v"/>
            </a:pPr>
            <a:r>
              <a:rPr lang="en-US" sz="1600" b="1" i="1">
                <a:solidFill>
                  <a:srgbClr val="002060"/>
                </a:solidFill>
              </a:rPr>
              <a:t>Do members of different species compete for food? </a:t>
            </a:r>
          </a:p>
          <a:p>
            <a:pPr lvl="1">
              <a:spcBef>
                <a:spcPts val="300"/>
              </a:spcBef>
              <a:buClr>
                <a:srgbClr val="FF0000"/>
              </a:buClr>
              <a:buSzPct val="70000"/>
              <a:buFont typeface="Wingdings" pitchFamily="2" charset="2"/>
              <a:buChar char="v"/>
            </a:pPr>
            <a:r>
              <a:rPr lang="en-US" sz="1600" b="1" i="1">
                <a:solidFill>
                  <a:srgbClr val="002060"/>
                </a:solidFill>
              </a:rPr>
              <a:t>How does such competition affect evolution? </a:t>
            </a:r>
          </a:p>
          <a:p>
            <a:pPr lvl="1">
              <a:spcBef>
                <a:spcPts val="300"/>
              </a:spcBef>
              <a:buClr>
                <a:srgbClr val="FF0000"/>
              </a:buClr>
              <a:buSzPct val="70000"/>
              <a:buFont typeface="Wingdings" pitchFamily="2" charset="2"/>
              <a:buChar char="v"/>
            </a:pPr>
            <a:r>
              <a:rPr lang="en-US" sz="1600" b="1" i="1">
                <a:solidFill>
                  <a:srgbClr val="002060"/>
                </a:solidFill>
              </a:rPr>
              <a:t>How are species formed?</a:t>
            </a:r>
          </a:p>
          <a:p>
            <a:pPr>
              <a:spcBef>
                <a:spcPts val="1800"/>
              </a:spcBef>
              <a:buClr>
                <a:srgbClr val="FF0000"/>
              </a:buClr>
              <a:buSzPct val="150000"/>
            </a:pPr>
            <a:r>
              <a:rPr lang="en-US" sz="1800" b="1">
                <a:solidFill>
                  <a:srgbClr val="002060"/>
                </a:solidFill>
              </a:rPr>
              <a:t>Their ongoing studies aimed at answering these questions have greatly improved our understanding of evolution in natural populations </a:t>
            </a:r>
          </a:p>
          <a:p>
            <a:pPr>
              <a:spcBef>
                <a:spcPts val="1800"/>
              </a:spcBef>
              <a:buClr>
                <a:srgbClr val="FF0000"/>
              </a:buClr>
              <a:buSzPct val="150000"/>
            </a:pPr>
            <a:r>
              <a:rPr lang="en-US" sz="1800" b="1" i="1">
                <a:solidFill>
                  <a:srgbClr val="FF0000"/>
                </a:solidFill>
              </a:rPr>
              <a:t>"The most exciting discovery is that natural selection occurs strongly </a:t>
            </a:r>
            <a:r>
              <a:rPr lang="en-US" sz="1400" b="1" i="1">
                <a:solidFill>
                  <a:srgbClr val="FF0000"/>
                </a:solidFill>
              </a:rPr>
              <a:t>&amp; </a:t>
            </a:r>
            <a:r>
              <a:rPr lang="en-US" sz="1800" b="1" i="1">
                <a:solidFill>
                  <a:srgbClr val="FF0000"/>
                </a:solidFill>
              </a:rPr>
              <a:t>repeatedly in environments like the Galápagos where climatic fluctuations are severe.” </a:t>
            </a:r>
            <a:r>
              <a:rPr lang="en-US" sz="1800" b="1" i="1">
                <a:solidFill>
                  <a:srgbClr val="002060"/>
                </a:solidFill>
              </a:rPr>
              <a:t>				</a:t>
            </a:r>
            <a:r>
              <a:rPr lang="en-US" sz="1600" b="1" i="1">
                <a:solidFill>
                  <a:srgbClr val="002060"/>
                </a:solidFill>
              </a:rPr>
              <a:t>-  Peter Grant</a:t>
            </a:r>
          </a:p>
          <a:p>
            <a:pPr>
              <a:spcBef>
                <a:spcPts val="1800"/>
              </a:spcBef>
            </a:pPr>
            <a:endParaRPr lang="en-US" sz="2000" b="1">
              <a:solidFill>
                <a:srgbClr val="002060"/>
              </a:solidFill>
            </a:endParaRPr>
          </a:p>
        </p:txBody>
      </p:sp>
      <p:pic>
        <p:nvPicPr>
          <p:cNvPr id="64515" name="Picture 2" descr="http://www.dailyprincetonian.com:8080/images/photos/2008/01/25/expansion_006236-small.jpg">
            <a:hlinkClick r:id="rId3"/>
          </p:cNvPr>
          <p:cNvPicPr>
            <a:picLocks noChangeAspect="1" noChangeArrowheads="1"/>
          </p:cNvPicPr>
          <p:nvPr/>
        </p:nvPicPr>
        <p:blipFill>
          <a:blip r:embed="rId4" cstate="print">
            <a:lum contrast="20000"/>
          </a:blip>
          <a:srcRect r="8000" b="6133"/>
          <a:stretch>
            <a:fillRect/>
          </a:stretch>
        </p:blipFill>
        <p:spPr bwMode="auto">
          <a:xfrm>
            <a:off x="28575" y="28575"/>
            <a:ext cx="1752600" cy="1219200"/>
          </a:xfrm>
          <a:prstGeom prst="rect">
            <a:avLst/>
          </a:prstGeom>
          <a:noFill/>
          <a:ln w="38100">
            <a:solidFill>
              <a:schemeClr val="tx1"/>
            </a:solidFill>
            <a:miter lim="800000"/>
            <a:headEnd/>
            <a:tailEnd/>
          </a:ln>
        </p:spPr>
      </p:pic>
      <p:pic>
        <p:nvPicPr>
          <p:cNvPr id="27653" name="Picture 8" descr="bEAK OF fINCH COVER.jpg"/>
          <p:cNvPicPr>
            <a:picLocks noChangeAspect="1"/>
          </p:cNvPicPr>
          <p:nvPr/>
        </p:nvPicPr>
        <p:blipFill>
          <a:blip r:embed="rId5" cstate="print"/>
          <a:srcRect/>
          <a:stretch>
            <a:fillRect/>
          </a:stretch>
        </p:blipFill>
        <p:spPr bwMode="auto">
          <a:xfrm>
            <a:off x="604824" y="1828800"/>
            <a:ext cx="2747976" cy="4191000"/>
          </a:xfrm>
          <a:prstGeom prst="rect">
            <a:avLst/>
          </a:prstGeom>
          <a:ln w="88900" cap="sq" cmpd="thickThin">
            <a:solidFill>
              <a:srgbClr val="000000"/>
            </a:solidFill>
            <a:prstDash val="solid"/>
            <a:miter lim="800000"/>
          </a:ln>
          <a:effectLst>
            <a:innerShdw blurRad="76200">
              <a:srgbClr val="000000"/>
            </a:innerShdw>
          </a:effectLst>
        </p:spPr>
      </p:pic>
      <p:sp>
        <p:nvSpPr>
          <p:cNvPr id="64517" name="TextBox 5"/>
          <p:cNvSpPr txBox="1">
            <a:spLocks noChangeArrowheads="1"/>
          </p:cNvSpPr>
          <p:nvPr/>
        </p:nvSpPr>
        <p:spPr bwMode="auto">
          <a:xfrm>
            <a:off x="20638" y="1262063"/>
            <a:ext cx="2362200" cy="261937"/>
          </a:xfrm>
          <a:prstGeom prst="rect">
            <a:avLst/>
          </a:prstGeom>
          <a:noFill/>
          <a:ln w="9525">
            <a:noFill/>
            <a:miter lim="800000"/>
            <a:headEnd/>
            <a:tailEnd/>
          </a:ln>
        </p:spPr>
        <p:txBody>
          <a:bodyPr>
            <a:spAutoFit/>
          </a:bodyPr>
          <a:lstStyle/>
          <a:p>
            <a:r>
              <a:rPr lang="en-US" sz="1100"/>
              <a:t>Rosemary &amp; Peter 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anim calcmode="lin" valueType="num">
                                      <p:cBhvr>
                                        <p:cTn id="7"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228600"/>
            <a:ext cx="8229600" cy="1139825"/>
          </a:xfrm>
        </p:spPr>
        <p:txBody>
          <a:bodyPr/>
          <a:lstStyle/>
          <a:p>
            <a:pPr algn="l"/>
            <a:r>
              <a:rPr lang="en-US" b="1" i="1">
                <a:solidFill>
                  <a:srgbClr val="C00000"/>
                </a:solidFill>
              </a:rPr>
              <a:t>G. fortis</a:t>
            </a:r>
          </a:p>
        </p:txBody>
      </p:sp>
      <p:pic>
        <p:nvPicPr>
          <p:cNvPr id="62466" name="Picture 5"/>
          <p:cNvPicPr>
            <a:picLocks noGrp="1" noChangeArrowheads="1"/>
          </p:cNvPicPr>
          <p:nvPr>
            <p:ph sz="half" idx="2"/>
          </p:nvPr>
        </p:nvPicPr>
        <p:blipFill>
          <a:blip r:embed="rId3" cstate="print"/>
          <a:srcRect l="18867" t="13475" r="15094" b="16866"/>
          <a:stretch>
            <a:fillRect/>
          </a:stretch>
        </p:blipFill>
        <p:spPr>
          <a:xfrm>
            <a:off x="609600" y="1371600"/>
            <a:ext cx="5029200" cy="4191000"/>
          </a:xfrm>
        </p:spPr>
      </p:pic>
      <p:sp>
        <p:nvSpPr>
          <p:cNvPr id="62467" name="Text Box 7"/>
          <p:cNvSpPr txBox="1">
            <a:spLocks/>
          </p:cNvSpPr>
          <p:nvPr/>
        </p:nvSpPr>
        <p:spPr bwMode="auto">
          <a:xfrm>
            <a:off x="5486400" y="2209800"/>
            <a:ext cx="3352800" cy="1200150"/>
          </a:xfrm>
          <a:prstGeom prst="rect">
            <a:avLst/>
          </a:prstGeom>
          <a:noFill/>
          <a:ln w="12700">
            <a:noFill/>
            <a:miter lim="800000"/>
            <a:headEnd/>
            <a:tailEnd/>
          </a:ln>
        </p:spPr>
        <p:txBody>
          <a:bodyPr>
            <a:spAutoFit/>
          </a:bodyPr>
          <a:lstStyle/>
          <a:p>
            <a:pPr>
              <a:spcBef>
                <a:spcPct val="50000"/>
              </a:spcBef>
              <a:buClr>
                <a:srgbClr val="C00000"/>
              </a:buClr>
              <a:buSzPct val="140000"/>
              <a:buFontTx/>
              <a:buChar char="•"/>
            </a:pPr>
            <a:r>
              <a:rPr lang="en-US" sz="2400">
                <a:solidFill>
                  <a:schemeClr val="tx1"/>
                </a:solidFill>
              </a:rPr>
              <a:t> </a:t>
            </a:r>
            <a:r>
              <a:rPr lang="en-US" sz="2400"/>
              <a:t>Survival during drought related to bill depth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
          <p:cNvGrpSpPr>
            <a:grpSpLocks/>
          </p:cNvGrpSpPr>
          <p:nvPr/>
        </p:nvGrpSpPr>
        <p:grpSpPr bwMode="auto">
          <a:xfrm>
            <a:off x="1815049" y="1839952"/>
            <a:ext cx="3772305" cy="3318669"/>
            <a:chOff x="2803" y="1296"/>
            <a:chExt cx="2669" cy="2318"/>
          </a:xfrm>
        </p:grpSpPr>
        <p:sp>
          <p:nvSpPr>
            <p:cNvPr id="44037" name="Line 3"/>
            <p:cNvSpPr>
              <a:spLocks noChangeShapeType="1"/>
            </p:cNvSpPr>
            <p:nvPr/>
          </p:nvSpPr>
          <p:spPr bwMode="auto">
            <a:xfrm>
              <a:off x="3192" y="3216"/>
              <a:ext cx="2279" cy="1"/>
            </a:xfrm>
            <a:prstGeom prst="line">
              <a:avLst/>
            </a:prstGeom>
            <a:noFill/>
            <a:ln w="0">
              <a:solidFill>
                <a:srgbClr val="424242"/>
              </a:solidFill>
              <a:round/>
              <a:headEnd/>
              <a:tailEnd/>
            </a:ln>
          </p:spPr>
          <p:txBody>
            <a:bodyPr/>
            <a:lstStyle/>
            <a:p>
              <a:endParaRPr lang="en-US"/>
            </a:p>
          </p:txBody>
        </p:sp>
        <p:sp>
          <p:nvSpPr>
            <p:cNvPr id="44038" name="Line 4"/>
            <p:cNvSpPr>
              <a:spLocks noChangeShapeType="1"/>
            </p:cNvSpPr>
            <p:nvPr/>
          </p:nvSpPr>
          <p:spPr bwMode="auto">
            <a:xfrm>
              <a:off x="3192" y="1317"/>
              <a:ext cx="2279" cy="1"/>
            </a:xfrm>
            <a:prstGeom prst="line">
              <a:avLst/>
            </a:prstGeom>
            <a:noFill/>
            <a:ln w="19050">
              <a:solidFill>
                <a:srgbClr val="424242"/>
              </a:solidFill>
              <a:round/>
              <a:headEnd/>
              <a:tailEnd/>
            </a:ln>
          </p:spPr>
          <p:txBody>
            <a:bodyPr/>
            <a:lstStyle/>
            <a:p>
              <a:endParaRPr lang="en-US"/>
            </a:p>
          </p:txBody>
        </p:sp>
        <p:sp>
          <p:nvSpPr>
            <p:cNvPr id="44039" name="Rectangle 5"/>
            <p:cNvSpPr>
              <a:spLocks noChangeArrowheads="1"/>
            </p:cNvSpPr>
            <p:nvPr/>
          </p:nvSpPr>
          <p:spPr bwMode="auto">
            <a:xfrm>
              <a:off x="3675" y="3216"/>
              <a:ext cx="16" cy="39"/>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40" name="Rectangle 6"/>
            <p:cNvSpPr>
              <a:spLocks noChangeArrowheads="1"/>
            </p:cNvSpPr>
            <p:nvPr/>
          </p:nvSpPr>
          <p:spPr bwMode="auto">
            <a:xfrm>
              <a:off x="4490" y="3216"/>
              <a:ext cx="16" cy="39"/>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41" name="Rectangle 7"/>
            <p:cNvSpPr>
              <a:spLocks noChangeArrowheads="1"/>
            </p:cNvSpPr>
            <p:nvPr/>
          </p:nvSpPr>
          <p:spPr bwMode="auto">
            <a:xfrm>
              <a:off x="5305" y="3216"/>
              <a:ext cx="16" cy="39"/>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42" name="Rectangle 8"/>
            <p:cNvSpPr>
              <a:spLocks noChangeArrowheads="1"/>
            </p:cNvSpPr>
            <p:nvPr/>
          </p:nvSpPr>
          <p:spPr bwMode="auto">
            <a:xfrm>
              <a:off x="3643" y="3269"/>
              <a:ext cx="134" cy="144"/>
            </a:xfrm>
            <a:prstGeom prst="rect">
              <a:avLst/>
            </a:prstGeom>
            <a:noFill/>
            <a:ln w="9525">
              <a:noFill/>
              <a:miter lim="800000"/>
              <a:headEnd/>
              <a:tailEnd/>
            </a:ln>
          </p:spPr>
          <p:txBody>
            <a:bodyPr wrap="none" lIns="0" tIns="0" rIns="0" bIns="0">
              <a:spAutoFit/>
            </a:bodyPr>
            <a:lstStyle/>
            <a:p>
              <a:r>
                <a:rPr lang="en-US" sz="1400" b="0">
                  <a:solidFill>
                    <a:srgbClr val="000000"/>
                  </a:solidFill>
                </a:rPr>
                <a:t>60</a:t>
              </a:r>
              <a:endParaRPr lang="en-US" sz="1400" b="0">
                <a:solidFill>
                  <a:schemeClr val="tx1"/>
                </a:solidFill>
              </a:endParaRPr>
            </a:p>
          </p:txBody>
        </p:sp>
        <p:sp>
          <p:nvSpPr>
            <p:cNvPr id="44043" name="Rectangle 9"/>
            <p:cNvSpPr>
              <a:spLocks noChangeArrowheads="1"/>
            </p:cNvSpPr>
            <p:nvPr/>
          </p:nvSpPr>
          <p:spPr bwMode="auto">
            <a:xfrm>
              <a:off x="4458" y="3269"/>
              <a:ext cx="134" cy="144"/>
            </a:xfrm>
            <a:prstGeom prst="rect">
              <a:avLst/>
            </a:prstGeom>
            <a:noFill/>
            <a:ln w="9525">
              <a:noFill/>
              <a:miter lim="800000"/>
              <a:headEnd/>
              <a:tailEnd/>
            </a:ln>
          </p:spPr>
          <p:txBody>
            <a:bodyPr wrap="none" lIns="0" tIns="0" rIns="0" bIns="0">
              <a:spAutoFit/>
            </a:bodyPr>
            <a:lstStyle/>
            <a:p>
              <a:r>
                <a:rPr lang="en-US" sz="1400" b="0">
                  <a:solidFill>
                    <a:srgbClr val="000000"/>
                  </a:solidFill>
                </a:rPr>
                <a:t>65</a:t>
              </a:r>
              <a:endParaRPr lang="en-US" sz="1400" b="0">
                <a:solidFill>
                  <a:schemeClr val="tx1"/>
                </a:solidFill>
              </a:endParaRPr>
            </a:p>
          </p:txBody>
        </p:sp>
        <p:sp>
          <p:nvSpPr>
            <p:cNvPr id="44044" name="Rectangle 10"/>
            <p:cNvSpPr>
              <a:spLocks noChangeArrowheads="1"/>
            </p:cNvSpPr>
            <p:nvPr/>
          </p:nvSpPr>
          <p:spPr bwMode="auto">
            <a:xfrm>
              <a:off x="5273" y="3269"/>
              <a:ext cx="134" cy="144"/>
            </a:xfrm>
            <a:prstGeom prst="rect">
              <a:avLst/>
            </a:prstGeom>
            <a:noFill/>
            <a:ln w="9525">
              <a:noFill/>
              <a:miter lim="800000"/>
              <a:headEnd/>
              <a:tailEnd/>
            </a:ln>
          </p:spPr>
          <p:txBody>
            <a:bodyPr wrap="none" lIns="0" tIns="0" rIns="0" bIns="0">
              <a:spAutoFit/>
            </a:bodyPr>
            <a:lstStyle/>
            <a:p>
              <a:r>
                <a:rPr lang="en-US" sz="1400" b="0">
                  <a:solidFill>
                    <a:srgbClr val="000000"/>
                  </a:solidFill>
                </a:rPr>
                <a:t>70</a:t>
              </a:r>
              <a:endParaRPr lang="en-US" sz="1400" b="0">
                <a:solidFill>
                  <a:schemeClr val="tx1"/>
                </a:solidFill>
              </a:endParaRPr>
            </a:p>
          </p:txBody>
        </p:sp>
        <p:sp>
          <p:nvSpPr>
            <p:cNvPr id="44045" name="Rectangle 11"/>
            <p:cNvSpPr>
              <a:spLocks noChangeArrowheads="1"/>
            </p:cNvSpPr>
            <p:nvPr/>
          </p:nvSpPr>
          <p:spPr bwMode="auto">
            <a:xfrm>
              <a:off x="3936" y="3427"/>
              <a:ext cx="937" cy="187"/>
            </a:xfrm>
            <a:prstGeom prst="rect">
              <a:avLst/>
            </a:prstGeom>
            <a:noFill/>
            <a:ln w="9525">
              <a:noFill/>
              <a:miter lim="800000"/>
              <a:headEnd/>
              <a:tailEnd/>
            </a:ln>
          </p:spPr>
          <p:txBody>
            <a:bodyPr wrap="none" lIns="0" tIns="0" rIns="0" bIns="0">
              <a:spAutoFit/>
            </a:bodyPr>
            <a:lstStyle/>
            <a:p>
              <a:r>
                <a:rPr lang="en-US" sz="1800" b="0">
                  <a:solidFill>
                    <a:srgbClr val="000000"/>
                  </a:solidFill>
                </a:rPr>
                <a:t>Height </a:t>
              </a:r>
              <a:r>
                <a:rPr lang="en-US" sz="1400" b="0">
                  <a:solidFill>
                    <a:srgbClr val="000000"/>
                  </a:solidFill>
                </a:rPr>
                <a:t>(inches</a:t>
              </a:r>
              <a:r>
                <a:rPr lang="en-US" sz="1800" b="0">
                  <a:solidFill>
                    <a:srgbClr val="000000"/>
                  </a:solidFill>
                </a:rPr>
                <a:t>)</a:t>
              </a:r>
              <a:endParaRPr lang="en-US" sz="1800" b="0">
                <a:solidFill>
                  <a:schemeClr val="tx1"/>
                </a:solidFill>
              </a:endParaRPr>
            </a:p>
          </p:txBody>
        </p:sp>
        <p:sp>
          <p:nvSpPr>
            <p:cNvPr id="44046" name="Line 12"/>
            <p:cNvSpPr>
              <a:spLocks noChangeShapeType="1"/>
            </p:cNvSpPr>
            <p:nvPr/>
          </p:nvSpPr>
          <p:spPr bwMode="auto">
            <a:xfrm flipV="1">
              <a:off x="3192" y="1317"/>
              <a:ext cx="1" cy="1899"/>
            </a:xfrm>
            <a:prstGeom prst="line">
              <a:avLst/>
            </a:prstGeom>
            <a:noFill/>
            <a:ln w="19050">
              <a:solidFill>
                <a:srgbClr val="424242"/>
              </a:solidFill>
              <a:round/>
              <a:headEnd/>
              <a:tailEnd/>
            </a:ln>
          </p:spPr>
          <p:txBody>
            <a:bodyPr/>
            <a:lstStyle/>
            <a:p>
              <a:endParaRPr lang="en-US"/>
            </a:p>
          </p:txBody>
        </p:sp>
        <p:sp>
          <p:nvSpPr>
            <p:cNvPr id="44047" name="Line 13"/>
            <p:cNvSpPr>
              <a:spLocks noChangeShapeType="1"/>
            </p:cNvSpPr>
            <p:nvPr/>
          </p:nvSpPr>
          <p:spPr bwMode="auto">
            <a:xfrm flipV="1">
              <a:off x="5471" y="1317"/>
              <a:ext cx="1" cy="1899"/>
            </a:xfrm>
            <a:prstGeom prst="line">
              <a:avLst/>
            </a:prstGeom>
            <a:noFill/>
            <a:ln w="19050">
              <a:solidFill>
                <a:srgbClr val="424242"/>
              </a:solidFill>
              <a:round/>
              <a:headEnd/>
              <a:tailEnd/>
            </a:ln>
          </p:spPr>
          <p:txBody>
            <a:bodyPr/>
            <a:lstStyle/>
            <a:p>
              <a:endParaRPr lang="en-US"/>
            </a:p>
          </p:txBody>
        </p:sp>
        <p:sp>
          <p:nvSpPr>
            <p:cNvPr id="44048" name="Rectangle 14"/>
            <p:cNvSpPr>
              <a:spLocks noChangeArrowheads="1"/>
            </p:cNvSpPr>
            <p:nvPr/>
          </p:nvSpPr>
          <p:spPr bwMode="auto">
            <a:xfrm>
              <a:off x="3153" y="3209"/>
              <a:ext cx="39" cy="13"/>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49" name="Rectangle 15"/>
            <p:cNvSpPr>
              <a:spLocks noChangeArrowheads="1"/>
            </p:cNvSpPr>
            <p:nvPr/>
          </p:nvSpPr>
          <p:spPr bwMode="auto">
            <a:xfrm>
              <a:off x="3153" y="2596"/>
              <a:ext cx="39" cy="13"/>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50" name="Rectangle 16"/>
            <p:cNvSpPr>
              <a:spLocks noChangeArrowheads="1"/>
            </p:cNvSpPr>
            <p:nvPr/>
          </p:nvSpPr>
          <p:spPr bwMode="auto">
            <a:xfrm>
              <a:off x="3153" y="1977"/>
              <a:ext cx="39" cy="13"/>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51" name="Rectangle 17"/>
            <p:cNvSpPr>
              <a:spLocks noChangeArrowheads="1"/>
            </p:cNvSpPr>
            <p:nvPr/>
          </p:nvSpPr>
          <p:spPr bwMode="auto">
            <a:xfrm>
              <a:off x="3153" y="1357"/>
              <a:ext cx="39" cy="13"/>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52" name="Rectangle 18"/>
            <p:cNvSpPr>
              <a:spLocks noChangeArrowheads="1"/>
            </p:cNvSpPr>
            <p:nvPr/>
          </p:nvSpPr>
          <p:spPr bwMode="auto">
            <a:xfrm>
              <a:off x="3057" y="3128"/>
              <a:ext cx="67" cy="145"/>
            </a:xfrm>
            <a:prstGeom prst="rect">
              <a:avLst/>
            </a:prstGeom>
            <a:noFill/>
            <a:ln w="9525">
              <a:noFill/>
              <a:miter lim="800000"/>
              <a:headEnd/>
              <a:tailEnd/>
            </a:ln>
          </p:spPr>
          <p:txBody>
            <a:bodyPr wrap="none" lIns="0" tIns="0" rIns="0" bIns="0">
              <a:spAutoFit/>
            </a:bodyPr>
            <a:lstStyle/>
            <a:p>
              <a:r>
                <a:rPr lang="en-US" sz="1400" b="0">
                  <a:solidFill>
                    <a:srgbClr val="000000"/>
                  </a:solidFill>
                </a:rPr>
                <a:t>0</a:t>
              </a:r>
              <a:endParaRPr lang="en-US" sz="1400" b="0">
                <a:solidFill>
                  <a:schemeClr val="tx1"/>
                </a:solidFill>
              </a:endParaRPr>
            </a:p>
          </p:txBody>
        </p:sp>
        <p:sp>
          <p:nvSpPr>
            <p:cNvPr id="44053" name="Rectangle 19"/>
            <p:cNvSpPr>
              <a:spLocks noChangeArrowheads="1"/>
            </p:cNvSpPr>
            <p:nvPr/>
          </p:nvSpPr>
          <p:spPr bwMode="auto">
            <a:xfrm>
              <a:off x="2998" y="2535"/>
              <a:ext cx="134" cy="145"/>
            </a:xfrm>
            <a:prstGeom prst="rect">
              <a:avLst/>
            </a:prstGeom>
            <a:noFill/>
            <a:ln w="9525">
              <a:noFill/>
              <a:miter lim="800000"/>
              <a:headEnd/>
              <a:tailEnd/>
            </a:ln>
          </p:spPr>
          <p:txBody>
            <a:bodyPr wrap="none" lIns="0" tIns="0" rIns="0" bIns="0">
              <a:spAutoFit/>
            </a:bodyPr>
            <a:lstStyle/>
            <a:p>
              <a:r>
                <a:rPr lang="en-US" sz="1400" b="0">
                  <a:solidFill>
                    <a:srgbClr val="000000"/>
                  </a:solidFill>
                </a:rPr>
                <a:t>20</a:t>
              </a:r>
              <a:endParaRPr lang="en-US" sz="1400" b="0">
                <a:solidFill>
                  <a:schemeClr val="tx1"/>
                </a:solidFill>
              </a:endParaRPr>
            </a:p>
          </p:txBody>
        </p:sp>
        <p:sp>
          <p:nvSpPr>
            <p:cNvPr id="44054" name="Rectangle 20"/>
            <p:cNvSpPr>
              <a:spLocks noChangeArrowheads="1"/>
            </p:cNvSpPr>
            <p:nvPr/>
          </p:nvSpPr>
          <p:spPr bwMode="auto">
            <a:xfrm>
              <a:off x="2993" y="1925"/>
              <a:ext cx="134" cy="145"/>
            </a:xfrm>
            <a:prstGeom prst="rect">
              <a:avLst/>
            </a:prstGeom>
            <a:noFill/>
            <a:ln w="9525">
              <a:noFill/>
              <a:miter lim="800000"/>
              <a:headEnd/>
              <a:tailEnd/>
            </a:ln>
          </p:spPr>
          <p:txBody>
            <a:bodyPr wrap="none" lIns="0" tIns="0" rIns="0" bIns="0">
              <a:spAutoFit/>
            </a:bodyPr>
            <a:lstStyle/>
            <a:p>
              <a:r>
                <a:rPr lang="en-US" sz="1400" b="0">
                  <a:solidFill>
                    <a:srgbClr val="000000"/>
                  </a:solidFill>
                </a:rPr>
                <a:t>40</a:t>
              </a:r>
              <a:endParaRPr lang="en-US" sz="1400" b="0">
                <a:solidFill>
                  <a:schemeClr val="tx1"/>
                </a:solidFill>
              </a:endParaRPr>
            </a:p>
          </p:txBody>
        </p:sp>
        <p:sp>
          <p:nvSpPr>
            <p:cNvPr id="44055" name="Rectangle 21"/>
            <p:cNvSpPr>
              <a:spLocks noChangeArrowheads="1"/>
            </p:cNvSpPr>
            <p:nvPr/>
          </p:nvSpPr>
          <p:spPr bwMode="auto">
            <a:xfrm>
              <a:off x="3003" y="1296"/>
              <a:ext cx="135" cy="145"/>
            </a:xfrm>
            <a:prstGeom prst="rect">
              <a:avLst/>
            </a:prstGeom>
            <a:noFill/>
            <a:ln w="9525">
              <a:noFill/>
              <a:miter lim="800000"/>
              <a:headEnd/>
              <a:tailEnd/>
            </a:ln>
          </p:spPr>
          <p:txBody>
            <a:bodyPr wrap="none" lIns="0" tIns="0" rIns="0" bIns="0">
              <a:spAutoFit/>
            </a:bodyPr>
            <a:lstStyle/>
            <a:p>
              <a:r>
                <a:rPr lang="en-US" sz="1400" b="0">
                  <a:solidFill>
                    <a:srgbClr val="000000"/>
                  </a:solidFill>
                </a:rPr>
                <a:t>60</a:t>
              </a:r>
              <a:endParaRPr lang="en-US" sz="1400" b="0">
                <a:solidFill>
                  <a:schemeClr val="tx1"/>
                </a:solidFill>
              </a:endParaRPr>
            </a:p>
          </p:txBody>
        </p:sp>
        <p:sp>
          <p:nvSpPr>
            <p:cNvPr id="44056" name="Rectangle 22"/>
            <p:cNvSpPr>
              <a:spLocks noChangeArrowheads="1"/>
            </p:cNvSpPr>
            <p:nvPr/>
          </p:nvSpPr>
          <p:spPr bwMode="auto">
            <a:xfrm rot="-5460000">
              <a:off x="2361" y="2137"/>
              <a:ext cx="1072" cy="187"/>
            </a:xfrm>
            <a:prstGeom prst="rect">
              <a:avLst/>
            </a:prstGeom>
            <a:noFill/>
            <a:ln w="9525">
              <a:noFill/>
              <a:miter lim="800000"/>
              <a:headEnd/>
              <a:tailEnd/>
            </a:ln>
          </p:spPr>
          <p:txBody>
            <a:bodyPr wrap="none" lIns="0" tIns="0" rIns="0" bIns="0">
              <a:spAutoFit/>
            </a:bodyPr>
            <a:lstStyle/>
            <a:p>
              <a:r>
                <a:rPr lang="en-US" sz="1800" b="0">
                  <a:solidFill>
                    <a:srgbClr val="000000"/>
                  </a:solidFill>
                </a:rPr>
                <a:t>Number of Men</a:t>
              </a:r>
              <a:endParaRPr lang="en-US" sz="1800" b="0">
                <a:solidFill>
                  <a:schemeClr val="tx1"/>
                </a:solidFill>
              </a:endParaRPr>
            </a:p>
          </p:txBody>
        </p:sp>
        <p:sp>
          <p:nvSpPr>
            <p:cNvPr id="44057" name="Rectangle 23"/>
            <p:cNvSpPr>
              <a:spLocks noChangeArrowheads="1"/>
            </p:cNvSpPr>
            <p:nvPr/>
          </p:nvSpPr>
          <p:spPr bwMode="auto">
            <a:xfrm>
              <a:off x="3192" y="3157"/>
              <a:ext cx="230" cy="59"/>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58" name="Rectangle 24"/>
            <p:cNvSpPr>
              <a:spLocks noChangeArrowheads="1"/>
            </p:cNvSpPr>
            <p:nvPr/>
          </p:nvSpPr>
          <p:spPr bwMode="auto">
            <a:xfrm>
              <a:off x="3192" y="3157"/>
              <a:ext cx="230" cy="59"/>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59" name="Rectangle 25"/>
            <p:cNvSpPr>
              <a:spLocks noChangeArrowheads="1"/>
            </p:cNvSpPr>
            <p:nvPr/>
          </p:nvSpPr>
          <p:spPr bwMode="auto">
            <a:xfrm>
              <a:off x="3422" y="3074"/>
              <a:ext cx="229" cy="142"/>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0" name="Rectangle 26"/>
            <p:cNvSpPr>
              <a:spLocks noChangeArrowheads="1"/>
            </p:cNvSpPr>
            <p:nvPr/>
          </p:nvSpPr>
          <p:spPr bwMode="auto">
            <a:xfrm>
              <a:off x="3417" y="3074"/>
              <a:ext cx="229" cy="144"/>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1" name="Rectangle 27"/>
            <p:cNvSpPr>
              <a:spLocks noChangeArrowheads="1"/>
            </p:cNvSpPr>
            <p:nvPr/>
          </p:nvSpPr>
          <p:spPr bwMode="auto">
            <a:xfrm>
              <a:off x="3651" y="2847"/>
              <a:ext cx="230" cy="369"/>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2" name="Rectangle 28"/>
            <p:cNvSpPr>
              <a:spLocks noChangeArrowheads="1"/>
            </p:cNvSpPr>
            <p:nvPr/>
          </p:nvSpPr>
          <p:spPr bwMode="auto">
            <a:xfrm>
              <a:off x="3651" y="2847"/>
              <a:ext cx="230" cy="369"/>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3" name="Rectangle 29"/>
            <p:cNvSpPr>
              <a:spLocks noChangeArrowheads="1"/>
            </p:cNvSpPr>
            <p:nvPr/>
          </p:nvSpPr>
          <p:spPr bwMode="auto">
            <a:xfrm>
              <a:off x="3881" y="2412"/>
              <a:ext cx="229" cy="804"/>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4" name="Rectangle 30"/>
            <p:cNvSpPr>
              <a:spLocks noChangeArrowheads="1"/>
            </p:cNvSpPr>
            <p:nvPr/>
          </p:nvSpPr>
          <p:spPr bwMode="auto">
            <a:xfrm>
              <a:off x="3881" y="2412"/>
              <a:ext cx="229" cy="804"/>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5" name="Rectangle 31"/>
            <p:cNvSpPr>
              <a:spLocks noChangeArrowheads="1"/>
            </p:cNvSpPr>
            <p:nvPr/>
          </p:nvSpPr>
          <p:spPr bwMode="auto">
            <a:xfrm>
              <a:off x="4110" y="2258"/>
              <a:ext cx="222" cy="95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6" name="Rectangle 32"/>
            <p:cNvSpPr>
              <a:spLocks noChangeArrowheads="1"/>
            </p:cNvSpPr>
            <p:nvPr/>
          </p:nvSpPr>
          <p:spPr bwMode="auto">
            <a:xfrm>
              <a:off x="4110" y="2258"/>
              <a:ext cx="222" cy="95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7" name="Rectangle 33"/>
            <p:cNvSpPr>
              <a:spLocks noChangeArrowheads="1"/>
            </p:cNvSpPr>
            <p:nvPr/>
          </p:nvSpPr>
          <p:spPr bwMode="auto">
            <a:xfrm>
              <a:off x="4332" y="1396"/>
              <a:ext cx="229" cy="1820"/>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8" name="Rectangle 34"/>
            <p:cNvSpPr>
              <a:spLocks noChangeArrowheads="1"/>
            </p:cNvSpPr>
            <p:nvPr/>
          </p:nvSpPr>
          <p:spPr bwMode="auto">
            <a:xfrm>
              <a:off x="4332" y="1396"/>
              <a:ext cx="229" cy="1820"/>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69" name="Rectangle 35"/>
            <p:cNvSpPr>
              <a:spLocks noChangeArrowheads="1"/>
            </p:cNvSpPr>
            <p:nvPr/>
          </p:nvSpPr>
          <p:spPr bwMode="auto">
            <a:xfrm>
              <a:off x="4561" y="1970"/>
              <a:ext cx="230" cy="1246"/>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0" name="Rectangle 36"/>
            <p:cNvSpPr>
              <a:spLocks noChangeArrowheads="1"/>
            </p:cNvSpPr>
            <p:nvPr/>
          </p:nvSpPr>
          <p:spPr bwMode="auto">
            <a:xfrm>
              <a:off x="4561" y="1970"/>
              <a:ext cx="230" cy="1246"/>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1" name="Rectangle 37"/>
            <p:cNvSpPr>
              <a:spLocks noChangeArrowheads="1"/>
            </p:cNvSpPr>
            <p:nvPr/>
          </p:nvSpPr>
          <p:spPr bwMode="auto">
            <a:xfrm>
              <a:off x="4791" y="2450"/>
              <a:ext cx="229" cy="766"/>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2" name="Rectangle 38"/>
            <p:cNvSpPr>
              <a:spLocks noChangeArrowheads="1"/>
            </p:cNvSpPr>
            <p:nvPr/>
          </p:nvSpPr>
          <p:spPr bwMode="auto">
            <a:xfrm>
              <a:off x="4791" y="2450"/>
              <a:ext cx="229" cy="766"/>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3" name="Rectangle 39"/>
            <p:cNvSpPr>
              <a:spLocks noChangeArrowheads="1"/>
            </p:cNvSpPr>
            <p:nvPr/>
          </p:nvSpPr>
          <p:spPr bwMode="auto">
            <a:xfrm>
              <a:off x="5020" y="2882"/>
              <a:ext cx="230" cy="334"/>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4" name="Rectangle 40"/>
            <p:cNvSpPr>
              <a:spLocks noChangeArrowheads="1"/>
            </p:cNvSpPr>
            <p:nvPr/>
          </p:nvSpPr>
          <p:spPr bwMode="auto">
            <a:xfrm>
              <a:off x="5020" y="2882"/>
              <a:ext cx="230" cy="334"/>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5" name="Rectangle 41"/>
            <p:cNvSpPr>
              <a:spLocks noChangeArrowheads="1"/>
            </p:cNvSpPr>
            <p:nvPr/>
          </p:nvSpPr>
          <p:spPr bwMode="auto">
            <a:xfrm>
              <a:off x="5250" y="3157"/>
              <a:ext cx="221" cy="59"/>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4076" name="Rectangle 42"/>
            <p:cNvSpPr>
              <a:spLocks noChangeArrowheads="1"/>
            </p:cNvSpPr>
            <p:nvPr/>
          </p:nvSpPr>
          <p:spPr bwMode="auto">
            <a:xfrm>
              <a:off x="5250" y="3157"/>
              <a:ext cx="221" cy="59"/>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grpSp>
      <p:sp>
        <p:nvSpPr>
          <p:cNvPr id="44034" name="Rectangle 43"/>
          <p:cNvSpPr>
            <a:spLocks noGrp="1"/>
          </p:cNvSpPr>
          <p:nvPr>
            <p:ph type="title" idx="4294967295"/>
          </p:nvPr>
        </p:nvSpPr>
        <p:spPr/>
        <p:txBody>
          <a:bodyPr/>
          <a:lstStyle/>
          <a:p>
            <a:r>
              <a:rPr lang="en-US" sz="3400" dirty="0"/>
              <a:t>Homo sapiens male heights- genetic variation in a population is due to the fact that height is determined by multiple genes</a:t>
            </a:r>
          </a:p>
        </p:txBody>
      </p:sp>
      <p:sp>
        <p:nvSpPr>
          <p:cNvPr id="44036" name="Text Box 45"/>
          <p:cNvSpPr txBox="1">
            <a:spLocks noChangeArrowheads="1"/>
          </p:cNvSpPr>
          <p:nvPr/>
        </p:nvSpPr>
        <p:spPr bwMode="auto">
          <a:xfrm>
            <a:off x="777915" y="5562600"/>
            <a:ext cx="7727647" cy="923330"/>
          </a:xfrm>
          <a:prstGeom prst="rect">
            <a:avLst/>
          </a:prstGeom>
          <a:noFill/>
          <a:ln w="9525">
            <a:noFill/>
            <a:miter lim="800000"/>
            <a:headEnd/>
            <a:tailEnd/>
          </a:ln>
        </p:spPr>
        <p:txBody>
          <a:bodyPr wrap="square">
            <a:spAutoFit/>
          </a:bodyPr>
          <a:lstStyle/>
          <a:p>
            <a:pPr>
              <a:spcBef>
                <a:spcPct val="50000"/>
              </a:spcBef>
            </a:pPr>
            <a:r>
              <a:rPr lang="en-US" sz="1800" b="0" dirty="0">
                <a:solidFill>
                  <a:schemeClr val="tx1"/>
                </a:solidFill>
                <a:latin typeface="Times New Roman" pitchFamily="18" charset="0"/>
              </a:rPr>
              <a:t>There are multiple genes involved in determination of human height.  More than 15 different chromosomal locations have been discovered that cause height variation.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2"/>
          <p:cNvSpPr>
            <a:spLocks noChangeShapeType="1"/>
          </p:cNvSpPr>
          <p:nvPr/>
        </p:nvSpPr>
        <p:spPr bwMode="auto">
          <a:xfrm>
            <a:off x="1973263" y="4576763"/>
            <a:ext cx="3949700" cy="1587"/>
          </a:xfrm>
          <a:prstGeom prst="line">
            <a:avLst/>
          </a:prstGeom>
          <a:noFill/>
          <a:ln w="0">
            <a:solidFill>
              <a:srgbClr val="424242"/>
            </a:solidFill>
            <a:round/>
            <a:headEnd/>
            <a:tailEnd/>
          </a:ln>
        </p:spPr>
        <p:txBody>
          <a:bodyPr/>
          <a:lstStyle/>
          <a:p>
            <a:endParaRPr lang="en-US"/>
          </a:p>
        </p:txBody>
      </p:sp>
      <p:sp>
        <p:nvSpPr>
          <p:cNvPr id="46082" name="Line 3"/>
          <p:cNvSpPr>
            <a:spLocks noChangeShapeType="1"/>
          </p:cNvSpPr>
          <p:nvPr/>
        </p:nvSpPr>
        <p:spPr bwMode="auto">
          <a:xfrm>
            <a:off x="1973263" y="1219200"/>
            <a:ext cx="3949700" cy="1588"/>
          </a:xfrm>
          <a:prstGeom prst="line">
            <a:avLst/>
          </a:prstGeom>
          <a:noFill/>
          <a:ln w="15875">
            <a:solidFill>
              <a:srgbClr val="424242"/>
            </a:solidFill>
            <a:round/>
            <a:headEnd/>
            <a:tailEnd/>
          </a:ln>
        </p:spPr>
        <p:txBody>
          <a:bodyPr/>
          <a:lstStyle/>
          <a:p>
            <a:endParaRPr lang="en-US"/>
          </a:p>
        </p:txBody>
      </p:sp>
      <p:sp>
        <p:nvSpPr>
          <p:cNvPr id="46083" name="Rectangle 4"/>
          <p:cNvSpPr>
            <a:spLocks noChangeArrowheads="1"/>
          </p:cNvSpPr>
          <p:nvPr/>
        </p:nvSpPr>
        <p:spPr bwMode="auto">
          <a:xfrm>
            <a:off x="2862263" y="4576763"/>
            <a:ext cx="28575" cy="69850"/>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84" name="Rectangle 5"/>
          <p:cNvSpPr>
            <a:spLocks noChangeArrowheads="1"/>
          </p:cNvSpPr>
          <p:nvPr/>
        </p:nvSpPr>
        <p:spPr bwMode="auto">
          <a:xfrm>
            <a:off x="3951288" y="4576763"/>
            <a:ext cx="26987" cy="69850"/>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85" name="Rectangle 6"/>
          <p:cNvSpPr>
            <a:spLocks noChangeArrowheads="1"/>
          </p:cNvSpPr>
          <p:nvPr/>
        </p:nvSpPr>
        <p:spPr bwMode="auto">
          <a:xfrm>
            <a:off x="5024438" y="4576763"/>
            <a:ext cx="26987" cy="69850"/>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86" name="Rectangle 7"/>
          <p:cNvSpPr>
            <a:spLocks noChangeArrowheads="1"/>
          </p:cNvSpPr>
          <p:nvPr/>
        </p:nvSpPr>
        <p:spPr bwMode="auto">
          <a:xfrm>
            <a:off x="5726113" y="4576763"/>
            <a:ext cx="26987" cy="69850"/>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87" name="Rectangle 8"/>
          <p:cNvSpPr>
            <a:spLocks noChangeArrowheads="1"/>
          </p:cNvSpPr>
          <p:nvPr/>
        </p:nvSpPr>
        <p:spPr bwMode="auto">
          <a:xfrm>
            <a:off x="2752725" y="4670425"/>
            <a:ext cx="295275" cy="182563"/>
          </a:xfrm>
          <a:prstGeom prst="rect">
            <a:avLst/>
          </a:prstGeom>
          <a:noFill/>
          <a:ln w="9525">
            <a:noFill/>
            <a:miter lim="800000"/>
            <a:headEnd/>
            <a:tailEnd/>
          </a:ln>
        </p:spPr>
        <p:txBody>
          <a:bodyPr wrap="none" lIns="0" tIns="0" rIns="0" bIns="0">
            <a:spAutoFit/>
          </a:bodyPr>
          <a:lstStyle/>
          <a:p>
            <a:r>
              <a:rPr lang="en-US" sz="1200" b="0">
                <a:solidFill>
                  <a:srgbClr val="000000"/>
                </a:solidFill>
              </a:rPr>
              <a:t>40.0</a:t>
            </a:r>
            <a:endParaRPr lang="en-US" sz="1200" b="0">
              <a:solidFill>
                <a:schemeClr val="tx1"/>
              </a:solidFill>
            </a:endParaRPr>
          </a:p>
        </p:txBody>
      </p:sp>
      <p:sp>
        <p:nvSpPr>
          <p:cNvPr id="46088" name="Rectangle 9"/>
          <p:cNvSpPr>
            <a:spLocks noChangeArrowheads="1"/>
          </p:cNvSpPr>
          <p:nvPr/>
        </p:nvSpPr>
        <p:spPr bwMode="auto">
          <a:xfrm>
            <a:off x="3841750" y="4670425"/>
            <a:ext cx="295275" cy="182563"/>
          </a:xfrm>
          <a:prstGeom prst="rect">
            <a:avLst/>
          </a:prstGeom>
          <a:noFill/>
          <a:ln w="9525">
            <a:noFill/>
            <a:miter lim="800000"/>
            <a:headEnd/>
            <a:tailEnd/>
          </a:ln>
        </p:spPr>
        <p:txBody>
          <a:bodyPr wrap="none" lIns="0" tIns="0" rIns="0" bIns="0">
            <a:spAutoFit/>
          </a:bodyPr>
          <a:lstStyle/>
          <a:p>
            <a:r>
              <a:rPr lang="en-US" sz="1200" b="0">
                <a:solidFill>
                  <a:srgbClr val="000000"/>
                </a:solidFill>
              </a:rPr>
              <a:t>45.0</a:t>
            </a:r>
            <a:endParaRPr lang="en-US" sz="1200" b="0">
              <a:solidFill>
                <a:schemeClr val="tx1"/>
              </a:solidFill>
            </a:endParaRPr>
          </a:p>
        </p:txBody>
      </p:sp>
      <p:sp>
        <p:nvSpPr>
          <p:cNvPr id="46089" name="Rectangle 10"/>
          <p:cNvSpPr>
            <a:spLocks noChangeArrowheads="1"/>
          </p:cNvSpPr>
          <p:nvPr/>
        </p:nvSpPr>
        <p:spPr bwMode="auto">
          <a:xfrm>
            <a:off x="4914900" y="4670425"/>
            <a:ext cx="295275" cy="182563"/>
          </a:xfrm>
          <a:prstGeom prst="rect">
            <a:avLst/>
          </a:prstGeom>
          <a:noFill/>
          <a:ln w="9525">
            <a:noFill/>
            <a:miter lim="800000"/>
            <a:headEnd/>
            <a:tailEnd/>
          </a:ln>
        </p:spPr>
        <p:txBody>
          <a:bodyPr wrap="none" lIns="0" tIns="0" rIns="0" bIns="0">
            <a:spAutoFit/>
          </a:bodyPr>
          <a:lstStyle/>
          <a:p>
            <a:r>
              <a:rPr lang="en-US" sz="1200" b="0">
                <a:solidFill>
                  <a:srgbClr val="000000"/>
                </a:solidFill>
              </a:rPr>
              <a:t>50.0</a:t>
            </a:r>
            <a:endParaRPr lang="en-US" sz="1200" b="0">
              <a:solidFill>
                <a:schemeClr val="tx1"/>
              </a:solidFill>
            </a:endParaRPr>
          </a:p>
        </p:txBody>
      </p:sp>
      <p:sp>
        <p:nvSpPr>
          <p:cNvPr id="46090" name="Rectangle 11"/>
          <p:cNvSpPr>
            <a:spLocks noChangeArrowheads="1"/>
          </p:cNvSpPr>
          <p:nvPr/>
        </p:nvSpPr>
        <p:spPr bwMode="auto">
          <a:xfrm>
            <a:off x="5616575" y="4670425"/>
            <a:ext cx="295275" cy="182563"/>
          </a:xfrm>
          <a:prstGeom prst="rect">
            <a:avLst/>
          </a:prstGeom>
          <a:noFill/>
          <a:ln w="9525">
            <a:noFill/>
            <a:miter lim="800000"/>
            <a:headEnd/>
            <a:tailEnd/>
          </a:ln>
        </p:spPr>
        <p:txBody>
          <a:bodyPr wrap="none" lIns="0" tIns="0" rIns="0" bIns="0">
            <a:spAutoFit/>
          </a:bodyPr>
          <a:lstStyle/>
          <a:p>
            <a:r>
              <a:rPr lang="en-US" sz="1200" b="0">
                <a:solidFill>
                  <a:srgbClr val="000000"/>
                </a:solidFill>
              </a:rPr>
              <a:t>55.0</a:t>
            </a:r>
            <a:endParaRPr lang="en-US" sz="1200" b="0">
              <a:solidFill>
                <a:schemeClr val="tx1"/>
              </a:solidFill>
            </a:endParaRPr>
          </a:p>
        </p:txBody>
      </p:sp>
      <p:sp>
        <p:nvSpPr>
          <p:cNvPr id="46091" name="Rectangle 12"/>
          <p:cNvSpPr>
            <a:spLocks noChangeArrowheads="1"/>
          </p:cNvSpPr>
          <p:nvPr/>
        </p:nvSpPr>
        <p:spPr bwMode="auto">
          <a:xfrm>
            <a:off x="3076575" y="4914900"/>
            <a:ext cx="1838325" cy="274638"/>
          </a:xfrm>
          <a:prstGeom prst="rect">
            <a:avLst/>
          </a:prstGeom>
          <a:noFill/>
          <a:ln w="9525">
            <a:noFill/>
            <a:miter lim="800000"/>
            <a:headEnd/>
            <a:tailEnd/>
          </a:ln>
        </p:spPr>
        <p:txBody>
          <a:bodyPr wrap="none" lIns="0" tIns="0" rIns="0" bIns="0">
            <a:spAutoFit/>
          </a:bodyPr>
          <a:lstStyle/>
          <a:p>
            <a:r>
              <a:rPr lang="en-US" sz="1800" b="0">
                <a:solidFill>
                  <a:schemeClr val="tx1"/>
                </a:solidFill>
              </a:rPr>
              <a:t>Wing Length </a:t>
            </a:r>
            <a:r>
              <a:rPr lang="en-US" sz="1400" b="0">
                <a:solidFill>
                  <a:schemeClr val="tx1"/>
                </a:solidFill>
              </a:rPr>
              <a:t>(units)</a:t>
            </a:r>
          </a:p>
        </p:txBody>
      </p:sp>
      <p:sp>
        <p:nvSpPr>
          <p:cNvPr id="46092" name="Line 13"/>
          <p:cNvSpPr>
            <a:spLocks noChangeShapeType="1"/>
          </p:cNvSpPr>
          <p:nvPr/>
        </p:nvSpPr>
        <p:spPr bwMode="auto">
          <a:xfrm flipV="1">
            <a:off x="1973263" y="1219200"/>
            <a:ext cx="1587" cy="3357563"/>
          </a:xfrm>
          <a:prstGeom prst="line">
            <a:avLst/>
          </a:prstGeom>
          <a:noFill/>
          <a:ln w="19050">
            <a:solidFill>
              <a:srgbClr val="424242"/>
            </a:solidFill>
            <a:round/>
            <a:headEnd/>
            <a:tailEnd/>
          </a:ln>
        </p:spPr>
        <p:txBody>
          <a:bodyPr/>
          <a:lstStyle/>
          <a:p>
            <a:endParaRPr lang="en-US"/>
          </a:p>
        </p:txBody>
      </p:sp>
      <p:sp>
        <p:nvSpPr>
          <p:cNvPr id="46093" name="Line 14"/>
          <p:cNvSpPr>
            <a:spLocks noChangeShapeType="1"/>
          </p:cNvSpPr>
          <p:nvPr/>
        </p:nvSpPr>
        <p:spPr bwMode="auto">
          <a:xfrm flipV="1">
            <a:off x="5922963" y="1219200"/>
            <a:ext cx="1587" cy="3357563"/>
          </a:xfrm>
          <a:prstGeom prst="line">
            <a:avLst/>
          </a:prstGeom>
          <a:noFill/>
          <a:ln w="19050">
            <a:solidFill>
              <a:srgbClr val="424242"/>
            </a:solidFill>
            <a:round/>
            <a:headEnd/>
            <a:tailEnd/>
          </a:ln>
        </p:spPr>
        <p:txBody>
          <a:bodyPr/>
          <a:lstStyle/>
          <a:p>
            <a:endParaRPr lang="en-US"/>
          </a:p>
        </p:txBody>
      </p:sp>
      <p:sp>
        <p:nvSpPr>
          <p:cNvPr id="46094" name="Rectangle 15"/>
          <p:cNvSpPr>
            <a:spLocks noChangeArrowheads="1"/>
          </p:cNvSpPr>
          <p:nvPr/>
        </p:nvSpPr>
        <p:spPr bwMode="auto">
          <a:xfrm>
            <a:off x="1905000" y="4565650"/>
            <a:ext cx="68263" cy="22225"/>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95" name="Rectangle 16"/>
          <p:cNvSpPr>
            <a:spLocks noChangeArrowheads="1"/>
          </p:cNvSpPr>
          <p:nvPr/>
        </p:nvSpPr>
        <p:spPr bwMode="auto">
          <a:xfrm>
            <a:off x="1905000" y="3760788"/>
            <a:ext cx="68263" cy="23812"/>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96" name="Rectangle 17"/>
          <p:cNvSpPr>
            <a:spLocks noChangeArrowheads="1"/>
          </p:cNvSpPr>
          <p:nvPr/>
        </p:nvSpPr>
        <p:spPr bwMode="auto">
          <a:xfrm>
            <a:off x="1905000" y="2955925"/>
            <a:ext cx="68263" cy="23813"/>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97" name="Rectangle 18"/>
          <p:cNvSpPr>
            <a:spLocks noChangeArrowheads="1"/>
          </p:cNvSpPr>
          <p:nvPr/>
        </p:nvSpPr>
        <p:spPr bwMode="auto">
          <a:xfrm>
            <a:off x="1905000" y="2151063"/>
            <a:ext cx="68263" cy="23812"/>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98" name="Rectangle 19"/>
          <p:cNvSpPr>
            <a:spLocks noChangeArrowheads="1"/>
          </p:cNvSpPr>
          <p:nvPr/>
        </p:nvSpPr>
        <p:spPr bwMode="auto">
          <a:xfrm>
            <a:off x="1905000" y="1347788"/>
            <a:ext cx="68263" cy="22225"/>
          </a:xfrm>
          <a:prstGeom prst="rect">
            <a:avLst/>
          </a:prstGeom>
          <a:solidFill>
            <a:srgbClr val="000000"/>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099" name="Rectangle 20"/>
          <p:cNvSpPr>
            <a:spLocks noChangeArrowheads="1"/>
          </p:cNvSpPr>
          <p:nvPr/>
        </p:nvSpPr>
        <p:spPr bwMode="auto">
          <a:xfrm>
            <a:off x="1781175" y="4492625"/>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a:solidFill>
                <a:schemeClr val="tx1"/>
              </a:solidFill>
            </a:endParaRPr>
          </a:p>
        </p:txBody>
      </p:sp>
      <p:sp>
        <p:nvSpPr>
          <p:cNvPr id="46100" name="Rectangle 21"/>
          <p:cNvSpPr>
            <a:spLocks noChangeArrowheads="1"/>
          </p:cNvSpPr>
          <p:nvPr/>
        </p:nvSpPr>
        <p:spPr bwMode="auto">
          <a:xfrm>
            <a:off x="1781175" y="3654425"/>
            <a:ext cx="98425" cy="212725"/>
          </a:xfrm>
          <a:prstGeom prst="rect">
            <a:avLst/>
          </a:prstGeom>
          <a:noFill/>
          <a:ln w="9525">
            <a:noFill/>
            <a:miter lim="800000"/>
            <a:headEnd/>
            <a:tailEnd/>
          </a:ln>
        </p:spPr>
        <p:txBody>
          <a:bodyPr wrap="none" lIns="0" tIns="0" rIns="0" bIns="0">
            <a:spAutoFit/>
          </a:bodyPr>
          <a:lstStyle/>
          <a:p>
            <a:r>
              <a:rPr lang="en-US" sz="1400" b="0">
                <a:solidFill>
                  <a:srgbClr val="000000"/>
                </a:solidFill>
              </a:rPr>
              <a:t>5</a:t>
            </a:r>
            <a:endParaRPr lang="en-US" sz="1400" b="0">
              <a:solidFill>
                <a:schemeClr val="tx1"/>
              </a:solidFill>
            </a:endParaRPr>
          </a:p>
        </p:txBody>
      </p:sp>
      <p:sp>
        <p:nvSpPr>
          <p:cNvPr id="46101" name="Rectangle 22"/>
          <p:cNvSpPr>
            <a:spLocks noChangeArrowheads="1"/>
          </p:cNvSpPr>
          <p:nvPr/>
        </p:nvSpPr>
        <p:spPr bwMode="auto">
          <a:xfrm>
            <a:off x="1704975" y="2892425"/>
            <a:ext cx="196850" cy="212725"/>
          </a:xfrm>
          <a:prstGeom prst="rect">
            <a:avLst/>
          </a:prstGeom>
          <a:noFill/>
          <a:ln w="9525">
            <a:noFill/>
            <a:miter lim="800000"/>
            <a:headEnd/>
            <a:tailEnd/>
          </a:ln>
        </p:spPr>
        <p:txBody>
          <a:bodyPr wrap="none" lIns="0" tIns="0" rIns="0" bIns="0">
            <a:spAutoFit/>
          </a:bodyPr>
          <a:lstStyle/>
          <a:p>
            <a:r>
              <a:rPr lang="en-US" sz="1400" b="0">
                <a:solidFill>
                  <a:srgbClr val="000000"/>
                </a:solidFill>
              </a:rPr>
              <a:t>10</a:t>
            </a:r>
            <a:endParaRPr lang="en-US" sz="1400" b="0">
              <a:solidFill>
                <a:schemeClr val="tx1"/>
              </a:solidFill>
            </a:endParaRPr>
          </a:p>
        </p:txBody>
      </p:sp>
      <p:sp>
        <p:nvSpPr>
          <p:cNvPr id="46102" name="Rectangle 23"/>
          <p:cNvSpPr>
            <a:spLocks noChangeArrowheads="1"/>
          </p:cNvSpPr>
          <p:nvPr/>
        </p:nvSpPr>
        <p:spPr bwMode="auto">
          <a:xfrm>
            <a:off x="1704975" y="2054225"/>
            <a:ext cx="196850" cy="212725"/>
          </a:xfrm>
          <a:prstGeom prst="rect">
            <a:avLst/>
          </a:prstGeom>
          <a:noFill/>
          <a:ln w="9525">
            <a:noFill/>
            <a:miter lim="800000"/>
            <a:headEnd/>
            <a:tailEnd/>
          </a:ln>
        </p:spPr>
        <p:txBody>
          <a:bodyPr wrap="none" lIns="0" tIns="0" rIns="0" bIns="0">
            <a:spAutoFit/>
          </a:bodyPr>
          <a:lstStyle/>
          <a:p>
            <a:r>
              <a:rPr lang="en-US" sz="1400" b="0">
                <a:solidFill>
                  <a:srgbClr val="000000"/>
                </a:solidFill>
              </a:rPr>
              <a:t>15</a:t>
            </a:r>
            <a:endParaRPr lang="en-US" sz="1400" b="0">
              <a:solidFill>
                <a:schemeClr val="tx1"/>
              </a:solidFill>
            </a:endParaRPr>
          </a:p>
        </p:txBody>
      </p:sp>
      <p:sp>
        <p:nvSpPr>
          <p:cNvPr id="46103" name="Rectangle 24"/>
          <p:cNvSpPr>
            <a:spLocks noChangeArrowheads="1"/>
          </p:cNvSpPr>
          <p:nvPr/>
        </p:nvSpPr>
        <p:spPr bwMode="auto">
          <a:xfrm>
            <a:off x="1704975" y="1292225"/>
            <a:ext cx="196850" cy="212725"/>
          </a:xfrm>
          <a:prstGeom prst="rect">
            <a:avLst/>
          </a:prstGeom>
          <a:noFill/>
          <a:ln w="9525">
            <a:noFill/>
            <a:miter lim="800000"/>
            <a:headEnd/>
            <a:tailEnd/>
          </a:ln>
        </p:spPr>
        <p:txBody>
          <a:bodyPr wrap="none" lIns="0" tIns="0" rIns="0" bIns="0">
            <a:spAutoFit/>
          </a:bodyPr>
          <a:lstStyle/>
          <a:p>
            <a:r>
              <a:rPr lang="en-US" sz="1400" b="0">
                <a:solidFill>
                  <a:srgbClr val="000000"/>
                </a:solidFill>
              </a:rPr>
              <a:t>20</a:t>
            </a:r>
            <a:endParaRPr lang="en-US" sz="1400" b="0">
              <a:solidFill>
                <a:schemeClr val="tx1"/>
              </a:solidFill>
            </a:endParaRPr>
          </a:p>
        </p:txBody>
      </p:sp>
      <p:sp>
        <p:nvSpPr>
          <p:cNvPr id="46104" name="Rectangle 25"/>
          <p:cNvSpPr>
            <a:spLocks noChangeArrowheads="1"/>
          </p:cNvSpPr>
          <p:nvPr/>
        </p:nvSpPr>
        <p:spPr bwMode="auto">
          <a:xfrm rot="-5460000">
            <a:off x="923132" y="2751931"/>
            <a:ext cx="1079500" cy="274637"/>
          </a:xfrm>
          <a:prstGeom prst="rect">
            <a:avLst/>
          </a:prstGeom>
          <a:noFill/>
          <a:ln w="9525">
            <a:noFill/>
            <a:miter lim="800000"/>
            <a:headEnd/>
            <a:tailEnd/>
          </a:ln>
        </p:spPr>
        <p:txBody>
          <a:bodyPr wrap="none" lIns="0" tIns="0" rIns="0" bIns="0">
            <a:spAutoFit/>
          </a:bodyPr>
          <a:lstStyle/>
          <a:p>
            <a:r>
              <a:rPr lang="en-US" sz="1800" b="0">
                <a:solidFill>
                  <a:srgbClr val="000000"/>
                </a:solidFill>
              </a:rPr>
              <a:t>Frequency</a:t>
            </a:r>
            <a:endParaRPr lang="en-US" sz="1800" b="0">
              <a:solidFill>
                <a:schemeClr val="tx1"/>
              </a:solidFill>
            </a:endParaRPr>
          </a:p>
        </p:txBody>
      </p:sp>
      <p:sp>
        <p:nvSpPr>
          <p:cNvPr id="46105" name="Rectangle 26"/>
          <p:cNvSpPr>
            <a:spLocks noChangeArrowheads="1"/>
          </p:cNvSpPr>
          <p:nvPr/>
        </p:nvSpPr>
        <p:spPr bwMode="auto">
          <a:xfrm>
            <a:off x="1973263" y="4262438"/>
            <a:ext cx="369887" cy="314325"/>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06" name="Rectangle 27"/>
          <p:cNvSpPr>
            <a:spLocks noChangeArrowheads="1"/>
          </p:cNvSpPr>
          <p:nvPr/>
        </p:nvSpPr>
        <p:spPr bwMode="auto">
          <a:xfrm>
            <a:off x="1973263" y="4262438"/>
            <a:ext cx="369887" cy="314325"/>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07" name="Rectangle 28"/>
          <p:cNvSpPr>
            <a:spLocks noChangeArrowheads="1"/>
          </p:cNvSpPr>
          <p:nvPr/>
        </p:nvSpPr>
        <p:spPr bwMode="auto">
          <a:xfrm>
            <a:off x="2343150" y="3935413"/>
            <a:ext cx="357188" cy="641350"/>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08" name="Rectangle 29"/>
          <p:cNvSpPr>
            <a:spLocks noChangeArrowheads="1"/>
          </p:cNvSpPr>
          <p:nvPr/>
        </p:nvSpPr>
        <p:spPr bwMode="auto">
          <a:xfrm>
            <a:off x="2343150" y="3935413"/>
            <a:ext cx="357188" cy="641350"/>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09" name="Rectangle 30"/>
          <p:cNvSpPr>
            <a:spLocks noChangeArrowheads="1"/>
          </p:cNvSpPr>
          <p:nvPr/>
        </p:nvSpPr>
        <p:spPr bwMode="auto">
          <a:xfrm>
            <a:off x="2700338" y="3654425"/>
            <a:ext cx="357187" cy="92233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0" name="Rectangle 31"/>
          <p:cNvSpPr>
            <a:spLocks noChangeArrowheads="1"/>
          </p:cNvSpPr>
          <p:nvPr/>
        </p:nvSpPr>
        <p:spPr bwMode="auto">
          <a:xfrm>
            <a:off x="2700338" y="3654425"/>
            <a:ext cx="357187" cy="92233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1" name="Rectangle 32"/>
          <p:cNvSpPr>
            <a:spLocks noChangeArrowheads="1"/>
          </p:cNvSpPr>
          <p:nvPr/>
        </p:nvSpPr>
        <p:spPr bwMode="auto">
          <a:xfrm>
            <a:off x="3057525" y="3457575"/>
            <a:ext cx="355600" cy="111918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2" name="Rectangle 33"/>
          <p:cNvSpPr>
            <a:spLocks noChangeArrowheads="1"/>
          </p:cNvSpPr>
          <p:nvPr/>
        </p:nvSpPr>
        <p:spPr bwMode="auto">
          <a:xfrm>
            <a:off x="3057525" y="3457575"/>
            <a:ext cx="355600" cy="111918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3" name="Rectangle 34"/>
          <p:cNvSpPr>
            <a:spLocks noChangeArrowheads="1"/>
          </p:cNvSpPr>
          <p:nvPr/>
        </p:nvSpPr>
        <p:spPr bwMode="auto">
          <a:xfrm>
            <a:off x="3413125" y="2206625"/>
            <a:ext cx="357188" cy="237013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4" name="Rectangle 35"/>
          <p:cNvSpPr>
            <a:spLocks noChangeArrowheads="1"/>
          </p:cNvSpPr>
          <p:nvPr/>
        </p:nvSpPr>
        <p:spPr bwMode="auto">
          <a:xfrm>
            <a:off x="3413125" y="2206625"/>
            <a:ext cx="357188" cy="237013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5" name="Rectangle 36"/>
          <p:cNvSpPr>
            <a:spLocks noChangeArrowheads="1"/>
          </p:cNvSpPr>
          <p:nvPr/>
        </p:nvSpPr>
        <p:spPr bwMode="auto">
          <a:xfrm>
            <a:off x="3770313" y="1358900"/>
            <a:ext cx="369887" cy="3217863"/>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6" name="Rectangle 37"/>
          <p:cNvSpPr>
            <a:spLocks noChangeArrowheads="1"/>
          </p:cNvSpPr>
          <p:nvPr/>
        </p:nvSpPr>
        <p:spPr bwMode="auto">
          <a:xfrm>
            <a:off x="3770313" y="1358900"/>
            <a:ext cx="369887" cy="3217863"/>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7" name="Rectangle 38"/>
          <p:cNvSpPr>
            <a:spLocks noChangeArrowheads="1"/>
          </p:cNvSpPr>
          <p:nvPr/>
        </p:nvSpPr>
        <p:spPr bwMode="auto">
          <a:xfrm>
            <a:off x="4140200" y="1836738"/>
            <a:ext cx="357188" cy="2740025"/>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8" name="Rectangle 39"/>
          <p:cNvSpPr>
            <a:spLocks noChangeArrowheads="1"/>
          </p:cNvSpPr>
          <p:nvPr/>
        </p:nvSpPr>
        <p:spPr bwMode="auto">
          <a:xfrm>
            <a:off x="4140200" y="1836738"/>
            <a:ext cx="357188" cy="2740025"/>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19" name="Rectangle 40"/>
          <p:cNvSpPr>
            <a:spLocks noChangeArrowheads="1"/>
          </p:cNvSpPr>
          <p:nvPr/>
        </p:nvSpPr>
        <p:spPr bwMode="auto">
          <a:xfrm>
            <a:off x="4497388" y="3457575"/>
            <a:ext cx="355600" cy="111918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0" name="Rectangle 41"/>
          <p:cNvSpPr>
            <a:spLocks noChangeArrowheads="1"/>
          </p:cNvSpPr>
          <p:nvPr/>
        </p:nvSpPr>
        <p:spPr bwMode="auto">
          <a:xfrm>
            <a:off x="4497388" y="3457575"/>
            <a:ext cx="355600" cy="111918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1" name="Rectangle 42"/>
          <p:cNvSpPr>
            <a:spLocks noChangeArrowheads="1"/>
          </p:cNvSpPr>
          <p:nvPr/>
        </p:nvSpPr>
        <p:spPr bwMode="auto">
          <a:xfrm>
            <a:off x="4852988" y="2967038"/>
            <a:ext cx="357187" cy="1609725"/>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2" name="Rectangle 43"/>
          <p:cNvSpPr>
            <a:spLocks noChangeArrowheads="1"/>
          </p:cNvSpPr>
          <p:nvPr/>
        </p:nvSpPr>
        <p:spPr bwMode="auto">
          <a:xfrm>
            <a:off x="4852988" y="2967038"/>
            <a:ext cx="357187" cy="1609725"/>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3" name="Rectangle 44"/>
          <p:cNvSpPr>
            <a:spLocks noChangeArrowheads="1"/>
          </p:cNvSpPr>
          <p:nvPr/>
        </p:nvSpPr>
        <p:spPr bwMode="auto">
          <a:xfrm>
            <a:off x="5210175" y="3935413"/>
            <a:ext cx="357188" cy="641350"/>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4" name="Rectangle 45"/>
          <p:cNvSpPr>
            <a:spLocks noChangeArrowheads="1"/>
          </p:cNvSpPr>
          <p:nvPr/>
        </p:nvSpPr>
        <p:spPr bwMode="auto">
          <a:xfrm>
            <a:off x="5210175" y="3935413"/>
            <a:ext cx="357188" cy="641350"/>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5" name="Rectangle 46"/>
          <p:cNvSpPr>
            <a:spLocks noChangeArrowheads="1"/>
          </p:cNvSpPr>
          <p:nvPr/>
        </p:nvSpPr>
        <p:spPr bwMode="auto">
          <a:xfrm>
            <a:off x="5567363" y="4416425"/>
            <a:ext cx="355600" cy="160338"/>
          </a:xfrm>
          <a:prstGeom prst="rect">
            <a:avLst/>
          </a:prstGeom>
          <a:solidFill>
            <a:srgbClr val="FF3333"/>
          </a:solid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6" name="Rectangle 47"/>
          <p:cNvSpPr>
            <a:spLocks noChangeArrowheads="1"/>
          </p:cNvSpPr>
          <p:nvPr/>
        </p:nvSpPr>
        <p:spPr bwMode="auto">
          <a:xfrm>
            <a:off x="5567363" y="4416425"/>
            <a:ext cx="355600" cy="160338"/>
          </a:xfrm>
          <a:prstGeom prst="rect">
            <a:avLst/>
          </a:prstGeom>
          <a:noFill/>
          <a:ln w="0">
            <a:solidFill>
              <a:srgbClr val="000000"/>
            </a:solid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46127" name="Rectangle 48"/>
          <p:cNvSpPr>
            <a:spLocks noGrp="1"/>
          </p:cNvSpPr>
          <p:nvPr>
            <p:ph type="title" idx="4294967295"/>
          </p:nvPr>
        </p:nvSpPr>
        <p:spPr/>
        <p:txBody>
          <a:bodyPr/>
          <a:lstStyle/>
          <a:p>
            <a:r>
              <a:rPr lang="en-US"/>
              <a:t>Drosophila wing length</a:t>
            </a:r>
          </a:p>
        </p:txBody>
      </p:sp>
      <p:pic>
        <p:nvPicPr>
          <p:cNvPr id="46128" name="Picture 49" descr="drosophilaBrooksCole"/>
          <p:cNvPicPr>
            <a:picLocks noChangeAspect="1" noChangeArrowheads="1"/>
          </p:cNvPicPr>
          <p:nvPr/>
        </p:nvPicPr>
        <p:blipFill>
          <a:blip r:embed="rId3" cstate="print"/>
          <a:srcRect t="8247"/>
          <a:stretch>
            <a:fillRect/>
          </a:stretch>
        </p:blipFill>
        <p:spPr bwMode="auto">
          <a:xfrm rot="-2912311">
            <a:off x="6153150" y="1676400"/>
            <a:ext cx="2428875" cy="2543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noChangeArrowheads="1"/>
          </p:cNvPicPr>
          <p:nvPr/>
        </p:nvPicPr>
        <p:blipFill>
          <a:blip r:embed="rId3" cstate="print"/>
          <a:srcRect r="66170" b="2863"/>
          <a:stretch>
            <a:fillRect/>
          </a:stretch>
        </p:blipFill>
        <p:spPr bwMode="auto">
          <a:xfrm>
            <a:off x="762000" y="1143000"/>
            <a:ext cx="2525713" cy="4953000"/>
          </a:xfrm>
          <a:prstGeom prst="rect">
            <a:avLst/>
          </a:prstGeom>
          <a:noFill/>
          <a:ln w="9525">
            <a:noFill/>
            <a:miter lim="800000"/>
            <a:headEnd/>
            <a:tailEnd/>
          </a:ln>
        </p:spPr>
      </p:pic>
      <p:sp>
        <p:nvSpPr>
          <p:cNvPr id="70658" name="Rectangle 4"/>
          <p:cNvSpPr>
            <a:spLocks noChangeArrowheads="1"/>
          </p:cNvSpPr>
          <p:nvPr/>
        </p:nvSpPr>
        <p:spPr bwMode="auto">
          <a:xfrm>
            <a:off x="0" y="304800"/>
            <a:ext cx="9144000" cy="533400"/>
          </a:xfrm>
          <a:prstGeom prst="rect">
            <a:avLst/>
          </a:prstGeom>
          <a:noFill/>
          <a:ln w="9525">
            <a:noFill/>
            <a:miter lim="800000"/>
            <a:headEnd/>
            <a:tailEnd/>
          </a:ln>
        </p:spPr>
        <p:txBody>
          <a:bodyPr anchor="ctr" anchorCtr="1"/>
          <a:lstStyle/>
          <a:p>
            <a:r>
              <a:rPr lang="en-US" sz="3000">
                <a:solidFill>
                  <a:srgbClr val="C00000"/>
                </a:solidFill>
              </a:rPr>
              <a:t>Phenotypic Consequences of Natural Selection</a:t>
            </a:r>
          </a:p>
        </p:txBody>
      </p:sp>
      <p:sp>
        <p:nvSpPr>
          <p:cNvPr id="5" name="TextBox 4"/>
          <p:cNvSpPr txBox="1">
            <a:spLocks noChangeArrowheads="1"/>
          </p:cNvSpPr>
          <p:nvPr/>
        </p:nvSpPr>
        <p:spPr bwMode="auto">
          <a:xfrm>
            <a:off x="1752600" y="6040438"/>
            <a:ext cx="457200" cy="461962"/>
          </a:xfrm>
          <a:prstGeom prst="rect">
            <a:avLst/>
          </a:prstGeom>
          <a:solidFill>
            <a:schemeClr val="bg1"/>
          </a:solidFill>
          <a:ln w="9525">
            <a:noFill/>
            <a:miter lim="800000"/>
            <a:headEnd/>
            <a:tailEnd/>
          </a:ln>
        </p:spPr>
        <p:txBody>
          <a:bodyPr>
            <a:spAutoFit/>
          </a:bodyPr>
          <a:lstStyle/>
          <a:p>
            <a:r>
              <a:rPr lang="en-US" sz="2400"/>
              <a:t>?</a:t>
            </a:r>
          </a:p>
        </p:txBody>
      </p:sp>
      <p:sp>
        <p:nvSpPr>
          <p:cNvPr id="6" name="TextBox 5"/>
          <p:cNvSpPr txBox="1">
            <a:spLocks noChangeArrowheads="1"/>
          </p:cNvSpPr>
          <p:nvPr/>
        </p:nvSpPr>
        <p:spPr bwMode="auto">
          <a:xfrm>
            <a:off x="781050" y="6064250"/>
            <a:ext cx="2743200" cy="369888"/>
          </a:xfrm>
          <a:prstGeom prst="rect">
            <a:avLst/>
          </a:prstGeom>
          <a:solidFill>
            <a:schemeClr val="bg1"/>
          </a:solidFill>
          <a:ln w="9525">
            <a:noFill/>
            <a:miter lim="800000"/>
            <a:headEnd/>
            <a:tailEnd/>
          </a:ln>
        </p:spPr>
        <p:txBody>
          <a:bodyPr>
            <a:spAutoFit/>
          </a:bodyPr>
          <a:lstStyle/>
          <a:p>
            <a:r>
              <a:rPr lang="en-US" sz="1800"/>
              <a:t>Directional Selection</a:t>
            </a:r>
          </a:p>
        </p:txBody>
      </p:sp>
      <p:sp>
        <p:nvSpPr>
          <p:cNvPr id="70661" name="Rectangle 8"/>
          <p:cNvSpPr>
            <a:spLocks noGrp="1"/>
          </p:cNvSpPr>
          <p:nvPr>
            <p:ph type="body" sz="half" idx="4294967295"/>
          </p:nvPr>
        </p:nvSpPr>
        <p:spPr>
          <a:xfrm>
            <a:off x="4267200" y="1600200"/>
            <a:ext cx="4038600" cy="4525963"/>
          </a:xfrm>
        </p:spPr>
        <p:txBody>
          <a:bodyPr/>
          <a:lstStyle/>
          <a:p>
            <a:r>
              <a:rPr lang="en-US" sz="2800"/>
              <a:t>Directional selection fits the Finch example discussed for beak size/depth in relation to the environment and the source of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a:xfrm>
            <a:off x="457200" y="1676400"/>
            <a:ext cx="2895600" cy="1828800"/>
          </a:xfrm>
        </p:spPr>
        <p:txBody>
          <a:bodyPr/>
          <a:lstStyle/>
          <a:p>
            <a:r>
              <a:rPr lang="en-US"/>
              <a:t>Stabilizing Selection</a:t>
            </a:r>
          </a:p>
        </p:txBody>
      </p:sp>
      <p:sp>
        <p:nvSpPr>
          <p:cNvPr id="72706" name="Rectangle 3"/>
          <p:cNvSpPr>
            <a:spLocks noGrp="1"/>
          </p:cNvSpPr>
          <p:nvPr>
            <p:ph type="body" idx="1"/>
          </p:nvPr>
        </p:nvSpPr>
        <p:spPr>
          <a:xfrm>
            <a:off x="762000" y="3581400"/>
            <a:ext cx="3810000" cy="2514600"/>
          </a:xfrm>
        </p:spPr>
        <p:txBody>
          <a:bodyPr/>
          <a:lstStyle/>
          <a:p>
            <a:r>
              <a:rPr lang="en-US"/>
              <a:t>Intermediate forms are favored and extremes are eliminated</a:t>
            </a:r>
          </a:p>
        </p:txBody>
      </p:sp>
      <p:pic>
        <p:nvPicPr>
          <p:cNvPr id="72707" name="Picture 4"/>
          <p:cNvPicPr>
            <a:picLocks noChangeAspect="1" noChangeArrowheads="1"/>
          </p:cNvPicPr>
          <p:nvPr/>
        </p:nvPicPr>
        <p:blipFill>
          <a:blip r:embed="rId3" cstate="print"/>
          <a:srcRect/>
          <a:stretch>
            <a:fillRect/>
          </a:stretch>
        </p:blipFill>
        <p:spPr bwMode="auto">
          <a:xfrm>
            <a:off x="5638800" y="990600"/>
            <a:ext cx="3136900" cy="5562600"/>
          </a:xfrm>
          <a:prstGeom prst="rect">
            <a:avLst/>
          </a:prstGeom>
          <a:noFill/>
          <a:ln w="12700">
            <a:solidFill>
              <a:srgbClr val="000000"/>
            </a:solidFill>
            <a:miter lim="800000"/>
            <a:headEnd/>
            <a:tailEnd/>
          </a:ln>
        </p:spPr>
      </p:pic>
      <p:sp>
        <p:nvSpPr>
          <p:cNvPr id="72708" name="Text Box 5"/>
          <p:cNvSpPr txBox="1">
            <a:spLocks noChangeArrowheads="1"/>
          </p:cNvSpPr>
          <p:nvPr/>
        </p:nvSpPr>
        <p:spPr bwMode="auto">
          <a:xfrm rot="-5400000">
            <a:off x="4555331" y="2343944"/>
            <a:ext cx="2897188" cy="488950"/>
          </a:xfrm>
          <a:prstGeom prst="rect">
            <a:avLst/>
          </a:prstGeom>
          <a:noFill/>
          <a:ln w="9525">
            <a:noFill/>
            <a:miter lim="800000"/>
            <a:headEnd/>
            <a:tailEnd/>
          </a:ln>
        </p:spPr>
        <p:txBody>
          <a:bodyPr>
            <a:spAutoFit/>
          </a:bodyPr>
          <a:lstStyle/>
          <a:p>
            <a:pPr eaLnBrk="0" hangingPunct="0"/>
            <a:r>
              <a:rPr lang="en-US" sz="1300">
                <a:solidFill>
                  <a:srgbClr val="000000"/>
                </a:solidFill>
              </a:rPr>
              <a:t>Number of individuals</a:t>
            </a:r>
          </a:p>
          <a:p>
            <a:pPr eaLnBrk="0" hangingPunct="0"/>
            <a:r>
              <a:rPr lang="en-US" sz="1300">
                <a:solidFill>
                  <a:srgbClr val="000000"/>
                </a:solidFill>
              </a:rPr>
              <a:t>in the population</a:t>
            </a:r>
            <a:endParaRPr lang="en-US" sz="1300" b="0">
              <a:solidFill>
                <a:srgbClr val="000000"/>
              </a:solidFill>
            </a:endParaRPr>
          </a:p>
        </p:txBody>
      </p:sp>
      <p:sp>
        <p:nvSpPr>
          <p:cNvPr id="72709" name="AutoShape 7"/>
          <p:cNvSpPr>
            <a:spLocks noChangeArrowheads="1"/>
          </p:cNvSpPr>
          <p:nvPr/>
        </p:nvSpPr>
        <p:spPr bwMode="auto">
          <a:xfrm>
            <a:off x="6934200" y="11430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0" name="AutoShape 8"/>
          <p:cNvSpPr>
            <a:spLocks noChangeArrowheads="1"/>
          </p:cNvSpPr>
          <p:nvPr/>
        </p:nvSpPr>
        <p:spPr bwMode="auto">
          <a:xfrm>
            <a:off x="8001000" y="12192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1" name="AutoShape 9"/>
          <p:cNvSpPr>
            <a:spLocks noChangeArrowheads="1"/>
          </p:cNvSpPr>
          <p:nvPr/>
        </p:nvSpPr>
        <p:spPr bwMode="auto">
          <a:xfrm>
            <a:off x="6477000" y="19050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2" name="AutoShape 10"/>
          <p:cNvSpPr>
            <a:spLocks noChangeArrowheads="1"/>
          </p:cNvSpPr>
          <p:nvPr/>
        </p:nvSpPr>
        <p:spPr bwMode="auto">
          <a:xfrm>
            <a:off x="8458200" y="18288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3" name="AutoShape 11"/>
          <p:cNvSpPr>
            <a:spLocks noChangeArrowheads="1"/>
          </p:cNvSpPr>
          <p:nvPr/>
        </p:nvSpPr>
        <p:spPr bwMode="auto">
          <a:xfrm>
            <a:off x="6934200" y="32004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4" name="AutoShape 12"/>
          <p:cNvSpPr>
            <a:spLocks noChangeArrowheads="1"/>
          </p:cNvSpPr>
          <p:nvPr/>
        </p:nvSpPr>
        <p:spPr bwMode="auto">
          <a:xfrm>
            <a:off x="7924800" y="32004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5" name="AutoShape 13"/>
          <p:cNvSpPr>
            <a:spLocks noChangeArrowheads="1"/>
          </p:cNvSpPr>
          <p:nvPr/>
        </p:nvSpPr>
        <p:spPr bwMode="auto">
          <a:xfrm>
            <a:off x="6934200" y="51054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6" name="AutoShape 14"/>
          <p:cNvSpPr>
            <a:spLocks noChangeArrowheads="1"/>
          </p:cNvSpPr>
          <p:nvPr/>
        </p:nvSpPr>
        <p:spPr bwMode="auto">
          <a:xfrm>
            <a:off x="7924800" y="50292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2717" name="Text Box 18"/>
          <p:cNvSpPr txBox="1">
            <a:spLocks noChangeArrowheads="1"/>
          </p:cNvSpPr>
          <p:nvPr/>
        </p:nvSpPr>
        <p:spPr bwMode="auto">
          <a:xfrm>
            <a:off x="6175375" y="2743200"/>
            <a:ext cx="2628900" cy="260350"/>
          </a:xfrm>
          <a:prstGeom prst="rect">
            <a:avLst/>
          </a:prstGeom>
          <a:noFill/>
          <a:ln w="9525">
            <a:noFill/>
            <a:miter lim="800000"/>
            <a:headEnd/>
            <a:tailEnd/>
          </a:ln>
        </p:spPr>
        <p:txBody>
          <a:bodyPr wrap="none">
            <a:spAutoFit/>
          </a:bodyPr>
          <a:lstStyle/>
          <a:p>
            <a:pPr algn="ctr" eaLnBrk="0" hangingPunct="0"/>
            <a:r>
              <a:rPr lang="en-US" sz="1100">
                <a:solidFill>
                  <a:srgbClr val="000000"/>
                </a:solidFill>
              </a:rPr>
              <a:t>Range of values for the trait at time 1</a:t>
            </a:r>
            <a:endParaRPr lang="en-US" sz="1100" b="0">
              <a:solidFill>
                <a:srgbClr val="000000"/>
              </a:solidFill>
            </a:endParaRPr>
          </a:p>
        </p:txBody>
      </p:sp>
      <p:sp>
        <p:nvSpPr>
          <p:cNvPr id="72718" name="Text Box 22"/>
          <p:cNvSpPr txBox="1">
            <a:spLocks noChangeArrowheads="1"/>
          </p:cNvSpPr>
          <p:nvPr/>
        </p:nvSpPr>
        <p:spPr bwMode="auto">
          <a:xfrm>
            <a:off x="6192838" y="4419600"/>
            <a:ext cx="2636837" cy="260350"/>
          </a:xfrm>
          <a:prstGeom prst="rect">
            <a:avLst/>
          </a:prstGeom>
          <a:noFill/>
          <a:ln w="9525">
            <a:noFill/>
            <a:miter lim="800000"/>
            <a:headEnd/>
            <a:tailEnd/>
          </a:ln>
        </p:spPr>
        <p:txBody>
          <a:bodyPr>
            <a:spAutoFit/>
          </a:bodyPr>
          <a:lstStyle/>
          <a:p>
            <a:pPr algn="ctr" eaLnBrk="0" hangingPunct="0"/>
            <a:r>
              <a:rPr lang="en-US" sz="1100">
                <a:solidFill>
                  <a:srgbClr val="000000"/>
                </a:solidFill>
              </a:rPr>
              <a:t>Range of values for the trait at time 2</a:t>
            </a:r>
            <a:endParaRPr lang="en-US" sz="1100" b="0">
              <a:solidFill>
                <a:srgbClr val="000000"/>
              </a:solidFill>
            </a:endParaRPr>
          </a:p>
        </p:txBody>
      </p:sp>
      <p:grpSp>
        <p:nvGrpSpPr>
          <p:cNvPr id="72719" name="Group 23"/>
          <p:cNvGrpSpPr>
            <a:grpSpLocks/>
          </p:cNvGrpSpPr>
          <p:nvPr/>
        </p:nvGrpSpPr>
        <p:grpSpPr bwMode="auto">
          <a:xfrm>
            <a:off x="6850063" y="6375400"/>
            <a:ext cx="1371600" cy="0"/>
            <a:chOff x="2645" y="3984"/>
            <a:chExt cx="864" cy="0"/>
          </a:xfrm>
        </p:grpSpPr>
        <p:sp>
          <p:nvSpPr>
            <p:cNvPr id="72726" name="Line 24"/>
            <p:cNvSpPr>
              <a:spLocks noChangeShapeType="1"/>
            </p:cNvSpPr>
            <p:nvPr/>
          </p:nvSpPr>
          <p:spPr bwMode="auto">
            <a:xfrm rot="5400000" flipV="1">
              <a:off x="3269" y="3744"/>
              <a:ext cx="0" cy="480"/>
            </a:xfrm>
            <a:prstGeom prst="line">
              <a:avLst/>
            </a:prstGeom>
            <a:noFill/>
            <a:ln w="12700">
              <a:solidFill>
                <a:srgbClr val="000000"/>
              </a:solidFill>
              <a:round/>
              <a:headEnd/>
              <a:tailEnd type="stealth" w="sm" len="lg"/>
            </a:ln>
          </p:spPr>
          <p:txBody>
            <a:bodyPr wrap="none" anchor="ctr"/>
            <a:lstStyle/>
            <a:p>
              <a:endParaRPr lang="en-US"/>
            </a:p>
          </p:txBody>
        </p:sp>
        <p:sp>
          <p:nvSpPr>
            <p:cNvPr id="72727" name="Line 25"/>
            <p:cNvSpPr>
              <a:spLocks noChangeShapeType="1"/>
            </p:cNvSpPr>
            <p:nvPr/>
          </p:nvSpPr>
          <p:spPr bwMode="auto">
            <a:xfrm rot="16200000" flipV="1">
              <a:off x="2961" y="3668"/>
              <a:ext cx="0" cy="632"/>
            </a:xfrm>
            <a:prstGeom prst="line">
              <a:avLst/>
            </a:prstGeom>
            <a:noFill/>
            <a:ln w="12700">
              <a:solidFill>
                <a:srgbClr val="000000"/>
              </a:solidFill>
              <a:round/>
              <a:headEnd/>
              <a:tailEnd type="stealth" w="sm" len="lg"/>
            </a:ln>
          </p:spPr>
          <p:txBody>
            <a:bodyPr wrap="none" anchor="ctr"/>
            <a:lstStyle/>
            <a:p>
              <a:endParaRPr lang="en-US"/>
            </a:p>
          </p:txBody>
        </p:sp>
      </p:grpSp>
      <p:sp>
        <p:nvSpPr>
          <p:cNvPr id="72720" name="Text Box 26"/>
          <p:cNvSpPr txBox="1">
            <a:spLocks noChangeArrowheads="1"/>
          </p:cNvSpPr>
          <p:nvPr/>
        </p:nvSpPr>
        <p:spPr bwMode="auto">
          <a:xfrm>
            <a:off x="6172200" y="6172200"/>
            <a:ext cx="2636838" cy="260350"/>
          </a:xfrm>
          <a:prstGeom prst="rect">
            <a:avLst/>
          </a:prstGeom>
          <a:noFill/>
          <a:ln w="9525">
            <a:noFill/>
            <a:miter lim="800000"/>
            <a:headEnd/>
            <a:tailEnd/>
          </a:ln>
        </p:spPr>
        <p:txBody>
          <a:bodyPr>
            <a:spAutoFit/>
          </a:bodyPr>
          <a:lstStyle/>
          <a:p>
            <a:pPr algn="ctr" eaLnBrk="0" hangingPunct="0"/>
            <a:r>
              <a:rPr lang="en-US" sz="1100">
                <a:solidFill>
                  <a:srgbClr val="000000"/>
                </a:solidFill>
              </a:rPr>
              <a:t>Range of values for the trait at time 3</a:t>
            </a:r>
            <a:endParaRPr lang="en-US" sz="1100" b="0">
              <a:solidFill>
                <a:srgbClr val="000000"/>
              </a:solidFill>
            </a:endParaRPr>
          </a:p>
        </p:txBody>
      </p:sp>
      <p:grpSp>
        <p:nvGrpSpPr>
          <p:cNvPr id="72721" name="Group 27"/>
          <p:cNvGrpSpPr>
            <a:grpSpLocks/>
          </p:cNvGrpSpPr>
          <p:nvPr/>
        </p:nvGrpSpPr>
        <p:grpSpPr bwMode="auto">
          <a:xfrm>
            <a:off x="6824663" y="4279900"/>
            <a:ext cx="1371600" cy="0"/>
            <a:chOff x="2669" y="2664"/>
            <a:chExt cx="864" cy="0"/>
          </a:xfrm>
        </p:grpSpPr>
        <p:sp>
          <p:nvSpPr>
            <p:cNvPr id="72724" name="Line 28"/>
            <p:cNvSpPr>
              <a:spLocks noChangeShapeType="1"/>
            </p:cNvSpPr>
            <p:nvPr/>
          </p:nvSpPr>
          <p:spPr bwMode="auto">
            <a:xfrm rot="5400000" flipV="1">
              <a:off x="3293" y="2424"/>
              <a:ext cx="0" cy="480"/>
            </a:xfrm>
            <a:prstGeom prst="line">
              <a:avLst/>
            </a:prstGeom>
            <a:noFill/>
            <a:ln w="12700">
              <a:solidFill>
                <a:srgbClr val="000000"/>
              </a:solidFill>
              <a:round/>
              <a:headEnd/>
              <a:tailEnd type="stealth" w="sm" len="lg"/>
            </a:ln>
          </p:spPr>
          <p:txBody>
            <a:bodyPr wrap="none" anchor="ctr"/>
            <a:lstStyle/>
            <a:p>
              <a:endParaRPr lang="en-US"/>
            </a:p>
          </p:txBody>
        </p:sp>
        <p:sp>
          <p:nvSpPr>
            <p:cNvPr id="72725" name="Line 29"/>
            <p:cNvSpPr>
              <a:spLocks noChangeShapeType="1"/>
            </p:cNvSpPr>
            <p:nvPr/>
          </p:nvSpPr>
          <p:spPr bwMode="auto">
            <a:xfrm rot="16200000" flipV="1">
              <a:off x="2985" y="2348"/>
              <a:ext cx="0" cy="632"/>
            </a:xfrm>
            <a:prstGeom prst="line">
              <a:avLst/>
            </a:prstGeom>
            <a:noFill/>
            <a:ln w="12700">
              <a:solidFill>
                <a:srgbClr val="000000"/>
              </a:solidFill>
              <a:round/>
              <a:headEnd/>
              <a:tailEnd type="stealth" w="sm" len="lg"/>
            </a:ln>
          </p:spPr>
          <p:txBody>
            <a:bodyPr wrap="none" anchor="ctr"/>
            <a:lstStyle/>
            <a:p>
              <a:endParaRPr lang="en-US"/>
            </a:p>
          </p:txBody>
        </p:sp>
      </p:grpSp>
      <p:sp>
        <p:nvSpPr>
          <p:cNvPr id="72722" name="Text Box 30"/>
          <p:cNvSpPr txBox="1">
            <a:spLocks noChangeArrowheads="1"/>
          </p:cNvSpPr>
          <p:nvPr/>
        </p:nvSpPr>
        <p:spPr bwMode="auto">
          <a:xfrm>
            <a:off x="609600" y="304800"/>
            <a:ext cx="7620000" cy="336550"/>
          </a:xfrm>
          <a:prstGeom prst="rect">
            <a:avLst/>
          </a:prstGeom>
          <a:noFill/>
          <a:ln w="19050" algn="ctr">
            <a:noFill/>
            <a:miter lim="800000"/>
            <a:headEnd/>
            <a:tailEnd/>
          </a:ln>
        </p:spPr>
        <p:txBody>
          <a:bodyPr>
            <a:spAutoFit/>
          </a:bodyPr>
          <a:lstStyle/>
          <a:p>
            <a:pPr indent="-342900" eaLnBrk="0" hangingPunct="0">
              <a:spcBef>
                <a:spcPct val="50000"/>
              </a:spcBef>
              <a:buClr>
                <a:srgbClr val="FF0000"/>
              </a:buClr>
              <a:buSzPct val="150000"/>
              <a:buFont typeface="Arial" charset="0"/>
              <a:buNone/>
            </a:pPr>
            <a:endParaRPr lang="en-US"/>
          </a:p>
        </p:txBody>
      </p:sp>
      <p:sp>
        <p:nvSpPr>
          <p:cNvPr id="72723" name="Text Box 32"/>
          <p:cNvSpPr txBox="1">
            <a:spLocks noChangeArrowheads="1"/>
          </p:cNvSpPr>
          <p:nvPr/>
        </p:nvSpPr>
        <p:spPr bwMode="auto">
          <a:xfrm>
            <a:off x="533400" y="381000"/>
            <a:ext cx="8077200" cy="457200"/>
          </a:xfrm>
          <a:prstGeom prst="rect">
            <a:avLst/>
          </a:prstGeom>
          <a:noFill/>
          <a:ln w="19050" algn="ctr">
            <a:noFill/>
            <a:miter lim="800000"/>
            <a:headEnd/>
            <a:tailEnd/>
          </a:ln>
        </p:spPr>
        <p:txBody>
          <a:bodyPr>
            <a:spAutoFit/>
          </a:bodyPr>
          <a:lstStyle/>
          <a:p>
            <a:pPr indent="-342900" eaLnBrk="0" hangingPunct="0">
              <a:spcBef>
                <a:spcPct val="50000"/>
              </a:spcBef>
              <a:buClr>
                <a:srgbClr val="FF0000"/>
              </a:buClr>
              <a:buSzPct val="150000"/>
              <a:buFont typeface="Arial" charset="0"/>
              <a:buNone/>
            </a:pPr>
            <a:r>
              <a:rPr lang="en-US" sz="2400">
                <a:solidFill>
                  <a:srgbClr val="FF0000"/>
                </a:solidFill>
              </a:rPr>
              <a:t>    Phenotypic Consequences of Natural Selection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r>
              <a:rPr lang="en-US" sz="3200"/>
              <a:t>Example of Stabilizing Selection: Human weight distribution in newborns</a:t>
            </a:r>
            <a:br>
              <a:rPr lang="en-US" sz="4000"/>
            </a:br>
            <a:endParaRPr lang="en-US" sz="4000"/>
          </a:p>
        </p:txBody>
      </p:sp>
      <p:sp>
        <p:nvSpPr>
          <p:cNvPr id="74754" name="Rectangle 3"/>
          <p:cNvSpPr>
            <a:spLocks noGrp="1"/>
          </p:cNvSpPr>
          <p:nvPr>
            <p:ph idx="1"/>
          </p:nvPr>
        </p:nvSpPr>
        <p:spPr/>
        <p:txBody>
          <a:bodyPr/>
          <a:lstStyle/>
          <a:p>
            <a:endParaRPr lang="en-US"/>
          </a:p>
        </p:txBody>
      </p:sp>
      <p:sp>
        <p:nvSpPr>
          <p:cNvPr id="100356" name="Rectangle 4"/>
          <p:cNvSpPr>
            <a:spLocks noGrp="1" noChangeAspect="1" noChangeArrowheads="1"/>
          </p:cNvSpPr>
          <p:nvPr/>
        </p:nvSpPr>
        <p:spPr bwMode="auto">
          <a:xfrm>
            <a:off x="1295400" y="1677988"/>
            <a:ext cx="5638800" cy="4581525"/>
          </a:xfrm>
          <a:prstGeom prst="rect">
            <a:avLst/>
          </a:prstGeom>
          <a:blipFill dpi="0" rotWithShape="1">
            <a:blip r:embed="rId3" cstate="print"/>
            <a:srcRect/>
            <a:stretch>
              <a:fillRect b="-4142"/>
            </a:stretch>
          </a:blipFill>
          <a:ln w="9525">
            <a:noFill/>
            <a:miter lim="800000"/>
            <a:headEnd/>
            <a:tailEnd/>
          </a:ln>
          <a:effectLst/>
        </p:spPr>
        <p:txBody>
          <a:bodyPr/>
          <a:lstStyle/>
          <a:p>
            <a:pPr eaLnBrk="0" hangingPunct="0">
              <a:spcBef>
                <a:spcPct val="20000"/>
              </a:spcBef>
              <a:buClr>
                <a:srgbClr val="FF0000"/>
              </a:buClr>
              <a:buSzPct val="150000"/>
              <a:buFont typeface="Arial" charset="0"/>
              <a:buNone/>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1752600" y="1981200"/>
            <a:ext cx="6934200" cy="1143000"/>
          </a:xfrm>
        </p:spPr>
        <p:txBody>
          <a:bodyPr/>
          <a:lstStyle/>
          <a:p>
            <a:pPr algn="r"/>
            <a:r>
              <a:rPr lang="en-US"/>
              <a:t>Disruptive Selection</a:t>
            </a:r>
          </a:p>
        </p:txBody>
      </p:sp>
      <p:sp>
        <p:nvSpPr>
          <p:cNvPr id="76802" name="Rectangle 3"/>
          <p:cNvSpPr>
            <a:spLocks noGrp="1"/>
          </p:cNvSpPr>
          <p:nvPr>
            <p:ph type="body" sz="half" idx="4294967295"/>
          </p:nvPr>
        </p:nvSpPr>
        <p:spPr>
          <a:xfrm>
            <a:off x="381000" y="3733800"/>
            <a:ext cx="3810000" cy="2392363"/>
          </a:xfrm>
        </p:spPr>
        <p:txBody>
          <a:bodyPr/>
          <a:lstStyle/>
          <a:p>
            <a:r>
              <a:rPr lang="en-US" sz="2800"/>
              <a:t>Forms at both ends of the range of variation are favored </a:t>
            </a:r>
          </a:p>
          <a:p>
            <a:r>
              <a:rPr lang="en-US" sz="2800"/>
              <a:t>Intermediate forms are selected against</a:t>
            </a:r>
          </a:p>
        </p:txBody>
      </p:sp>
      <p:pic>
        <p:nvPicPr>
          <p:cNvPr id="76803" name="Picture 4"/>
          <p:cNvPicPr>
            <a:picLocks noChangeAspect="1" noChangeArrowheads="1"/>
          </p:cNvPicPr>
          <p:nvPr/>
        </p:nvPicPr>
        <p:blipFill>
          <a:blip r:embed="rId3" cstate="print"/>
          <a:srcRect/>
          <a:stretch>
            <a:fillRect/>
          </a:stretch>
        </p:blipFill>
        <p:spPr bwMode="auto">
          <a:xfrm>
            <a:off x="5468938" y="1588"/>
            <a:ext cx="3675062" cy="6856412"/>
          </a:xfrm>
          <a:prstGeom prst="rect">
            <a:avLst/>
          </a:prstGeom>
          <a:noFill/>
          <a:ln w="12700">
            <a:solidFill>
              <a:srgbClr val="000000"/>
            </a:solidFill>
            <a:miter lim="800000"/>
            <a:headEnd/>
            <a:tailEnd/>
          </a:ln>
        </p:spPr>
      </p:pic>
      <p:sp>
        <p:nvSpPr>
          <p:cNvPr id="76804" name="Text Box 5"/>
          <p:cNvSpPr txBox="1">
            <a:spLocks noChangeArrowheads="1"/>
          </p:cNvSpPr>
          <p:nvPr/>
        </p:nvSpPr>
        <p:spPr bwMode="auto">
          <a:xfrm rot="-5400000">
            <a:off x="4867275" y="1049338"/>
            <a:ext cx="1917700" cy="488950"/>
          </a:xfrm>
          <a:prstGeom prst="rect">
            <a:avLst/>
          </a:prstGeom>
          <a:noFill/>
          <a:ln w="9525">
            <a:noFill/>
            <a:miter lim="800000"/>
            <a:headEnd/>
            <a:tailEnd/>
          </a:ln>
        </p:spPr>
        <p:txBody>
          <a:bodyPr wrap="none">
            <a:spAutoFit/>
          </a:bodyPr>
          <a:lstStyle/>
          <a:p>
            <a:pPr algn="ctr" eaLnBrk="0" hangingPunct="0"/>
            <a:r>
              <a:rPr lang="en-US" sz="1300">
                <a:solidFill>
                  <a:schemeClr val="bg2"/>
                </a:solidFill>
              </a:rPr>
              <a:t>Number of individuals</a:t>
            </a:r>
          </a:p>
          <a:p>
            <a:pPr algn="ctr" eaLnBrk="0" hangingPunct="0"/>
            <a:r>
              <a:rPr lang="en-US" sz="1300">
                <a:solidFill>
                  <a:schemeClr val="bg2"/>
                </a:solidFill>
              </a:rPr>
              <a:t>in the population</a:t>
            </a:r>
            <a:endParaRPr lang="en-US" sz="1300" b="0">
              <a:solidFill>
                <a:schemeClr val="bg2"/>
              </a:solidFill>
            </a:endParaRPr>
          </a:p>
        </p:txBody>
      </p:sp>
      <p:sp>
        <p:nvSpPr>
          <p:cNvPr id="76805" name="AutoShape 6"/>
          <p:cNvSpPr>
            <a:spLocks noChangeArrowheads="1"/>
          </p:cNvSpPr>
          <p:nvPr/>
        </p:nvSpPr>
        <p:spPr bwMode="auto">
          <a:xfrm>
            <a:off x="7535863" y="650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6806" name="AutoShape 7"/>
          <p:cNvSpPr>
            <a:spLocks noChangeArrowheads="1"/>
          </p:cNvSpPr>
          <p:nvPr/>
        </p:nvSpPr>
        <p:spPr bwMode="auto">
          <a:xfrm>
            <a:off x="7065963" y="23891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6807" name="AutoShape 8"/>
          <p:cNvSpPr>
            <a:spLocks noChangeArrowheads="1"/>
          </p:cNvSpPr>
          <p:nvPr/>
        </p:nvSpPr>
        <p:spPr bwMode="auto">
          <a:xfrm>
            <a:off x="8018463" y="23891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6808" name="AutoShape 9"/>
          <p:cNvSpPr>
            <a:spLocks noChangeArrowheads="1"/>
          </p:cNvSpPr>
          <p:nvPr/>
        </p:nvSpPr>
        <p:spPr bwMode="auto">
          <a:xfrm>
            <a:off x="7548563" y="27574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6809" name="AutoShape 10"/>
          <p:cNvSpPr>
            <a:spLocks noChangeArrowheads="1"/>
          </p:cNvSpPr>
          <p:nvPr/>
        </p:nvSpPr>
        <p:spPr bwMode="auto">
          <a:xfrm>
            <a:off x="8005763" y="47513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6810" name="AutoShape 11"/>
          <p:cNvSpPr>
            <a:spLocks noChangeArrowheads="1"/>
          </p:cNvSpPr>
          <p:nvPr/>
        </p:nvSpPr>
        <p:spPr bwMode="auto">
          <a:xfrm>
            <a:off x="7078663" y="51450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grpSp>
        <p:nvGrpSpPr>
          <p:cNvPr id="76811" name="Group 12"/>
          <p:cNvGrpSpPr>
            <a:grpSpLocks/>
          </p:cNvGrpSpPr>
          <p:nvPr/>
        </p:nvGrpSpPr>
        <p:grpSpPr bwMode="auto">
          <a:xfrm>
            <a:off x="6477000" y="2147888"/>
            <a:ext cx="2311400" cy="74612"/>
            <a:chOff x="2345" y="1392"/>
            <a:chExt cx="1584" cy="0"/>
          </a:xfrm>
        </p:grpSpPr>
        <p:sp>
          <p:nvSpPr>
            <p:cNvPr id="76834" name="Line 13"/>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p:spPr>
          <p:txBody>
            <a:bodyPr wrap="none" anchor="ctr"/>
            <a:lstStyle/>
            <a:p>
              <a:endParaRPr lang="en-US"/>
            </a:p>
          </p:txBody>
        </p:sp>
        <p:sp>
          <p:nvSpPr>
            <p:cNvPr id="76835" name="Line 14"/>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p:spPr>
          <p:txBody>
            <a:bodyPr wrap="none" anchor="ctr"/>
            <a:lstStyle/>
            <a:p>
              <a:endParaRPr lang="en-US"/>
            </a:p>
          </p:txBody>
        </p:sp>
      </p:grpSp>
      <p:sp>
        <p:nvSpPr>
          <p:cNvPr id="76812" name="Text Box 15"/>
          <p:cNvSpPr txBox="1">
            <a:spLocks noChangeArrowheads="1"/>
          </p:cNvSpPr>
          <p:nvPr/>
        </p:nvSpPr>
        <p:spPr bwMode="auto">
          <a:xfrm>
            <a:off x="6315075" y="2128838"/>
            <a:ext cx="2636838" cy="260350"/>
          </a:xfrm>
          <a:prstGeom prst="rect">
            <a:avLst/>
          </a:prstGeom>
          <a:noFill/>
          <a:ln w="9525">
            <a:noFill/>
            <a:miter lim="800000"/>
            <a:headEnd/>
            <a:tailEnd/>
          </a:ln>
        </p:spPr>
        <p:txBody>
          <a:bodyPr wrap="none">
            <a:spAutoFit/>
          </a:bodyPr>
          <a:lstStyle/>
          <a:p>
            <a:pPr algn="ctr" eaLnBrk="0" hangingPunct="0"/>
            <a:r>
              <a:rPr lang="en-US" sz="1100">
                <a:solidFill>
                  <a:schemeClr val="bg2"/>
                </a:solidFill>
              </a:rPr>
              <a:t>Range of values for the trait at time 1</a:t>
            </a:r>
            <a:endParaRPr lang="en-US" sz="1100" b="0">
              <a:solidFill>
                <a:schemeClr val="bg2"/>
              </a:solidFill>
            </a:endParaRPr>
          </a:p>
        </p:txBody>
      </p:sp>
      <p:sp>
        <p:nvSpPr>
          <p:cNvPr id="76813" name="Text Box 16"/>
          <p:cNvSpPr txBox="1">
            <a:spLocks noChangeArrowheads="1"/>
          </p:cNvSpPr>
          <p:nvPr/>
        </p:nvSpPr>
        <p:spPr bwMode="auto">
          <a:xfrm>
            <a:off x="6315075" y="4008438"/>
            <a:ext cx="2636838" cy="260350"/>
          </a:xfrm>
          <a:prstGeom prst="rect">
            <a:avLst/>
          </a:prstGeom>
          <a:noFill/>
          <a:ln w="9525">
            <a:noFill/>
            <a:miter lim="800000"/>
            <a:headEnd/>
            <a:tailEnd/>
          </a:ln>
        </p:spPr>
        <p:txBody>
          <a:bodyPr wrap="none">
            <a:spAutoFit/>
          </a:bodyPr>
          <a:lstStyle/>
          <a:p>
            <a:pPr algn="ctr" eaLnBrk="0" hangingPunct="0"/>
            <a:r>
              <a:rPr lang="en-US" sz="1100">
                <a:solidFill>
                  <a:schemeClr val="bg2"/>
                </a:solidFill>
              </a:rPr>
              <a:t>Range of values for the trait at time 2</a:t>
            </a:r>
            <a:endParaRPr lang="en-US" sz="1100" b="0">
              <a:solidFill>
                <a:schemeClr val="bg2"/>
              </a:solidFill>
            </a:endParaRPr>
          </a:p>
        </p:txBody>
      </p:sp>
      <p:sp>
        <p:nvSpPr>
          <p:cNvPr id="76814" name="Text Box 17"/>
          <p:cNvSpPr txBox="1">
            <a:spLocks noChangeArrowheads="1"/>
          </p:cNvSpPr>
          <p:nvPr/>
        </p:nvSpPr>
        <p:spPr bwMode="auto">
          <a:xfrm>
            <a:off x="6315075" y="5989638"/>
            <a:ext cx="2636838" cy="260350"/>
          </a:xfrm>
          <a:prstGeom prst="rect">
            <a:avLst/>
          </a:prstGeom>
          <a:noFill/>
          <a:ln w="9525">
            <a:noFill/>
            <a:miter lim="800000"/>
            <a:headEnd/>
            <a:tailEnd/>
          </a:ln>
        </p:spPr>
        <p:txBody>
          <a:bodyPr wrap="none">
            <a:spAutoFit/>
          </a:bodyPr>
          <a:lstStyle/>
          <a:p>
            <a:pPr algn="ctr" eaLnBrk="0" hangingPunct="0"/>
            <a:r>
              <a:rPr lang="en-US" sz="1100">
                <a:solidFill>
                  <a:schemeClr val="bg2"/>
                </a:solidFill>
              </a:rPr>
              <a:t>Range of values for the trait at time 3</a:t>
            </a:r>
            <a:endParaRPr lang="en-US" sz="1100" b="0">
              <a:solidFill>
                <a:schemeClr val="bg2"/>
              </a:solidFill>
            </a:endParaRPr>
          </a:p>
        </p:txBody>
      </p:sp>
      <p:grpSp>
        <p:nvGrpSpPr>
          <p:cNvPr id="76815" name="Group 18"/>
          <p:cNvGrpSpPr>
            <a:grpSpLocks/>
          </p:cNvGrpSpPr>
          <p:nvPr/>
        </p:nvGrpSpPr>
        <p:grpSpPr bwMode="auto">
          <a:xfrm>
            <a:off x="6176963" y="547688"/>
            <a:ext cx="2844800" cy="1498600"/>
            <a:chOff x="2168" y="328"/>
            <a:chExt cx="1792" cy="944"/>
          </a:xfrm>
        </p:grpSpPr>
        <p:sp>
          <p:nvSpPr>
            <p:cNvPr id="76832" name="Line 19"/>
            <p:cNvSpPr>
              <a:spLocks noChangeShapeType="1"/>
            </p:cNvSpPr>
            <p:nvPr/>
          </p:nvSpPr>
          <p:spPr bwMode="auto">
            <a:xfrm flipV="1">
              <a:off x="2168" y="328"/>
              <a:ext cx="0" cy="944"/>
            </a:xfrm>
            <a:prstGeom prst="line">
              <a:avLst/>
            </a:prstGeom>
            <a:noFill/>
            <a:ln w="12700">
              <a:solidFill>
                <a:schemeClr val="bg2"/>
              </a:solidFill>
              <a:round/>
              <a:headEnd/>
              <a:tailEnd type="stealth" w="sm" len="lg"/>
            </a:ln>
          </p:spPr>
          <p:txBody>
            <a:bodyPr wrap="none" anchor="ctr"/>
            <a:lstStyle/>
            <a:p>
              <a:endParaRPr lang="en-US"/>
            </a:p>
          </p:txBody>
        </p:sp>
        <p:sp>
          <p:nvSpPr>
            <p:cNvPr id="76833" name="Line 20"/>
            <p:cNvSpPr>
              <a:spLocks noChangeShapeType="1"/>
            </p:cNvSpPr>
            <p:nvPr/>
          </p:nvSpPr>
          <p:spPr bwMode="auto">
            <a:xfrm>
              <a:off x="2168" y="1272"/>
              <a:ext cx="1792" cy="0"/>
            </a:xfrm>
            <a:prstGeom prst="line">
              <a:avLst/>
            </a:prstGeom>
            <a:noFill/>
            <a:ln w="9525">
              <a:solidFill>
                <a:schemeClr val="bg2"/>
              </a:solidFill>
              <a:round/>
              <a:headEnd/>
              <a:tailEnd/>
            </a:ln>
          </p:spPr>
          <p:txBody>
            <a:bodyPr wrap="none" anchor="ctr"/>
            <a:lstStyle/>
            <a:p>
              <a:endParaRPr lang="en-US"/>
            </a:p>
          </p:txBody>
        </p:sp>
      </p:grpSp>
      <p:grpSp>
        <p:nvGrpSpPr>
          <p:cNvPr id="76816" name="Group 21"/>
          <p:cNvGrpSpPr>
            <a:grpSpLocks/>
          </p:cNvGrpSpPr>
          <p:nvPr/>
        </p:nvGrpSpPr>
        <p:grpSpPr bwMode="auto">
          <a:xfrm>
            <a:off x="6176963" y="2427288"/>
            <a:ext cx="2844800" cy="1498600"/>
            <a:chOff x="2168" y="328"/>
            <a:chExt cx="1792" cy="944"/>
          </a:xfrm>
        </p:grpSpPr>
        <p:sp>
          <p:nvSpPr>
            <p:cNvPr id="76830" name="Line 22"/>
            <p:cNvSpPr>
              <a:spLocks noChangeShapeType="1"/>
            </p:cNvSpPr>
            <p:nvPr/>
          </p:nvSpPr>
          <p:spPr bwMode="auto">
            <a:xfrm flipV="1">
              <a:off x="2168" y="328"/>
              <a:ext cx="0" cy="944"/>
            </a:xfrm>
            <a:prstGeom prst="line">
              <a:avLst/>
            </a:prstGeom>
            <a:noFill/>
            <a:ln w="12700">
              <a:solidFill>
                <a:schemeClr val="bg2"/>
              </a:solidFill>
              <a:round/>
              <a:headEnd/>
              <a:tailEnd type="stealth" w="sm" len="lg"/>
            </a:ln>
          </p:spPr>
          <p:txBody>
            <a:bodyPr wrap="none" anchor="ctr"/>
            <a:lstStyle/>
            <a:p>
              <a:endParaRPr lang="en-US"/>
            </a:p>
          </p:txBody>
        </p:sp>
        <p:sp>
          <p:nvSpPr>
            <p:cNvPr id="76831" name="Line 23"/>
            <p:cNvSpPr>
              <a:spLocks noChangeShapeType="1"/>
            </p:cNvSpPr>
            <p:nvPr/>
          </p:nvSpPr>
          <p:spPr bwMode="auto">
            <a:xfrm>
              <a:off x="2168" y="1272"/>
              <a:ext cx="1792" cy="0"/>
            </a:xfrm>
            <a:prstGeom prst="line">
              <a:avLst/>
            </a:prstGeom>
            <a:noFill/>
            <a:ln w="9525">
              <a:solidFill>
                <a:schemeClr val="bg2"/>
              </a:solidFill>
              <a:round/>
              <a:headEnd/>
              <a:tailEnd/>
            </a:ln>
          </p:spPr>
          <p:txBody>
            <a:bodyPr wrap="none" anchor="ctr"/>
            <a:lstStyle/>
            <a:p>
              <a:endParaRPr lang="en-US"/>
            </a:p>
          </p:txBody>
        </p:sp>
      </p:grpSp>
      <p:grpSp>
        <p:nvGrpSpPr>
          <p:cNvPr id="76817" name="Group 24"/>
          <p:cNvGrpSpPr>
            <a:grpSpLocks/>
          </p:cNvGrpSpPr>
          <p:nvPr/>
        </p:nvGrpSpPr>
        <p:grpSpPr bwMode="auto">
          <a:xfrm>
            <a:off x="6176963" y="4408488"/>
            <a:ext cx="2844800" cy="1498600"/>
            <a:chOff x="2168" y="328"/>
            <a:chExt cx="1792" cy="944"/>
          </a:xfrm>
        </p:grpSpPr>
        <p:sp>
          <p:nvSpPr>
            <p:cNvPr id="76828" name="Line 25"/>
            <p:cNvSpPr>
              <a:spLocks noChangeShapeType="1"/>
            </p:cNvSpPr>
            <p:nvPr/>
          </p:nvSpPr>
          <p:spPr bwMode="auto">
            <a:xfrm flipV="1">
              <a:off x="2168" y="328"/>
              <a:ext cx="0" cy="944"/>
            </a:xfrm>
            <a:prstGeom prst="line">
              <a:avLst/>
            </a:prstGeom>
            <a:noFill/>
            <a:ln w="12700">
              <a:solidFill>
                <a:schemeClr val="bg2"/>
              </a:solidFill>
              <a:round/>
              <a:headEnd/>
              <a:tailEnd type="stealth" w="sm" len="lg"/>
            </a:ln>
          </p:spPr>
          <p:txBody>
            <a:bodyPr wrap="none" anchor="ctr"/>
            <a:lstStyle/>
            <a:p>
              <a:endParaRPr lang="en-US"/>
            </a:p>
          </p:txBody>
        </p:sp>
        <p:sp>
          <p:nvSpPr>
            <p:cNvPr id="76829" name="Line 26"/>
            <p:cNvSpPr>
              <a:spLocks noChangeShapeType="1"/>
            </p:cNvSpPr>
            <p:nvPr/>
          </p:nvSpPr>
          <p:spPr bwMode="auto">
            <a:xfrm>
              <a:off x="2168" y="1272"/>
              <a:ext cx="1792" cy="0"/>
            </a:xfrm>
            <a:prstGeom prst="line">
              <a:avLst/>
            </a:prstGeom>
            <a:noFill/>
            <a:ln w="9525">
              <a:solidFill>
                <a:schemeClr val="bg2"/>
              </a:solidFill>
              <a:round/>
              <a:headEnd/>
              <a:tailEnd/>
            </a:ln>
          </p:spPr>
          <p:txBody>
            <a:bodyPr wrap="none" anchor="ctr"/>
            <a:lstStyle/>
            <a:p>
              <a:endParaRPr lang="en-US"/>
            </a:p>
          </p:txBody>
        </p:sp>
      </p:grpSp>
      <p:grpSp>
        <p:nvGrpSpPr>
          <p:cNvPr id="76818" name="Group 27"/>
          <p:cNvGrpSpPr>
            <a:grpSpLocks/>
          </p:cNvGrpSpPr>
          <p:nvPr/>
        </p:nvGrpSpPr>
        <p:grpSpPr bwMode="auto">
          <a:xfrm>
            <a:off x="6477000" y="4014788"/>
            <a:ext cx="2311400" cy="74612"/>
            <a:chOff x="2345" y="1392"/>
            <a:chExt cx="1584" cy="0"/>
          </a:xfrm>
        </p:grpSpPr>
        <p:sp>
          <p:nvSpPr>
            <p:cNvPr id="76826" name="Line 28"/>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p:spPr>
          <p:txBody>
            <a:bodyPr wrap="none" anchor="ctr"/>
            <a:lstStyle/>
            <a:p>
              <a:endParaRPr lang="en-US"/>
            </a:p>
          </p:txBody>
        </p:sp>
        <p:sp>
          <p:nvSpPr>
            <p:cNvPr id="76827" name="Line 29"/>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p:spPr>
          <p:txBody>
            <a:bodyPr wrap="none" anchor="ctr"/>
            <a:lstStyle/>
            <a:p>
              <a:endParaRPr lang="en-US"/>
            </a:p>
          </p:txBody>
        </p:sp>
      </p:grpSp>
      <p:grpSp>
        <p:nvGrpSpPr>
          <p:cNvPr id="76819" name="Group 30"/>
          <p:cNvGrpSpPr>
            <a:grpSpLocks/>
          </p:cNvGrpSpPr>
          <p:nvPr/>
        </p:nvGrpSpPr>
        <p:grpSpPr bwMode="auto">
          <a:xfrm>
            <a:off x="6477000" y="5995988"/>
            <a:ext cx="2311400" cy="74612"/>
            <a:chOff x="2345" y="1392"/>
            <a:chExt cx="1584" cy="0"/>
          </a:xfrm>
        </p:grpSpPr>
        <p:sp>
          <p:nvSpPr>
            <p:cNvPr id="76824" name="Line 31"/>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p:spPr>
          <p:txBody>
            <a:bodyPr wrap="none" anchor="ctr"/>
            <a:lstStyle/>
            <a:p>
              <a:endParaRPr lang="en-US"/>
            </a:p>
          </p:txBody>
        </p:sp>
        <p:sp>
          <p:nvSpPr>
            <p:cNvPr id="76825" name="Line 32"/>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p:spPr>
          <p:txBody>
            <a:bodyPr wrap="none" anchor="ctr"/>
            <a:lstStyle/>
            <a:p>
              <a:endParaRPr lang="en-US"/>
            </a:p>
          </p:txBody>
        </p:sp>
      </p:grpSp>
      <p:sp>
        <p:nvSpPr>
          <p:cNvPr id="76820" name="Text Box 33"/>
          <p:cNvSpPr txBox="1">
            <a:spLocks noChangeArrowheads="1"/>
          </p:cNvSpPr>
          <p:nvPr/>
        </p:nvSpPr>
        <p:spPr bwMode="auto">
          <a:xfrm rot="-5400000">
            <a:off x="4867275" y="2916238"/>
            <a:ext cx="1917700" cy="488950"/>
          </a:xfrm>
          <a:prstGeom prst="rect">
            <a:avLst/>
          </a:prstGeom>
          <a:noFill/>
          <a:ln w="9525">
            <a:noFill/>
            <a:miter lim="800000"/>
            <a:headEnd/>
            <a:tailEnd/>
          </a:ln>
        </p:spPr>
        <p:txBody>
          <a:bodyPr wrap="none">
            <a:spAutoFit/>
          </a:bodyPr>
          <a:lstStyle/>
          <a:p>
            <a:pPr algn="ctr" eaLnBrk="0" hangingPunct="0"/>
            <a:r>
              <a:rPr lang="en-US" sz="1300">
                <a:solidFill>
                  <a:schemeClr val="bg2"/>
                </a:solidFill>
              </a:rPr>
              <a:t>Number of individuals</a:t>
            </a:r>
          </a:p>
          <a:p>
            <a:pPr algn="ctr" eaLnBrk="0" hangingPunct="0"/>
            <a:r>
              <a:rPr lang="en-US" sz="1300">
                <a:solidFill>
                  <a:schemeClr val="bg2"/>
                </a:solidFill>
              </a:rPr>
              <a:t>in the population</a:t>
            </a:r>
            <a:endParaRPr lang="en-US" sz="1300" b="0">
              <a:solidFill>
                <a:schemeClr val="bg2"/>
              </a:solidFill>
            </a:endParaRPr>
          </a:p>
        </p:txBody>
      </p:sp>
      <p:sp>
        <p:nvSpPr>
          <p:cNvPr id="76821" name="Text Box 34"/>
          <p:cNvSpPr txBox="1">
            <a:spLocks noChangeArrowheads="1"/>
          </p:cNvSpPr>
          <p:nvPr/>
        </p:nvSpPr>
        <p:spPr bwMode="auto">
          <a:xfrm rot="-5400000">
            <a:off x="4867275" y="4922838"/>
            <a:ext cx="1917700" cy="488950"/>
          </a:xfrm>
          <a:prstGeom prst="rect">
            <a:avLst/>
          </a:prstGeom>
          <a:noFill/>
          <a:ln w="9525">
            <a:noFill/>
            <a:miter lim="800000"/>
            <a:headEnd/>
            <a:tailEnd/>
          </a:ln>
        </p:spPr>
        <p:txBody>
          <a:bodyPr wrap="none">
            <a:spAutoFit/>
          </a:bodyPr>
          <a:lstStyle/>
          <a:p>
            <a:pPr algn="ctr" eaLnBrk="0" hangingPunct="0"/>
            <a:r>
              <a:rPr lang="en-US" sz="1300">
                <a:solidFill>
                  <a:schemeClr val="bg2"/>
                </a:solidFill>
              </a:rPr>
              <a:t>Number of individuals</a:t>
            </a:r>
          </a:p>
          <a:p>
            <a:pPr algn="ctr" eaLnBrk="0" hangingPunct="0"/>
            <a:r>
              <a:rPr lang="en-US" sz="1300">
                <a:solidFill>
                  <a:schemeClr val="bg2"/>
                </a:solidFill>
              </a:rPr>
              <a:t>in the population</a:t>
            </a:r>
            <a:endParaRPr lang="en-US" sz="1300" b="0">
              <a:solidFill>
                <a:schemeClr val="bg2"/>
              </a:solidFill>
            </a:endParaRPr>
          </a:p>
        </p:txBody>
      </p:sp>
      <p:sp>
        <p:nvSpPr>
          <p:cNvPr id="76822" name="Text Box 35"/>
          <p:cNvSpPr txBox="1">
            <a:spLocks noChangeArrowheads="1"/>
          </p:cNvSpPr>
          <p:nvPr/>
        </p:nvSpPr>
        <p:spPr bwMode="auto">
          <a:xfrm>
            <a:off x="0" y="6143625"/>
            <a:ext cx="184150" cy="457200"/>
          </a:xfrm>
          <a:prstGeom prst="rect">
            <a:avLst/>
          </a:prstGeom>
          <a:noFill/>
          <a:ln w="9525">
            <a:noFill/>
            <a:miter lim="800000"/>
            <a:headEnd/>
            <a:tailEnd/>
          </a:ln>
        </p:spPr>
        <p:txBody>
          <a:bodyPr wrap="none">
            <a:spAutoFit/>
          </a:bodyPr>
          <a:lstStyle/>
          <a:p>
            <a:pPr eaLnBrk="0" hangingPunct="0"/>
            <a:endParaRPr lang="en-US" sz="2400" b="0">
              <a:solidFill>
                <a:schemeClr val="tx1"/>
              </a:solidFill>
            </a:endParaRPr>
          </a:p>
        </p:txBody>
      </p:sp>
      <p:sp>
        <p:nvSpPr>
          <p:cNvPr id="76823" name="Text Box 39"/>
          <p:cNvSpPr txBox="1">
            <a:spLocks noChangeArrowheads="1"/>
          </p:cNvSpPr>
          <p:nvPr/>
        </p:nvSpPr>
        <p:spPr bwMode="auto">
          <a:xfrm>
            <a:off x="457200" y="609600"/>
            <a:ext cx="4114800" cy="822325"/>
          </a:xfrm>
          <a:prstGeom prst="rect">
            <a:avLst/>
          </a:prstGeom>
          <a:noFill/>
          <a:ln w="19050" algn="ctr">
            <a:noFill/>
            <a:miter lim="800000"/>
            <a:headEnd/>
            <a:tailEnd/>
          </a:ln>
        </p:spPr>
        <p:txBody>
          <a:bodyPr>
            <a:spAutoFit/>
          </a:bodyPr>
          <a:lstStyle/>
          <a:p>
            <a:pPr indent="-342900" eaLnBrk="0" hangingPunct="0">
              <a:spcBef>
                <a:spcPct val="50000"/>
              </a:spcBef>
              <a:buClr>
                <a:srgbClr val="FF0000"/>
              </a:buClr>
              <a:buSzPct val="150000"/>
              <a:buFont typeface="Arial" charset="0"/>
              <a:buNone/>
            </a:pPr>
            <a:r>
              <a:rPr lang="en-US">
                <a:solidFill>
                  <a:srgbClr val="FF0000"/>
                </a:solidFill>
              </a:rPr>
              <a:t>      </a:t>
            </a:r>
            <a:r>
              <a:rPr lang="en-US" sz="2400">
                <a:solidFill>
                  <a:srgbClr val="FF0000"/>
                </a:solidFill>
              </a:rPr>
              <a:t>Phenotypic consequences of Natural Selection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1371600"/>
            <a:ext cx="9144000" cy="4953000"/>
          </a:xfrm>
          <a:prstGeom prst="rect">
            <a:avLst/>
          </a:prstGeom>
          <a:solidFill>
            <a:schemeClr val="tx1"/>
          </a:solidFill>
          <a:ln w="9525">
            <a:noFill/>
            <a:miter lim="800000"/>
            <a:headEnd/>
            <a:tailEnd/>
          </a:ln>
        </p:spPr>
        <p:txBody>
          <a:bodyPr wrap="none" anchor="ctr"/>
          <a:lstStyle/>
          <a:p>
            <a:pPr eaLnBrk="0" hangingPunct="0">
              <a:spcBef>
                <a:spcPct val="20000"/>
              </a:spcBef>
              <a:buClr>
                <a:srgbClr val="FF0000"/>
              </a:buClr>
              <a:buSzPct val="150000"/>
              <a:buFont typeface="Arial" charset="0"/>
              <a:buNone/>
            </a:pPr>
            <a:endParaRPr lang="en-US"/>
          </a:p>
        </p:txBody>
      </p:sp>
      <p:sp>
        <p:nvSpPr>
          <p:cNvPr id="78850" name="Rectangle 3" hidden="1"/>
          <p:cNvSpPr>
            <a:spLocks noGrp="1"/>
          </p:cNvSpPr>
          <p:nvPr>
            <p:ph type="title"/>
          </p:nvPr>
        </p:nvSpPr>
        <p:spPr>
          <a:xfrm>
            <a:off x="7548563" y="5943600"/>
            <a:ext cx="958850" cy="358775"/>
          </a:xfrm>
        </p:spPr>
        <p:txBody>
          <a:bodyPr/>
          <a:lstStyle/>
          <a:p>
            <a:endParaRPr lang="en-US"/>
          </a:p>
        </p:txBody>
      </p:sp>
      <p:sp>
        <p:nvSpPr>
          <p:cNvPr id="78851" name="Rectangle 4" descr="1619a"/>
          <p:cNvSpPr>
            <a:spLocks noGrp="1" noChangeAspect="1" noChangeArrowheads="1"/>
          </p:cNvSpPr>
          <p:nvPr/>
        </p:nvSpPr>
        <p:spPr bwMode="auto">
          <a:xfrm>
            <a:off x="152400" y="1371600"/>
            <a:ext cx="3984625" cy="4114800"/>
          </a:xfrm>
          <a:prstGeom prst="rect">
            <a:avLst/>
          </a:prstGeom>
          <a:blipFill dpi="0" rotWithShape="1">
            <a:blip r:embed="rId3" cstate="print"/>
            <a:srcRect/>
            <a:stretch>
              <a:fillRect/>
            </a:stretch>
          </a:blip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78852" name="Rectangle 5" descr="1619b"/>
          <p:cNvSpPr>
            <a:spLocks noGrp="1" noChangeAspect="1" noChangeArrowheads="1"/>
          </p:cNvSpPr>
          <p:nvPr/>
        </p:nvSpPr>
        <p:spPr bwMode="auto">
          <a:xfrm>
            <a:off x="4648200" y="1371600"/>
            <a:ext cx="4322763" cy="4114800"/>
          </a:xfrm>
          <a:prstGeom prst="rect">
            <a:avLst/>
          </a:prstGeom>
          <a:blipFill dpi="0" rotWithShape="1">
            <a:blip r:embed="rId4" cstate="print"/>
            <a:srcRect/>
            <a:stretch>
              <a:fillRect/>
            </a:stretch>
          </a:blipFill>
          <a:ln w="9525">
            <a:noFill/>
            <a:miter lim="800000"/>
            <a:headEnd/>
            <a:tailEnd/>
          </a:ln>
        </p:spPr>
        <p:txBody>
          <a:bodyPr/>
          <a:lstStyle/>
          <a:p>
            <a:pPr eaLnBrk="0" hangingPunct="0">
              <a:spcBef>
                <a:spcPct val="20000"/>
              </a:spcBef>
              <a:buClr>
                <a:srgbClr val="FF0000"/>
              </a:buClr>
              <a:buSzPct val="150000"/>
              <a:buFont typeface="Arial" charset="0"/>
              <a:buNone/>
            </a:pPr>
            <a:endParaRPr lang="en-US"/>
          </a:p>
        </p:txBody>
      </p:sp>
      <p:sp>
        <p:nvSpPr>
          <p:cNvPr id="78853" name="Line 6"/>
          <p:cNvSpPr>
            <a:spLocks noChangeShapeType="1"/>
          </p:cNvSpPr>
          <p:nvPr/>
        </p:nvSpPr>
        <p:spPr bwMode="auto">
          <a:xfrm>
            <a:off x="2514600" y="3505200"/>
            <a:ext cx="0" cy="2362200"/>
          </a:xfrm>
          <a:prstGeom prst="line">
            <a:avLst/>
          </a:prstGeom>
          <a:noFill/>
          <a:ln w="15875">
            <a:solidFill>
              <a:srgbClr val="000000"/>
            </a:solidFill>
            <a:round/>
            <a:headEnd/>
            <a:tailEnd/>
          </a:ln>
        </p:spPr>
        <p:txBody>
          <a:bodyPr wrap="none" anchor="ctr"/>
          <a:lstStyle/>
          <a:p>
            <a:endParaRPr lang="en-US"/>
          </a:p>
        </p:txBody>
      </p:sp>
      <p:sp>
        <p:nvSpPr>
          <p:cNvPr id="78854" name="Line 7"/>
          <p:cNvSpPr>
            <a:spLocks noChangeShapeType="1"/>
          </p:cNvSpPr>
          <p:nvPr/>
        </p:nvSpPr>
        <p:spPr bwMode="auto">
          <a:xfrm>
            <a:off x="7315200" y="3505200"/>
            <a:ext cx="0" cy="2362200"/>
          </a:xfrm>
          <a:prstGeom prst="line">
            <a:avLst/>
          </a:prstGeom>
          <a:noFill/>
          <a:ln w="15875">
            <a:solidFill>
              <a:srgbClr val="000000"/>
            </a:solidFill>
            <a:round/>
            <a:headEnd/>
            <a:tailEnd/>
          </a:ln>
        </p:spPr>
        <p:txBody>
          <a:bodyPr wrap="none" anchor="ctr"/>
          <a:lstStyle/>
          <a:p>
            <a:endParaRPr lang="en-US"/>
          </a:p>
        </p:txBody>
      </p:sp>
      <p:sp>
        <p:nvSpPr>
          <p:cNvPr id="78855" name="Text Box 8" descr="16COa"/>
          <p:cNvSpPr txBox="1">
            <a:spLocks noChangeArrowheads="1"/>
          </p:cNvSpPr>
          <p:nvPr/>
        </p:nvSpPr>
        <p:spPr bwMode="auto">
          <a:xfrm>
            <a:off x="990600" y="5827713"/>
            <a:ext cx="3055938" cy="427037"/>
          </a:xfrm>
          <a:prstGeom prst="rect">
            <a:avLst/>
          </a:prstGeom>
          <a:noFill/>
          <a:ln w="15875">
            <a:noFill/>
            <a:miter lim="800000"/>
            <a:headEnd/>
            <a:tailEnd/>
          </a:ln>
        </p:spPr>
        <p:txBody>
          <a:bodyPr wrap="none">
            <a:spAutoFit/>
          </a:bodyPr>
          <a:lstStyle/>
          <a:p>
            <a:r>
              <a:rPr lang="en-US" sz="2200">
                <a:solidFill>
                  <a:srgbClr val="000000"/>
                </a:solidFill>
              </a:rPr>
              <a:t>lower bill 12 mm wide</a:t>
            </a:r>
          </a:p>
        </p:txBody>
      </p:sp>
      <p:sp>
        <p:nvSpPr>
          <p:cNvPr id="78856" name="Text Box 9" descr="16COa"/>
          <p:cNvSpPr txBox="1">
            <a:spLocks noChangeArrowheads="1"/>
          </p:cNvSpPr>
          <p:nvPr/>
        </p:nvSpPr>
        <p:spPr bwMode="auto">
          <a:xfrm>
            <a:off x="5780088" y="5827713"/>
            <a:ext cx="3055937" cy="427037"/>
          </a:xfrm>
          <a:prstGeom prst="rect">
            <a:avLst/>
          </a:prstGeom>
          <a:noFill/>
          <a:ln w="15875">
            <a:noFill/>
            <a:miter lim="800000"/>
            <a:headEnd/>
            <a:tailEnd/>
          </a:ln>
        </p:spPr>
        <p:txBody>
          <a:bodyPr wrap="none">
            <a:spAutoFit/>
          </a:bodyPr>
          <a:lstStyle/>
          <a:p>
            <a:r>
              <a:rPr lang="en-US" sz="2200">
                <a:solidFill>
                  <a:srgbClr val="000000"/>
                </a:solidFill>
              </a:rPr>
              <a:t>lower bill 15 mm wide</a:t>
            </a:r>
          </a:p>
        </p:txBody>
      </p:sp>
      <p:sp>
        <p:nvSpPr>
          <p:cNvPr id="78857" name="Rectangle 10" descr="07COa"/>
          <p:cNvSpPr>
            <a:spLocks noChangeArrowheads="1"/>
          </p:cNvSpPr>
          <p:nvPr/>
        </p:nvSpPr>
        <p:spPr bwMode="auto">
          <a:xfrm>
            <a:off x="7588250" y="6546850"/>
            <a:ext cx="1557338" cy="304800"/>
          </a:xfrm>
          <a:prstGeom prst="rect">
            <a:avLst/>
          </a:prstGeom>
          <a:noFill/>
          <a:ln w="9525">
            <a:noFill/>
            <a:miter lim="800000"/>
            <a:headEnd/>
            <a:tailEnd/>
          </a:ln>
        </p:spPr>
        <p:txBody>
          <a:bodyPr wrap="none">
            <a:spAutoFit/>
          </a:bodyPr>
          <a:lstStyle/>
          <a:p>
            <a:pPr algn="r" eaLnBrk="0" hangingPunct="0"/>
            <a:r>
              <a:rPr lang="en-US" sz="1400">
                <a:solidFill>
                  <a:schemeClr val="tx1"/>
                </a:solidFill>
                <a:ea typeface="ＭＳ Ｐゴシック"/>
                <a:cs typeface="ＭＳ Ｐゴシック"/>
              </a:rPr>
              <a:t>Fig. 18-11, p.291</a:t>
            </a:r>
          </a:p>
        </p:txBody>
      </p:sp>
      <p:sp>
        <p:nvSpPr>
          <p:cNvPr id="78858" name="Rectangle 11"/>
          <p:cNvSpPr>
            <a:spLocks noChangeArrowheads="1"/>
          </p:cNvSpPr>
          <p:nvPr/>
        </p:nvSpPr>
        <p:spPr bwMode="auto">
          <a:xfrm>
            <a:off x="457200" y="76200"/>
            <a:ext cx="8229600" cy="990600"/>
          </a:xfrm>
          <a:prstGeom prst="rect">
            <a:avLst/>
          </a:prstGeom>
          <a:noFill/>
          <a:ln w="9525">
            <a:noFill/>
            <a:miter lim="800000"/>
            <a:headEnd/>
            <a:tailEnd/>
          </a:ln>
        </p:spPr>
        <p:txBody>
          <a:bodyPr anchor="ctr" anchorCtr="1"/>
          <a:lstStyle/>
          <a:p>
            <a:pPr algn="ctr" eaLnBrk="0" hangingPunct="0"/>
            <a:r>
              <a:rPr lang="en-US" sz="4400" b="0" i="1">
                <a:solidFill>
                  <a:schemeClr val="tx1"/>
                </a:solidFill>
                <a:latin typeface="Calibri" pitchFamily="34" charset="0"/>
              </a:rPr>
              <a:t> </a:t>
            </a:r>
            <a:r>
              <a:rPr lang="en-US" sz="4400" b="0">
                <a:solidFill>
                  <a:schemeClr val="tx1"/>
                </a:solidFill>
                <a:latin typeface="Calibri" pitchFamily="34" charset="0"/>
              </a:rPr>
              <a:t> Selection for Gall Size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r>
              <a:rPr lang="en-US" sz="4000"/>
              <a:t>Black bellied seed crackers of Cameroon</a:t>
            </a:r>
          </a:p>
        </p:txBody>
      </p:sp>
      <p:sp>
        <p:nvSpPr>
          <p:cNvPr id="80898" name="Rectangle 3"/>
          <p:cNvSpPr>
            <a:spLocks noGrp="1"/>
          </p:cNvSpPr>
          <p:nvPr>
            <p:ph type="body" idx="1"/>
          </p:nvPr>
        </p:nvSpPr>
        <p:spPr/>
        <p:txBody>
          <a:bodyPr/>
          <a:lstStyle/>
          <a:p>
            <a:r>
              <a:rPr lang="en-US" sz="2800" dirty="0"/>
              <a:t>Live in environment that floods in the wet season and has numerous lightning-caused fires in dry season</a:t>
            </a:r>
          </a:p>
          <a:p>
            <a:r>
              <a:rPr lang="en-US" sz="2800" dirty="0"/>
              <a:t>Plants that survive are fire resistant sedges</a:t>
            </a:r>
          </a:p>
          <a:p>
            <a:r>
              <a:rPr lang="en-US" sz="2800" dirty="0"/>
              <a:t>Sedges are two types making either small seeds or large hard seeds</a:t>
            </a:r>
          </a:p>
          <a:p>
            <a:r>
              <a:rPr lang="en-US" sz="2800" dirty="0"/>
              <a:t>Birds prefer soft seeds but hard survive the fires.</a:t>
            </a:r>
          </a:p>
          <a:p>
            <a:r>
              <a:rPr lang="en-US" sz="2800"/>
              <a:t>Only two types of seeds thus mid-size beak is less adapted than the extremes.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C:\Users\royh\AppData\Local\Microsoft\Windows\Temporary Internet Files\Content.IE5\Y5QOF6IH\MP900384830[1].jpg"/>
          <p:cNvPicPr>
            <a:picLocks noChangeAspect="1" noChangeArrowheads="1"/>
          </p:cNvPicPr>
          <p:nvPr/>
        </p:nvPicPr>
        <p:blipFill>
          <a:blip r:embed="rId5" cstate="print"/>
          <a:srcRect/>
          <a:stretch>
            <a:fillRect/>
          </a:stretch>
        </p:blipFill>
        <p:spPr bwMode="auto">
          <a:xfrm>
            <a:off x="2590800" y="1066800"/>
            <a:ext cx="6400800" cy="5248275"/>
          </a:xfrm>
          <a:prstGeom prst="rect">
            <a:avLst/>
          </a:prstGeom>
          <a:noFill/>
          <a:ln w="9525">
            <a:noFill/>
            <a:miter lim="800000"/>
            <a:headEnd/>
            <a:tailEnd/>
          </a:ln>
        </p:spPr>
      </p:pic>
      <p:sp>
        <p:nvSpPr>
          <p:cNvPr id="20482" name="Title 1"/>
          <p:cNvSpPr>
            <a:spLocks noGrp="1"/>
          </p:cNvSpPr>
          <p:nvPr>
            <p:ph type="title"/>
          </p:nvPr>
        </p:nvSpPr>
        <p:spPr/>
        <p:txBody>
          <a:bodyPr/>
          <a:lstStyle/>
          <a:p>
            <a:r>
              <a:rPr lang="en-US"/>
              <a:t>Natural Theology, 1802</a:t>
            </a:r>
          </a:p>
        </p:txBody>
      </p:sp>
      <p:pic>
        <p:nvPicPr>
          <p:cNvPr id="20483" name="Picture 2" descr="File:WilliamPaley.jpg">
            <a:hlinkClick r:id="rId6"/>
          </p:cNvPr>
          <p:cNvPicPr>
            <a:picLocks noChangeAspect="1" noChangeArrowheads="1"/>
          </p:cNvPicPr>
          <p:nvPr/>
        </p:nvPicPr>
        <p:blipFill>
          <a:blip r:embed="rId7" cstate="print"/>
          <a:srcRect/>
          <a:stretch>
            <a:fillRect/>
          </a:stretch>
        </p:blipFill>
        <p:spPr bwMode="auto">
          <a:xfrm>
            <a:off x="457200" y="1600200"/>
            <a:ext cx="1790700" cy="2171700"/>
          </a:xfrm>
          <a:prstGeom prst="rect">
            <a:avLst/>
          </a:prstGeom>
          <a:noFill/>
          <a:ln w="9525">
            <a:noFill/>
            <a:miter lim="800000"/>
            <a:headEnd/>
            <a:tailEnd/>
          </a:ln>
        </p:spPr>
      </p:pic>
      <p:sp>
        <p:nvSpPr>
          <p:cNvPr id="20484" name="TextBox 4"/>
          <p:cNvSpPr txBox="1">
            <a:spLocks noChangeArrowheads="1"/>
          </p:cNvSpPr>
          <p:nvPr/>
        </p:nvSpPr>
        <p:spPr bwMode="auto">
          <a:xfrm>
            <a:off x="533400" y="3962400"/>
            <a:ext cx="1570038" cy="369888"/>
          </a:xfrm>
          <a:prstGeom prst="rect">
            <a:avLst/>
          </a:prstGeom>
          <a:noFill/>
          <a:ln w="9525">
            <a:noFill/>
            <a:miter lim="800000"/>
            <a:headEnd/>
            <a:tailEnd/>
          </a:ln>
        </p:spPr>
        <p:txBody>
          <a:bodyPr wrap="none">
            <a:spAutoFit/>
          </a:bodyPr>
          <a:lstStyle/>
          <a:p>
            <a:r>
              <a:rPr lang="en-US" sz="1800" b="0">
                <a:solidFill>
                  <a:schemeClr val="tx1"/>
                </a:solidFill>
              </a:rPr>
              <a:t>William Paley</a:t>
            </a:r>
          </a:p>
        </p:txBody>
      </p:sp>
      <p:pic>
        <p:nvPicPr>
          <p:cNvPr id="7" name="William Pale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rcRect/>
          <a:stretch>
            <a:fillRect/>
          </a:stretch>
        </p:blipFill>
        <p:spPr bwMode="auto">
          <a:xfrm>
            <a:off x="4800600" y="1752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6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p:cNvPicPr>
            <a:picLocks noChangeAspect="1" noChangeArrowheads="1"/>
          </p:cNvPicPr>
          <p:nvPr/>
        </p:nvPicPr>
        <p:blipFill>
          <a:blip r:embed="rId3" cstate="print"/>
          <a:srcRect b="2863"/>
          <a:stretch>
            <a:fillRect/>
          </a:stretch>
        </p:blipFill>
        <p:spPr bwMode="auto">
          <a:xfrm>
            <a:off x="850900" y="1219200"/>
            <a:ext cx="7150100" cy="4745038"/>
          </a:xfrm>
          <a:prstGeom prst="rect">
            <a:avLst/>
          </a:prstGeom>
          <a:noFill/>
          <a:ln w="9525">
            <a:noFill/>
            <a:miter lim="800000"/>
            <a:headEnd/>
            <a:tailEnd/>
          </a:ln>
        </p:spPr>
      </p:pic>
      <p:sp>
        <p:nvSpPr>
          <p:cNvPr id="82946" name="Rectangle 4"/>
          <p:cNvSpPr>
            <a:spLocks noChangeArrowheads="1"/>
          </p:cNvSpPr>
          <p:nvPr/>
        </p:nvSpPr>
        <p:spPr bwMode="auto">
          <a:xfrm>
            <a:off x="0" y="304800"/>
            <a:ext cx="9144000" cy="533400"/>
          </a:xfrm>
          <a:prstGeom prst="rect">
            <a:avLst/>
          </a:prstGeom>
          <a:noFill/>
          <a:ln w="9525">
            <a:noFill/>
            <a:miter lim="800000"/>
            <a:headEnd/>
            <a:tailEnd/>
          </a:ln>
        </p:spPr>
        <p:txBody>
          <a:bodyPr anchor="ctr" anchorCtr="1"/>
          <a:lstStyle/>
          <a:p>
            <a:r>
              <a:rPr lang="en-US" sz="3000">
                <a:solidFill>
                  <a:srgbClr val="C00000"/>
                </a:solidFill>
              </a:rPr>
              <a:t>Phenotypic Consequences of Natural Selection</a:t>
            </a:r>
          </a:p>
        </p:txBody>
      </p:sp>
      <p:sp>
        <p:nvSpPr>
          <p:cNvPr id="82947" name="TextBox 6"/>
          <p:cNvSpPr txBox="1">
            <a:spLocks noChangeArrowheads="1"/>
          </p:cNvSpPr>
          <p:nvPr/>
        </p:nvSpPr>
        <p:spPr bwMode="auto">
          <a:xfrm>
            <a:off x="4191000" y="5815013"/>
            <a:ext cx="1066800" cy="461962"/>
          </a:xfrm>
          <a:prstGeom prst="rect">
            <a:avLst/>
          </a:prstGeom>
          <a:noFill/>
          <a:ln w="9525">
            <a:noFill/>
            <a:miter lim="800000"/>
            <a:headEnd/>
            <a:tailEnd/>
          </a:ln>
        </p:spPr>
        <p:txBody>
          <a:bodyPr>
            <a:spAutoFit/>
          </a:bodyPr>
          <a:lstStyle/>
          <a:p>
            <a:r>
              <a:rPr lang="en-US" sz="2400"/>
              <a:t>?</a:t>
            </a:r>
          </a:p>
        </p:txBody>
      </p:sp>
      <p:sp>
        <p:nvSpPr>
          <p:cNvPr id="82948" name="TextBox 8"/>
          <p:cNvSpPr txBox="1">
            <a:spLocks noChangeArrowheads="1"/>
          </p:cNvSpPr>
          <p:nvPr/>
        </p:nvSpPr>
        <p:spPr bwMode="auto">
          <a:xfrm>
            <a:off x="1752600" y="5864225"/>
            <a:ext cx="1066800" cy="461963"/>
          </a:xfrm>
          <a:prstGeom prst="rect">
            <a:avLst/>
          </a:prstGeom>
          <a:noFill/>
          <a:ln w="9525">
            <a:noFill/>
            <a:miter lim="800000"/>
            <a:headEnd/>
            <a:tailEnd/>
          </a:ln>
        </p:spPr>
        <p:txBody>
          <a:bodyPr>
            <a:spAutoFit/>
          </a:bodyPr>
          <a:lstStyle/>
          <a:p>
            <a:r>
              <a:rPr lang="en-US" sz="2400"/>
              <a:t>?</a:t>
            </a:r>
          </a:p>
        </p:txBody>
      </p:sp>
      <p:sp>
        <p:nvSpPr>
          <p:cNvPr id="10" name="TextBox 9"/>
          <p:cNvSpPr txBox="1">
            <a:spLocks noChangeArrowheads="1"/>
          </p:cNvSpPr>
          <p:nvPr/>
        </p:nvSpPr>
        <p:spPr bwMode="auto">
          <a:xfrm>
            <a:off x="6711950" y="5815013"/>
            <a:ext cx="1066800" cy="461962"/>
          </a:xfrm>
          <a:prstGeom prst="rect">
            <a:avLst/>
          </a:prstGeom>
          <a:noFill/>
          <a:ln w="9525">
            <a:noFill/>
            <a:miter lim="800000"/>
            <a:headEnd/>
            <a:tailEnd/>
          </a:ln>
        </p:spPr>
        <p:txBody>
          <a:bodyPr>
            <a:spAutoFit/>
          </a:bodyPr>
          <a:lstStyle/>
          <a:p>
            <a:r>
              <a:rPr lang="en-US" sz="2400"/>
              <a:t>?</a:t>
            </a:r>
          </a:p>
        </p:txBody>
      </p:sp>
      <p:sp>
        <p:nvSpPr>
          <p:cNvPr id="82950" name="TextBox 5"/>
          <p:cNvSpPr txBox="1">
            <a:spLocks noChangeArrowheads="1"/>
          </p:cNvSpPr>
          <p:nvPr/>
        </p:nvSpPr>
        <p:spPr bwMode="auto">
          <a:xfrm>
            <a:off x="782638" y="5922963"/>
            <a:ext cx="2743200" cy="369887"/>
          </a:xfrm>
          <a:prstGeom prst="rect">
            <a:avLst/>
          </a:prstGeom>
          <a:solidFill>
            <a:schemeClr val="bg1"/>
          </a:solidFill>
          <a:ln w="9525">
            <a:noFill/>
            <a:miter lim="800000"/>
            <a:headEnd/>
            <a:tailEnd/>
          </a:ln>
        </p:spPr>
        <p:txBody>
          <a:bodyPr>
            <a:spAutoFit/>
          </a:bodyPr>
          <a:lstStyle/>
          <a:p>
            <a:r>
              <a:rPr lang="en-US" sz="1800"/>
              <a:t>Directional Selection</a:t>
            </a:r>
          </a:p>
        </p:txBody>
      </p:sp>
      <p:sp>
        <p:nvSpPr>
          <p:cNvPr id="82951" name="TextBox 6"/>
          <p:cNvSpPr txBox="1">
            <a:spLocks noChangeArrowheads="1"/>
          </p:cNvSpPr>
          <p:nvPr/>
        </p:nvSpPr>
        <p:spPr bwMode="auto">
          <a:xfrm>
            <a:off x="3270250" y="5922963"/>
            <a:ext cx="2743200" cy="368300"/>
          </a:xfrm>
          <a:prstGeom prst="rect">
            <a:avLst/>
          </a:prstGeom>
          <a:solidFill>
            <a:schemeClr val="bg1"/>
          </a:solidFill>
          <a:ln w="9525">
            <a:noFill/>
            <a:miter lim="800000"/>
            <a:headEnd/>
            <a:tailEnd/>
          </a:ln>
        </p:spPr>
        <p:txBody>
          <a:bodyPr>
            <a:spAutoFit/>
          </a:bodyPr>
          <a:lstStyle/>
          <a:p>
            <a:r>
              <a:rPr lang="en-US" sz="1800"/>
              <a:t>Stabilizing Selection</a:t>
            </a:r>
          </a:p>
        </p:txBody>
      </p:sp>
      <p:sp>
        <p:nvSpPr>
          <p:cNvPr id="13" name="TextBox 12"/>
          <p:cNvSpPr txBox="1">
            <a:spLocks noChangeArrowheads="1"/>
          </p:cNvSpPr>
          <p:nvPr/>
        </p:nvSpPr>
        <p:spPr bwMode="auto">
          <a:xfrm>
            <a:off x="5791200" y="5943600"/>
            <a:ext cx="2743200" cy="369888"/>
          </a:xfrm>
          <a:prstGeom prst="rect">
            <a:avLst/>
          </a:prstGeom>
          <a:solidFill>
            <a:schemeClr val="bg1"/>
          </a:solidFill>
          <a:ln w="9525">
            <a:noFill/>
            <a:miter lim="800000"/>
            <a:headEnd/>
            <a:tailEnd/>
          </a:ln>
        </p:spPr>
        <p:txBody>
          <a:bodyPr>
            <a:spAutoFit/>
          </a:bodyPr>
          <a:lstStyle/>
          <a:p>
            <a:r>
              <a:rPr lang="en-US" sz="1800"/>
              <a:t>Disruptive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212850" y="4876800"/>
            <a:ext cx="2051050" cy="677863"/>
          </a:xfrm>
          <a:prstGeom prst="rect">
            <a:avLst/>
          </a:prstGeom>
          <a:noFill/>
          <a:ln w="9525">
            <a:noFill/>
            <a:miter lim="800000"/>
            <a:headEnd/>
            <a:tailEnd/>
          </a:ln>
        </p:spPr>
        <p:txBody>
          <a:bodyPr wrap="none">
            <a:spAutoFit/>
          </a:bodyPr>
          <a:lstStyle/>
          <a:p>
            <a:pPr algn="ctr" eaLnBrk="0" hangingPunct="0">
              <a:spcBef>
                <a:spcPct val="15000"/>
              </a:spcBef>
            </a:pPr>
            <a:r>
              <a:rPr lang="en-US" sz="2000">
                <a:latin typeface="Clarendon"/>
              </a:rPr>
              <a:t>Charles Darwin</a:t>
            </a:r>
          </a:p>
          <a:p>
            <a:pPr algn="ctr" eaLnBrk="0" hangingPunct="0">
              <a:lnSpc>
                <a:spcPct val="90000"/>
              </a:lnSpc>
            </a:pPr>
            <a:r>
              <a:rPr lang="en-US" sz="2000">
                <a:latin typeface="Clarendon"/>
              </a:rPr>
              <a:t> 1859</a:t>
            </a:r>
          </a:p>
        </p:txBody>
      </p:sp>
      <p:pic>
        <p:nvPicPr>
          <p:cNvPr id="17411" name="Picture 3" descr="D:\Studio_Ecology\History\Darwin.tif"/>
          <p:cNvPicPr>
            <a:picLocks noChangeAspect="1" noChangeArrowheads="1"/>
          </p:cNvPicPr>
          <p:nvPr/>
        </p:nvPicPr>
        <p:blipFill>
          <a:blip r:embed="rId3" cstate="print">
            <a:lum bright="18000" contrast="-30000"/>
          </a:blip>
          <a:srcRect l="18533" t="18420" r="11823" b="14681"/>
          <a:stretch>
            <a:fillRect/>
          </a:stretch>
        </p:blipFill>
        <p:spPr bwMode="auto">
          <a:xfrm>
            <a:off x="838200" y="1295400"/>
            <a:ext cx="2590800" cy="3505200"/>
          </a:xfrm>
          <a:prstGeom prst="rect">
            <a:avLst/>
          </a:prstGeom>
          <a:ln w="88900" cap="sq" cmpd="thickThin">
            <a:solidFill>
              <a:srgbClr val="000000"/>
            </a:solidFill>
            <a:prstDash val="solid"/>
            <a:miter lim="800000"/>
          </a:ln>
          <a:effectLst>
            <a:innerShdw blurRad="76200">
              <a:srgbClr val="000000"/>
            </a:innerShdw>
          </a:effectLst>
        </p:spPr>
      </p:pic>
      <p:pic>
        <p:nvPicPr>
          <p:cNvPr id="22531" name="Picture 4" descr="Cover on the origin of species.jpg"/>
          <p:cNvPicPr>
            <a:picLocks noChangeAspect="1"/>
          </p:cNvPicPr>
          <p:nvPr/>
        </p:nvPicPr>
        <p:blipFill>
          <a:blip r:embed="rId4" cstate="print">
            <a:lum bright="-10000"/>
          </a:blip>
          <a:srcRect l="4688" t="1939" r="6250" b="3725"/>
          <a:stretch>
            <a:fillRect/>
          </a:stretch>
        </p:blipFill>
        <p:spPr bwMode="auto">
          <a:xfrm>
            <a:off x="4191000" y="533400"/>
            <a:ext cx="4191000" cy="558800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30" descr="G:\BCC_Evolution\Maylay_Archipelago.bmp"/>
          <p:cNvPicPr>
            <a:picLocks noChangeAspect="1" noChangeArrowheads="1"/>
          </p:cNvPicPr>
          <p:nvPr/>
        </p:nvPicPr>
        <p:blipFill>
          <a:blip r:embed="rId3" cstate="print">
            <a:lum bright="-20000" contrast="30000"/>
          </a:blip>
          <a:srcRect l="10023" t="5555" r="14081" b="6665"/>
          <a:stretch>
            <a:fillRect/>
          </a:stretch>
        </p:blipFill>
        <p:spPr bwMode="auto">
          <a:xfrm>
            <a:off x="4191000" y="344488"/>
            <a:ext cx="4114800" cy="6134100"/>
          </a:xfrm>
          <a:prstGeom prst="rect">
            <a:avLst/>
          </a:prstGeom>
          <a:ln>
            <a:solidFill>
              <a:schemeClr val="tx1"/>
            </a:solidFill>
          </a:ln>
          <a:effectLst>
            <a:outerShdw blurRad="292100" dist="139700" dir="2700000" algn="tl" rotWithShape="0">
              <a:srgbClr val="333333">
                <a:alpha val="65000"/>
              </a:srgbClr>
            </a:outerShdw>
          </a:effectLst>
        </p:spPr>
      </p:pic>
      <p:sp>
        <p:nvSpPr>
          <p:cNvPr id="24578" name="Rectangle 2"/>
          <p:cNvSpPr>
            <a:spLocks noChangeArrowheads="1"/>
          </p:cNvSpPr>
          <p:nvPr/>
        </p:nvSpPr>
        <p:spPr bwMode="auto">
          <a:xfrm>
            <a:off x="881063" y="4572000"/>
            <a:ext cx="2852737" cy="754063"/>
          </a:xfrm>
          <a:prstGeom prst="rect">
            <a:avLst/>
          </a:prstGeom>
          <a:noFill/>
          <a:ln w="9525">
            <a:noFill/>
            <a:miter lim="800000"/>
            <a:headEnd/>
            <a:tailEnd/>
          </a:ln>
        </p:spPr>
        <p:txBody>
          <a:bodyPr wrap="none">
            <a:spAutoFit/>
          </a:bodyPr>
          <a:lstStyle/>
          <a:p>
            <a:pPr algn="ctr" eaLnBrk="0" hangingPunct="0">
              <a:spcBef>
                <a:spcPct val="15000"/>
              </a:spcBef>
            </a:pPr>
            <a:r>
              <a:rPr lang="en-US" sz="2000">
                <a:latin typeface="Clarendon"/>
              </a:rPr>
              <a:t>Alfred Russel Wallace</a:t>
            </a:r>
          </a:p>
          <a:p>
            <a:pPr algn="ctr" eaLnBrk="0" hangingPunct="0">
              <a:spcBef>
                <a:spcPct val="15000"/>
              </a:spcBef>
            </a:pPr>
            <a:r>
              <a:rPr lang="en-US" sz="2000">
                <a:latin typeface="Clarendon"/>
              </a:rPr>
              <a:t>1858</a:t>
            </a:r>
          </a:p>
        </p:txBody>
      </p:sp>
      <p:pic>
        <p:nvPicPr>
          <p:cNvPr id="18436" name="Picture 6" descr="photoportrait of Alfred Russel Wallace in 1848, age 25"/>
          <p:cNvPicPr>
            <a:picLocks noChangeAspect="1" noChangeArrowheads="1"/>
          </p:cNvPicPr>
          <p:nvPr/>
        </p:nvPicPr>
        <p:blipFill>
          <a:blip r:embed="rId4" cstate="print">
            <a:lum contrast="-10000"/>
          </a:blip>
          <a:srcRect l="14791" t="13792" r="17694" b="21011"/>
          <a:stretch>
            <a:fillRect/>
          </a:stretch>
        </p:blipFill>
        <p:spPr bwMode="auto">
          <a:xfrm>
            <a:off x="1143000" y="1295400"/>
            <a:ext cx="2362200"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057400" y="388938"/>
            <a:ext cx="4191000" cy="1143000"/>
          </a:xfrm>
        </p:spPr>
        <p:txBody>
          <a:bodyPr/>
          <a:lstStyle/>
          <a:p>
            <a:pPr algn="l" eaLnBrk="1" hangingPunct="1"/>
            <a:r>
              <a:rPr lang="en-US" sz="3200" b="1">
                <a:solidFill>
                  <a:srgbClr val="C00000"/>
                </a:solidFill>
              </a:rPr>
              <a:t>         A Mechanism for </a:t>
            </a:r>
            <a:br>
              <a:rPr lang="en-US" sz="3200" b="1">
                <a:solidFill>
                  <a:srgbClr val="C00000"/>
                </a:solidFill>
              </a:rPr>
            </a:br>
            <a:r>
              <a:rPr lang="en-US" sz="3200" b="1">
                <a:solidFill>
                  <a:srgbClr val="C00000"/>
                </a:solidFill>
              </a:rPr>
              <a:t>     Evolutionary Change</a:t>
            </a:r>
            <a:endParaRPr lang="en-US" sz="3200" b="1" u="sng">
              <a:solidFill>
                <a:srgbClr val="C00000"/>
              </a:solidFill>
              <a:latin typeface="Arial" charset="0"/>
              <a:cs typeface="Arial" charset="0"/>
            </a:endParaRPr>
          </a:p>
        </p:txBody>
      </p:sp>
      <p:sp>
        <p:nvSpPr>
          <p:cNvPr id="19459" name="Content Placeholder 3"/>
          <p:cNvSpPr>
            <a:spLocks noGrp="1"/>
          </p:cNvSpPr>
          <p:nvPr>
            <p:ph idx="1"/>
          </p:nvPr>
        </p:nvSpPr>
        <p:spPr>
          <a:xfrm>
            <a:off x="76200" y="1752600"/>
            <a:ext cx="4572000" cy="4906963"/>
          </a:xfrm>
          <a:solidFill>
            <a:srgbClr val="FEF3FF"/>
          </a:solidFill>
          <a:ln w="19050">
            <a:solidFill>
              <a:schemeClr val="tx1"/>
            </a:solidFill>
          </a:ln>
        </p:spPr>
        <p:txBody>
          <a:bodyPr/>
          <a:lstStyle/>
          <a:p>
            <a:pPr marL="0" algn="ctr">
              <a:buClr>
                <a:srgbClr val="FF0000"/>
              </a:buClr>
              <a:buSzPct val="150000"/>
              <a:buFont typeface="Arial" charset="0"/>
              <a:buNone/>
            </a:pPr>
            <a:r>
              <a:rPr lang="en-US" sz="1700" b="1" dirty="0">
                <a:solidFill>
                  <a:srgbClr val="002060"/>
                </a:solidFill>
                <a:latin typeface="Arial" charset="0"/>
                <a:cs typeface="Arial" charset="0"/>
              </a:rPr>
              <a:t>“</a:t>
            </a:r>
            <a:r>
              <a:rPr lang="en-US" sz="1600" b="1" dirty="0">
                <a:solidFill>
                  <a:srgbClr val="002060"/>
                </a:solidFill>
                <a:latin typeface="Arial" charset="0"/>
                <a:cs typeface="Arial" charset="0"/>
              </a:rPr>
              <a:t>Can we doubt (remembering that many more individuals are born than can possibly survive) that individuals having any advantage, however slight, over others, would have the best chance of surviving and of procreating their kind?...</a:t>
            </a:r>
          </a:p>
          <a:p>
            <a:pPr marL="0" algn="r">
              <a:spcBef>
                <a:spcPts val="1200"/>
              </a:spcBef>
              <a:buClr>
                <a:srgbClr val="FF0000"/>
              </a:buClr>
              <a:buSzPct val="150000"/>
              <a:buFont typeface="Arial" charset="0"/>
              <a:buNone/>
            </a:pPr>
            <a:r>
              <a:rPr lang="en-US" sz="1600" b="1" dirty="0">
                <a:solidFill>
                  <a:srgbClr val="002060"/>
                </a:solidFill>
                <a:latin typeface="Arial" charset="0"/>
                <a:cs typeface="Arial" charset="0"/>
              </a:rPr>
              <a:t>This preservation of </a:t>
            </a:r>
            <a:r>
              <a:rPr lang="en-US" sz="1600" b="1" dirty="0" err="1">
                <a:solidFill>
                  <a:srgbClr val="002060"/>
                </a:solidFill>
                <a:latin typeface="Arial" charset="0"/>
                <a:cs typeface="Arial" charset="0"/>
              </a:rPr>
              <a:t>favourable</a:t>
            </a:r>
            <a:r>
              <a:rPr lang="en-US" sz="1600" b="1" dirty="0">
                <a:solidFill>
                  <a:srgbClr val="002060"/>
                </a:solidFill>
                <a:latin typeface="Arial" charset="0"/>
                <a:cs typeface="Arial" charset="0"/>
              </a:rPr>
              <a:t> variations I have called </a:t>
            </a:r>
            <a:r>
              <a:rPr lang="en-US" sz="1600" b="1" i="1" dirty="0">
                <a:solidFill>
                  <a:srgbClr val="FF0000"/>
                </a:solidFill>
                <a:latin typeface="Arial" charset="0"/>
                <a:cs typeface="Arial" charset="0"/>
              </a:rPr>
              <a:t>Natural Selection</a:t>
            </a:r>
            <a:r>
              <a:rPr lang="en-US" sz="1600" b="1" dirty="0">
                <a:solidFill>
                  <a:srgbClr val="002060"/>
                </a:solidFill>
                <a:latin typeface="Arial" charset="0"/>
                <a:cs typeface="Arial" charset="0"/>
              </a:rPr>
              <a:t>, or the </a:t>
            </a:r>
            <a:r>
              <a:rPr lang="en-US" sz="1600" b="1" i="1" dirty="0">
                <a:solidFill>
                  <a:srgbClr val="FF0000"/>
                </a:solidFill>
                <a:latin typeface="Arial" charset="0"/>
                <a:cs typeface="Arial" charset="0"/>
              </a:rPr>
              <a:t>Survival of the Fittest</a:t>
            </a:r>
            <a:r>
              <a:rPr lang="en-US" sz="1600" b="1" dirty="0">
                <a:solidFill>
                  <a:srgbClr val="FF0000"/>
                </a:solidFill>
                <a:latin typeface="Arial" charset="0"/>
                <a:cs typeface="Arial" charset="0"/>
              </a:rPr>
              <a:t>. </a:t>
            </a:r>
          </a:p>
          <a:p>
            <a:pPr marL="0" algn="r">
              <a:spcBef>
                <a:spcPts val="1200"/>
              </a:spcBef>
              <a:buClr>
                <a:srgbClr val="FF0000"/>
              </a:buClr>
              <a:buSzPct val="150000"/>
              <a:buFont typeface="Arial" charset="0"/>
              <a:buNone/>
            </a:pPr>
            <a:r>
              <a:rPr lang="en-US" sz="1600" b="1" dirty="0">
                <a:solidFill>
                  <a:srgbClr val="002060"/>
                </a:solidFill>
                <a:latin typeface="Arial" charset="0"/>
                <a:cs typeface="Arial" charset="0"/>
              </a:rPr>
              <a:t>By this process of </a:t>
            </a:r>
            <a:r>
              <a:rPr lang="en-US" sz="1600" b="1" i="1" dirty="0">
                <a:solidFill>
                  <a:srgbClr val="FF0000"/>
                </a:solidFill>
                <a:latin typeface="Arial" charset="0"/>
                <a:cs typeface="Arial" charset="0"/>
              </a:rPr>
              <a:t>descent with modification</a:t>
            </a:r>
            <a:r>
              <a:rPr lang="en-US" sz="1600" b="1" dirty="0">
                <a:solidFill>
                  <a:srgbClr val="002060"/>
                </a:solidFill>
                <a:latin typeface="Arial" charset="0"/>
                <a:cs typeface="Arial" charset="0"/>
              </a:rPr>
              <a:t> new species can arise by gradual change from pre-existing species</a:t>
            </a:r>
          </a:p>
          <a:p>
            <a:pPr marL="0" algn="r">
              <a:spcBef>
                <a:spcPts val="1200"/>
              </a:spcBef>
              <a:buClr>
                <a:srgbClr val="FF0000"/>
              </a:buClr>
              <a:buSzPct val="150000"/>
              <a:buFont typeface="Arial" charset="0"/>
              <a:buNone/>
            </a:pPr>
            <a:r>
              <a:rPr lang="en-US" sz="1600" b="1" i="1" dirty="0">
                <a:solidFill>
                  <a:srgbClr val="C00000"/>
                </a:solidFill>
              </a:rPr>
              <a:t>T</a:t>
            </a:r>
            <a:r>
              <a:rPr lang="en-US" sz="1600" b="1" i="1" dirty="0">
                <a:solidFill>
                  <a:srgbClr val="C00000"/>
                </a:solidFill>
                <a:latin typeface="Arial" charset="0"/>
                <a:cs typeface="Arial" charset="0"/>
              </a:rPr>
              <a:t>hus, species have descended from other species by insensibly fine gradations</a:t>
            </a:r>
            <a:endParaRPr lang="en-US" sz="1600" dirty="0">
              <a:solidFill>
                <a:srgbClr val="002060"/>
              </a:solidFill>
              <a:latin typeface="Arial" charset="0"/>
              <a:cs typeface="Arial" charset="0"/>
            </a:endParaRPr>
          </a:p>
        </p:txBody>
      </p:sp>
      <p:pic>
        <p:nvPicPr>
          <p:cNvPr id="20485" name="Picture 7" descr="Darwin_old_age2.jpg"/>
          <p:cNvPicPr>
            <a:picLocks noChangeAspect="1"/>
          </p:cNvPicPr>
          <p:nvPr/>
        </p:nvPicPr>
        <p:blipFill>
          <a:blip r:embed="rId3" cstate="print"/>
          <a:srcRect/>
          <a:stretch>
            <a:fillRect/>
          </a:stretch>
        </p:blipFill>
        <p:spPr bwMode="auto">
          <a:xfrm>
            <a:off x="1219200" y="0"/>
            <a:ext cx="1143000" cy="1371600"/>
          </a:xfrm>
          <a:prstGeom prst="rect">
            <a:avLst/>
          </a:prstGeom>
          <a:ln>
            <a:solidFill>
              <a:srgbClr val="C00000"/>
            </a:solidFill>
          </a:ln>
          <a:effectLst>
            <a:outerShdw blurRad="292100" dist="139700" dir="2700000" algn="tl" rotWithShape="0">
              <a:srgbClr val="333333">
                <a:alpha val="65000"/>
              </a:srgbClr>
            </a:outerShdw>
          </a:effectLst>
        </p:spPr>
      </p:pic>
      <p:pic>
        <p:nvPicPr>
          <p:cNvPr id="20486" name="Picture 8" descr="Wallace_old_age.jpg"/>
          <p:cNvPicPr>
            <a:picLocks noChangeAspect="1"/>
          </p:cNvPicPr>
          <p:nvPr/>
        </p:nvPicPr>
        <p:blipFill>
          <a:blip r:embed="rId4" cstate="print"/>
          <a:srcRect/>
          <a:stretch>
            <a:fillRect/>
          </a:stretch>
        </p:blipFill>
        <p:spPr bwMode="auto">
          <a:xfrm>
            <a:off x="6324600" y="-11113"/>
            <a:ext cx="1066800" cy="1373188"/>
          </a:xfrm>
          <a:prstGeom prst="rect">
            <a:avLst/>
          </a:prstGeom>
          <a:ln>
            <a:solidFill>
              <a:srgbClr val="C00000"/>
            </a:solidFill>
          </a:ln>
          <a:effectLst>
            <a:outerShdw blurRad="292100" dist="139700" dir="2700000" algn="tl" rotWithShape="0">
              <a:srgbClr val="333333">
                <a:alpha val="65000"/>
              </a:srgbClr>
            </a:outerShdw>
          </a:effectLst>
        </p:spPr>
      </p:pic>
      <p:sp>
        <p:nvSpPr>
          <p:cNvPr id="7" name="Content Placeholder 3"/>
          <p:cNvSpPr txBox="1">
            <a:spLocks/>
          </p:cNvSpPr>
          <p:nvPr/>
        </p:nvSpPr>
        <p:spPr bwMode="auto">
          <a:xfrm>
            <a:off x="4800600" y="1676400"/>
            <a:ext cx="4267200" cy="4991100"/>
          </a:xfrm>
          <a:prstGeom prst="rect">
            <a:avLst/>
          </a:prstGeom>
          <a:solidFill>
            <a:srgbClr val="FEF3FF"/>
          </a:solidFill>
          <a:ln w="19050">
            <a:solidFill>
              <a:schemeClr val="tx1"/>
            </a:solidFill>
            <a:miter lim="800000"/>
            <a:headEnd/>
            <a:tailEnd/>
          </a:ln>
        </p:spPr>
        <p:txBody>
          <a:bodyPr/>
          <a:lstStyle/>
          <a:p>
            <a:r>
              <a:rPr lang="en-US" sz="1700" dirty="0"/>
              <a:t>“The variations of a species, however slight, ..would affect, either </a:t>
            </a:r>
            <a:r>
              <a:rPr lang="en-US" sz="1700" dirty="0" err="1"/>
              <a:t>favourably</a:t>
            </a:r>
            <a:r>
              <a:rPr lang="en-US" sz="1700" dirty="0"/>
              <a:t> or adversely,  prolonging existence. </a:t>
            </a:r>
          </a:p>
          <a:p>
            <a:pPr>
              <a:spcBef>
                <a:spcPts val="1200"/>
              </a:spcBef>
            </a:pPr>
            <a:r>
              <a:rPr lang="en-US" sz="1700" dirty="0"/>
              <a:t> An antelope with shorter or weaker legs must necessarily suffer more from the attacks of </a:t>
            </a:r>
            <a:r>
              <a:rPr lang="en-US" sz="1700" dirty="0" err="1"/>
              <a:t>carnivora</a:t>
            </a:r>
            <a:r>
              <a:rPr lang="en-US" sz="1700" dirty="0"/>
              <a:t>. </a:t>
            </a:r>
          </a:p>
          <a:p>
            <a:pPr>
              <a:spcBef>
                <a:spcPts val="1200"/>
              </a:spcBef>
            </a:pPr>
            <a:r>
              <a:rPr lang="en-US" sz="1700" dirty="0"/>
              <a:t>[Thus] any variety having slightly increased powers of preserving existence, will inevitably acquire a superiority in numbers.</a:t>
            </a:r>
          </a:p>
          <a:p>
            <a:pPr>
              <a:spcBef>
                <a:spcPts val="1200"/>
              </a:spcBef>
            </a:pPr>
            <a:r>
              <a:rPr lang="en-US" sz="1700" dirty="0"/>
              <a:t>The continuation of </a:t>
            </a:r>
            <a:r>
              <a:rPr lang="en-US" sz="1700" i="1" dirty="0"/>
              <a:t>varieties</a:t>
            </a:r>
            <a:r>
              <a:rPr lang="en-US" sz="1700" dirty="0"/>
              <a:t> further and further from the original type--appears [to have] no definite limit….</a:t>
            </a:r>
          </a:p>
          <a:p>
            <a:pPr>
              <a:spcBef>
                <a:spcPts val="1200"/>
              </a:spcBef>
            </a:pPr>
            <a:r>
              <a:rPr lang="en-US" sz="1700" i="1" dirty="0">
                <a:solidFill>
                  <a:srgbClr val="C00000"/>
                </a:solidFill>
              </a:rPr>
              <a:t>The superior variety would then alone remain, and would have replaced the original species</a:t>
            </a:r>
            <a:r>
              <a:rPr lang="en-US" sz="180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 Darwins Dangerous Idea">
            <a:hlinkClick r:id="" action="ppaction://media"/>
            <a:extLst>
              <a:ext uri="{FF2B5EF4-FFF2-40B4-BE49-F238E27FC236}">
                <a16:creationId xmlns:a16="http://schemas.microsoft.com/office/drawing/2014/main" id="{0BBDE577-F8BA-FF44-85A9-16CE0A116607}"/>
              </a:ext>
            </a:extLst>
          </p:cNvPr>
          <p:cNvPicPr>
            <a:picLocks noRot="1" noChangeAspect="1"/>
          </p:cNvPicPr>
          <p:nvPr>
            <a:videoFile r:link="rId1"/>
          </p:nvPr>
        </p:nvPicPr>
        <p:blipFill>
          <a:blip r:embed="rId3"/>
          <a:stretch>
            <a:fillRect/>
          </a:stretch>
        </p:blipFill>
        <p:spPr>
          <a:xfrm>
            <a:off x="381000" y="228600"/>
            <a:ext cx="8438929" cy="6324600"/>
          </a:xfrm>
          <a:prstGeom prst="rect">
            <a:avLst/>
          </a:prstGeom>
        </p:spPr>
      </p:pic>
      <p:sp>
        <p:nvSpPr>
          <p:cNvPr id="5" name="Rectangle 4">
            <a:extLst>
              <a:ext uri="{FF2B5EF4-FFF2-40B4-BE49-F238E27FC236}">
                <a16:creationId xmlns:a16="http://schemas.microsoft.com/office/drawing/2014/main" id="{0EB19A4A-5B80-B449-9132-363587F05692}"/>
              </a:ext>
            </a:extLst>
          </p:cNvPr>
          <p:cNvSpPr/>
          <p:nvPr/>
        </p:nvSpPr>
        <p:spPr>
          <a:xfrm>
            <a:off x="2819400" y="-95310"/>
            <a:ext cx="4093172" cy="400110"/>
          </a:xfrm>
          <a:prstGeom prst="rect">
            <a:avLst/>
          </a:prstGeom>
        </p:spPr>
        <p:txBody>
          <a:bodyPr wrap="none">
            <a:spAutoFit/>
          </a:bodyPr>
          <a:lstStyle/>
          <a:p>
            <a:r>
              <a:rPr lang="en-US" sz="2000" dirty="0">
                <a:solidFill>
                  <a:srgbClr val="C00000"/>
                </a:solidFill>
                <a:hlinkClick r:id="rId4"/>
              </a:rPr>
              <a:t>Video: </a:t>
            </a:r>
            <a:r>
              <a:rPr lang="en-US" sz="2000" i="1" dirty="0">
                <a:solidFill>
                  <a:srgbClr val="C00000"/>
                </a:solidFill>
                <a:hlinkClick r:id="rId4"/>
              </a:rPr>
              <a:t>Darwin’s Dangerous Idea</a:t>
            </a:r>
            <a:endParaRPr lang="en-US" sz="2000" dirty="0"/>
          </a:p>
        </p:txBody>
      </p:sp>
    </p:spTree>
    <p:extLst>
      <p:ext uri="{BB962C8B-B14F-4D97-AF65-F5344CB8AC3E}">
        <p14:creationId xmlns:p14="http://schemas.microsoft.com/office/powerpoint/2010/main" val="5052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438400" y="2590800"/>
            <a:ext cx="8229600" cy="1143000"/>
          </a:xfrm>
        </p:spPr>
        <p:txBody>
          <a:bodyPr/>
          <a:lstStyle/>
          <a:p>
            <a:pPr algn="l" eaLnBrk="1" hangingPunct="1"/>
            <a:r>
              <a:rPr lang="en-US" sz="3600" b="1" dirty="0">
                <a:solidFill>
                  <a:srgbClr val="C00000"/>
                </a:solidFill>
                <a:hlinkClick r:id="rId3"/>
              </a:rPr>
              <a:t>Video: </a:t>
            </a:r>
            <a:r>
              <a:rPr lang="en-US" sz="3600" b="1" i="1" dirty="0">
                <a:solidFill>
                  <a:srgbClr val="C00000"/>
                </a:solidFill>
                <a:hlinkClick r:id="rId3"/>
              </a:rPr>
              <a:t>Darwin’s Dangerous Idea</a:t>
            </a:r>
            <a:endParaRPr lang="en-US" sz="3600" b="1" i="1" u="sng" dirty="0">
              <a:solidFill>
                <a:srgbClr val="C00000"/>
              </a:solidFill>
              <a:latin typeface="Arial" charset="0"/>
              <a:cs typeface="Arial" charset="0"/>
            </a:endParaRPr>
          </a:p>
        </p:txBody>
      </p:sp>
      <p:pic>
        <p:nvPicPr>
          <p:cNvPr id="16387" name="Picture 2" descr="http://www.biology-blog.com/images/blogs/12-2007/charles-darwin-8221.jpg"/>
          <p:cNvPicPr>
            <a:picLocks noChangeAspect="1" noChangeArrowheads="1"/>
          </p:cNvPicPr>
          <p:nvPr/>
        </p:nvPicPr>
        <p:blipFill>
          <a:blip r:embed="rId4" cstate="print"/>
          <a:srcRect l="13250" r="9750" b="-373"/>
          <a:stretch>
            <a:fillRect/>
          </a:stretch>
        </p:blipFill>
        <p:spPr bwMode="auto">
          <a:xfrm>
            <a:off x="685800" y="1295400"/>
            <a:ext cx="1676400" cy="20574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391400" y="6324600"/>
            <a:ext cx="4572000" cy="338554"/>
          </a:xfrm>
          <a:prstGeom prst="rect">
            <a:avLst/>
          </a:prstGeom>
        </p:spPr>
        <p:txBody>
          <a:bodyPr>
            <a:spAutoFit/>
          </a:bodyPr>
          <a:lstStyle/>
          <a:p>
            <a:r>
              <a:rPr lang="en-US" dirty="0" err="1">
                <a:hlinkClick r:id="rId5"/>
              </a:rPr>
              <a:t>youtube</a:t>
            </a:r>
            <a:r>
              <a:rPr lang="en-US" dirty="0">
                <a:hlinkClick r:id="rId5"/>
              </a:rPr>
              <a:t> copy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447800" y="401638"/>
            <a:ext cx="7620000" cy="1143000"/>
          </a:xfrm>
        </p:spPr>
        <p:txBody>
          <a:bodyPr/>
          <a:lstStyle/>
          <a:p>
            <a:pPr algn="l" eaLnBrk="1" hangingPunct="1"/>
            <a:r>
              <a:rPr lang="en-US" sz="2800" b="1">
                <a:solidFill>
                  <a:srgbClr val="C00000"/>
                </a:solidFill>
                <a:latin typeface="Arial" charset="0"/>
                <a:cs typeface="Arial" charset="0"/>
              </a:rPr>
              <a:t>“Many more individuals are born than can possibly survive”</a:t>
            </a:r>
            <a:endParaRPr lang="en-US" sz="2800" b="1" u="sng">
              <a:solidFill>
                <a:srgbClr val="C00000"/>
              </a:solidFill>
              <a:latin typeface="Arial" charset="0"/>
              <a:cs typeface="Arial" charset="0"/>
            </a:endParaRPr>
          </a:p>
        </p:txBody>
      </p:sp>
      <p:pic>
        <p:nvPicPr>
          <p:cNvPr id="21507" name="Picture 7" descr="Darwin_old_age2.jpg"/>
          <p:cNvPicPr>
            <a:picLocks noChangeAspect="1"/>
          </p:cNvPicPr>
          <p:nvPr/>
        </p:nvPicPr>
        <p:blipFill>
          <a:blip r:embed="rId3" cstate="print"/>
          <a:srcRect/>
          <a:stretch>
            <a:fillRect/>
          </a:stretch>
        </p:blipFill>
        <p:spPr bwMode="auto">
          <a:xfrm>
            <a:off x="0" y="0"/>
            <a:ext cx="1298575" cy="1492250"/>
          </a:xfrm>
          <a:prstGeom prst="rect">
            <a:avLst/>
          </a:prstGeom>
          <a:ln>
            <a:noFill/>
          </a:ln>
          <a:effectLst>
            <a:outerShdw blurRad="292100" dist="139700" dir="2700000" algn="tl" rotWithShape="0">
              <a:srgbClr val="333333">
                <a:alpha val="65000"/>
              </a:srgbClr>
            </a:outerShdw>
          </a:effectLst>
        </p:spPr>
      </p:pic>
      <p:grpSp>
        <p:nvGrpSpPr>
          <p:cNvPr id="2" name="Group 8"/>
          <p:cNvGrpSpPr>
            <a:grpSpLocks/>
          </p:cNvGrpSpPr>
          <p:nvPr/>
        </p:nvGrpSpPr>
        <p:grpSpPr bwMode="auto">
          <a:xfrm>
            <a:off x="609600" y="1905000"/>
            <a:ext cx="4591050" cy="3929063"/>
            <a:chOff x="609600" y="1905000"/>
            <a:chExt cx="4591050" cy="3929063"/>
          </a:xfrm>
        </p:grpSpPr>
        <p:grpSp>
          <p:nvGrpSpPr>
            <p:cNvPr id="30725" name="Group 7"/>
            <p:cNvGrpSpPr>
              <a:grpSpLocks/>
            </p:cNvGrpSpPr>
            <p:nvPr/>
          </p:nvGrpSpPr>
          <p:grpSpPr bwMode="auto">
            <a:xfrm>
              <a:off x="609600" y="1905000"/>
              <a:ext cx="4591050" cy="3929063"/>
              <a:chOff x="609600" y="1905000"/>
              <a:chExt cx="4591050" cy="3929063"/>
            </a:xfrm>
          </p:grpSpPr>
          <p:pic>
            <p:nvPicPr>
              <p:cNvPr id="30727" name="Picture 9" descr="Malthus.jpg"/>
              <p:cNvPicPr>
                <a:picLocks noChangeAspect="1"/>
              </p:cNvPicPr>
              <p:nvPr/>
            </p:nvPicPr>
            <p:blipFill>
              <a:blip r:embed="rId4" cstate="print"/>
              <a:srcRect l="5556" t="2109" r="11111" b="11441"/>
              <a:stretch>
                <a:fillRect/>
              </a:stretch>
            </p:blipFill>
            <p:spPr bwMode="auto">
              <a:xfrm>
                <a:off x="609600" y="2410441"/>
                <a:ext cx="1525588" cy="2085359"/>
              </a:xfrm>
              <a:prstGeom prst="rect">
                <a:avLst/>
              </a:prstGeom>
              <a:noFill/>
              <a:ln w="12700">
                <a:solidFill>
                  <a:schemeClr val="tx1"/>
                </a:solidFill>
                <a:miter lim="800000"/>
                <a:headEnd/>
                <a:tailEnd/>
              </a:ln>
            </p:spPr>
          </p:pic>
          <p:pic>
            <p:nvPicPr>
              <p:cNvPr id="30728" name="Picture 10" descr="Essay on the Principle of Population.jpg"/>
              <p:cNvPicPr>
                <a:picLocks noChangeAspect="1"/>
              </p:cNvPicPr>
              <p:nvPr/>
            </p:nvPicPr>
            <p:blipFill>
              <a:blip r:embed="rId5" cstate="print">
                <a:lum bright="-10000"/>
              </a:blip>
              <a:srcRect l="1785" t="1466" b="1694"/>
              <a:stretch>
                <a:fillRect/>
              </a:stretch>
            </p:blipFill>
            <p:spPr bwMode="auto">
              <a:xfrm>
                <a:off x="2286000" y="1905000"/>
                <a:ext cx="2914650" cy="3929063"/>
              </a:xfrm>
              <a:prstGeom prst="rect">
                <a:avLst/>
              </a:prstGeom>
              <a:noFill/>
              <a:ln w="9525">
                <a:solidFill>
                  <a:schemeClr val="tx1"/>
                </a:solidFill>
                <a:miter lim="800000"/>
                <a:headEnd/>
                <a:tailEnd/>
              </a:ln>
            </p:spPr>
          </p:pic>
        </p:grpSp>
        <p:sp>
          <p:nvSpPr>
            <p:cNvPr id="30726" name="Rectangle 2"/>
            <p:cNvSpPr>
              <a:spLocks noChangeArrowheads="1"/>
            </p:cNvSpPr>
            <p:nvPr/>
          </p:nvSpPr>
          <p:spPr bwMode="auto">
            <a:xfrm>
              <a:off x="911512" y="4476750"/>
              <a:ext cx="1056701" cy="625812"/>
            </a:xfrm>
            <a:prstGeom prst="rect">
              <a:avLst/>
            </a:prstGeom>
            <a:noFill/>
            <a:ln w="9525">
              <a:noFill/>
              <a:miter lim="800000"/>
              <a:headEnd/>
              <a:tailEnd/>
            </a:ln>
          </p:spPr>
          <p:txBody>
            <a:bodyPr wrap="none">
              <a:spAutoFit/>
            </a:bodyPr>
            <a:lstStyle/>
            <a:p>
              <a:pPr algn="ctr" eaLnBrk="0" hangingPunct="0">
                <a:spcBef>
                  <a:spcPct val="15000"/>
                </a:spcBef>
              </a:pPr>
              <a:r>
                <a:rPr lang="en-US" sz="1800">
                  <a:latin typeface="Clarendon"/>
                </a:rPr>
                <a:t>Malthus</a:t>
              </a:r>
            </a:p>
            <a:p>
              <a:pPr algn="ctr" eaLnBrk="0" hangingPunct="0">
                <a:lnSpc>
                  <a:spcPts val="2000"/>
                </a:lnSpc>
              </a:pPr>
              <a:r>
                <a:rPr lang="en-US" sz="1800">
                  <a:latin typeface="Clarendon"/>
                </a:rPr>
                <a:t> 1798</a:t>
              </a:r>
            </a:p>
          </p:txBody>
        </p:sp>
      </p:grpSp>
      <p:sp>
        <p:nvSpPr>
          <p:cNvPr id="20487" name="TextBox 14"/>
          <p:cNvSpPr txBox="1">
            <a:spLocks noChangeArrowheads="1"/>
          </p:cNvSpPr>
          <p:nvPr/>
        </p:nvSpPr>
        <p:spPr bwMode="auto">
          <a:xfrm>
            <a:off x="5334000" y="1828800"/>
            <a:ext cx="3810000" cy="4708525"/>
          </a:xfrm>
          <a:prstGeom prst="rect">
            <a:avLst/>
          </a:prstGeom>
          <a:noFill/>
          <a:ln w="9525">
            <a:noFill/>
            <a:miter lim="800000"/>
            <a:headEnd/>
            <a:tailEnd/>
          </a:ln>
        </p:spPr>
        <p:txBody>
          <a:bodyPr>
            <a:spAutoFit/>
          </a:bodyPr>
          <a:lstStyle/>
          <a:p>
            <a:pPr>
              <a:spcBef>
                <a:spcPts val="600"/>
              </a:spcBef>
              <a:buClr>
                <a:srgbClr val="FF0000"/>
              </a:buClr>
              <a:buSzPct val="150000"/>
              <a:buFont typeface="Arial" charset="0"/>
              <a:buChar char="•"/>
            </a:pPr>
            <a:r>
              <a:rPr lang="en-US" sz="1800" b="0"/>
              <a:t> “</a:t>
            </a:r>
            <a:r>
              <a:rPr lang="en-US" sz="1800"/>
              <a:t>We cannot fail to be struck with the prodigious power of increase in plants and animals” </a:t>
            </a:r>
          </a:p>
          <a:p>
            <a:pPr>
              <a:spcBef>
                <a:spcPts val="600"/>
              </a:spcBef>
              <a:buClr>
                <a:srgbClr val="FF0000"/>
              </a:buClr>
              <a:buSzPct val="150000"/>
              <a:buFont typeface="Arial" charset="0"/>
              <a:buChar char="•"/>
            </a:pPr>
            <a:endParaRPr lang="en-US" sz="1800"/>
          </a:p>
          <a:p>
            <a:pPr>
              <a:spcBef>
                <a:spcPts val="600"/>
              </a:spcBef>
              <a:buClr>
                <a:srgbClr val="FF0000"/>
              </a:buClr>
              <a:buSzPct val="150000"/>
              <a:buFont typeface="Arial" charset="0"/>
              <a:buChar char="•"/>
            </a:pPr>
            <a:r>
              <a:rPr lang="en-US" sz="1800"/>
              <a:t> “Whether slowly or rapidly their natural tendency must be to increase in geometrical ratio, that is, by multiplication”</a:t>
            </a:r>
          </a:p>
          <a:p>
            <a:pPr>
              <a:spcBef>
                <a:spcPts val="600"/>
              </a:spcBef>
              <a:buClr>
                <a:srgbClr val="FF0000"/>
              </a:buClr>
              <a:buSzPct val="150000"/>
              <a:buFont typeface="Arial" charset="0"/>
              <a:buChar char="•"/>
            </a:pPr>
            <a:endParaRPr lang="en-US" sz="1800"/>
          </a:p>
          <a:p>
            <a:pPr>
              <a:spcBef>
                <a:spcPts val="600"/>
              </a:spcBef>
              <a:buClr>
                <a:srgbClr val="FF0000"/>
              </a:buClr>
              <a:buSzPct val="150000"/>
              <a:buFont typeface="Arial" charset="0"/>
              <a:buChar char="•"/>
            </a:pPr>
            <a:r>
              <a:rPr lang="en-US" sz="1800"/>
              <a:t> “The physical laws to which mankind is subjected are not different from those that prevail in other parts of nature.” </a:t>
            </a:r>
          </a:p>
          <a:p>
            <a:pPr>
              <a:spcBef>
                <a:spcPts val="600"/>
              </a:spcBef>
              <a:buClr>
                <a:srgbClr val="FF0000"/>
              </a:buClr>
              <a:buSzPct val="150000"/>
              <a:buFont typeface="Arial" charset="0"/>
              <a:buChar char="•"/>
            </a:pPr>
            <a:endParaRPr lang="en-US" sz="1800" b="0">
              <a:solidFill>
                <a:schemeClr val="tx1"/>
              </a:solidFill>
            </a:endParaRPr>
          </a:p>
          <a:p>
            <a:pPr>
              <a:spcBef>
                <a:spcPts val="600"/>
              </a:spcBef>
              <a:buClr>
                <a:srgbClr val="FF0000"/>
              </a:buClr>
              <a:buSzPct val="150000"/>
              <a:buFont typeface="Arial" charset="0"/>
              <a:buChar char="•"/>
            </a:pPr>
            <a:endParaRPr lang="en-US"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2225</Words>
  <Application>Microsoft Macintosh PowerPoint</Application>
  <PresentationFormat>On-screen Show (4:3)</PresentationFormat>
  <Paragraphs>194</Paragraphs>
  <Slides>30</Slides>
  <Notes>27</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Clarendon</vt:lpstr>
      <vt:lpstr>Arial</vt:lpstr>
      <vt:lpstr>Calibri</vt:lpstr>
      <vt:lpstr>Times New Roman</vt:lpstr>
      <vt:lpstr>Wingdings</vt:lpstr>
      <vt:lpstr>Office Theme</vt:lpstr>
      <vt:lpstr>Darwinian Evolution: Growth &amp; Survival</vt:lpstr>
      <vt:lpstr>Theories of Evolution</vt:lpstr>
      <vt:lpstr>Natural Theology, 1802</vt:lpstr>
      <vt:lpstr>PowerPoint Presentation</vt:lpstr>
      <vt:lpstr>PowerPoint Presentation</vt:lpstr>
      <vt:lpstr>         A Mechanism for       Evolutionary Change</vt:lpstr>
      <vt:lpstr>PowerPoint Presentation</vt:lpstr>
      <vt:lpstr>Video: Darwin’s Dangerous Idea</vt:lpstr>
      <vt:lpstr>“Many more individuals are born than can possibly survive”</vt:lpstr>
      <vt:lpstr>PowerPoint Presentation</vt:lpstr>
      <vt:lpstr>PowerPoint Presentation</vt:lpstr>
      <vt:lpstr>Which statement is true about evolution by natural selection?</vt:lpstr>
      <vt:lpstr>         Variation</vt:lpstr>
      <vt:lpstr>Where does variation come from? Chromosomes and genes</vt:lpstr>
      <vt:lpstr>         </vt:lpstr>
      <vt:lpstr>The Voyage of the Beagle: 1831-1836</vt:lpstr>
      <vt:lpstr>Galapagos Finches: 14 Geospiza species</vt:lpstr>
      <vt:lpstr>PowerPoint Presentation</vt:lpstr>
      <vt:lpstr>Video: Darwin’s Finches</vt:lpstr>
      <vt:lpstr>Research on Evolution in Geospiza</vt:lpstr>
      <vt:lpstr>G. fortis</vt:lpstr>
      <vt:lpstr>Homo sapiens male heights- genetic variation in a population is due to the fact that height is determined by multiple genes</vt:lpstr>
      <vt:lpstr>Drosophila wing length</vt:lpstr>
      <vt:lpstr>PowerPoint Presentation</vt:lpstr>
      <vt:lpstr>Stabilizing Selection</vt:lpstr>
      <vt:lpstr>Example of Stabilizing Selection: Human weight distribution in newborns </vt:lpstr>
      <vt:lpstr>Disruptive Selection</vt:lpstr>
      <vt:lpstr>PowerPoint Presentation</vt:lpstr>
      <vt:lpstr>Black bellied seed crackers of Cameroon</vt:lpstr>
      <vt:lpstr>PowerPoint Presentation</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listeb</dc:creator>
  <cp:lastModifiedBy>Shablovsky, Georgi G.</cp:lastModifiedBy>
  <cp:revision>255</cp:revision>
  <dcterms:created xsi:type="dcterms:W3CDTF">2008-08-31T04:57:36Z</dcterms:created>
  <dcterms:modified xsi:type="dcterms:W3CDTF">2019-01-28T15:31:09Z</dcterms:modified>
</cp:coreProperties>
</file>