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61" r:id="rId2"/>
    <p:sldId id="421" r:id="rId3"/>
    <p:sldId id="422" r:id="rId4"/>
    <p:sldId id="424" r:id="rId5"/>
    <p:sldId id="433" r:id="rId6"/>
    <p:sldId id="434" r:id="rId7"/>
    <p:sldId id="412" r:id="rId8"/>
    <p:sldId id="407" r:id="rId9"/>
    <p:sldId id="299" r:id="rId10"/>
    <p:sldId id="417" r:id="rId11"/>
    <p:sldId id="406" r:id="rId12"/>
    <p:sldId id="327" r:id="rId13"/>
    <p:sldId id="418" r:id="rId14"/>
    <p:sldId id="432" r:id="rId15"/>
    <p:sldId id="329" r:id="rId16"/>
    <p:sldId id="419" r:id="rId17"/>
    <p:sldId id="416" r:id="rId18"/>
    <p:sldId id="357" r:id="rId19"/>
    <p:sldId id="399" r:id="rId20"/>
    <p:sldId id="435" r:id="rId21"/>
    <p:sldId id="365" r:id="rId22"/>
    <p:sldId id="408" r:id="rId23"/>
    <p:sldId id="429" r:id="rId24"/>
    <p:sldId id="430" r:id="rId25"/>
    <p:sldId id="431" r:id="rId26"/>
    <p:sldId id="409"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EAEAEA"/>
    <a:srgbClr val="FF66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95" autoAdjust="0"/>
    <p:restoredTop sz="86418" autoAdjust="0"/>
  </p:normalViewPr>
  <p:slideViewPr>
    <p:cSldViewPr>
      <p:cViewPr varScale="1">
        <p:scale>
          <a:sx n="78" d="100"/>
          <a:sy n="78" d="100"/>
        </p:scale>
        <p:origin x="176" y="632"/>
      </p:cViewPr>
      <p:guideLst>
        <p:guide orient="horz" pos="2160"/>
        <p:guide pos="2880"/>
      </p:guideLst>
    </p:cSldViewPr>
  </p:slideViewPr>
  <p:outlineViewPr>
    <p:cViewPr>
      <p:scale>
        <a:sx n="33" d="100"/>
        <a:sy n="33" d="100"/>
      </p:scale>
      <p:origin x="0" y="663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2580"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9486477-3DF8-4465-90CD-426E2E7842AB}" type="datetimeFigureOut">
              <a:rPr lang="en-US"/>
              <a:pPr>
                <a:defRPr/>
              </a:pPr>
              <a:t>2/2/19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821DF2E-9AD8-41B4-A373-874ED97ACDBD}" type="slidenum">
              <a:rPr lang="en-US"/>
              <a:pPr>
                <a:defRPr/>
              </a:pPr>
              <a:t>‹#›</a:t>
            </a:fld>
            <a:endParaRPr lang="en-US"/>
          </a:p>
        </p:txBody>
      </p:sp>
    </p:spTree>
    <p:extLst>
      <p:ext uri="{BB962C8B-B14F-4D97-AF65-F5344CB8AC3E}">
        <p14:creationId xmlns:p14="http://schemas.microsoft.com/office/powerpoint/2010/main" val="37742870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t>In order, </a:t>
            </a:r>
            <a:r>
              <a:rPr lang="en-US" i="1"/>
              <a:t>Rhagoletis</a:t>
            </a:r>
            <a:r>
              <a:rPr lang="en-US"/>
              <a:t> speciation, extinction by asteroid 65 MYA hitting off coast of Mexico, Cichlid speciation, varieties of Silveswords that underwent adaptive radiation, an adaptive radiation in Darwin’s finches, extinction of dinosaurs in K-T extinction (65 MYA).</a:t>
            </a:r>
          </a:p>
        </p:txBody>
      </p:sp>
      <p:sp>
        <p:nvSpPr>
          <p:cNvPr id="4" name="Slide Number Placeholder 3"/>
          <p:cNvSpPr>
            <a:spLocks noGrp="1"/>
          </p:cNvSpPr>
          <p:nvPr>
            <p:ph type="sldNum" sz="quarter" idx="5"/>
          </p:nvPr>
        </p:nvSpPr>
        <p:spPr/>
        <p:txBody>
          <a:bodyPr/>
          <a:lstStyle/>
          <a:p>
            <a:pPr>
              <a:defRPr/>
            </a:pPr>
            <a:fld id="{24B6F378-22A7-4C88-8B6E-CBBCE32DF88D}" type="slidenum">
              <a:rPr lang="en-US" smtClean="0"/>
              <a:pPr>
                <a:defRPr/>
              </a:pPr>
              <a:t>1</a:t>
            </a:fld>
            <a:endParaRPr lang="en-US"/>
          </a:p>
        </p:txBody>
      </p:sp>
    </p:spTree>
    <p:extLst>
      <p:ext uri="{BB962C8B-B14F-4D97-AF65-F5344CB8AC3E}">
        <p14:creationId xmlns:p14="http://schemas.microsoft.com/office/powerpoint/2010/main" val="882960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3A509BC5-ECB5-4288-AC04-57801ED2040F}" type="slidenum">
              <a:rPr lang="en-US" smtClean="0"/>
              <a:pPr>
                <a:defRPr/>
              </a:pPr>
              <a:t>10</a:t>
            </a:fld>
            <a:endParaRPr lang="en-US"/>
          </a:p>
        </p:txBody>
      </p:sp>
    </p:spTree>
    <p:extLst>
      <p:ext uri="{BB962C8B-B14F-4D97-AF65-F5344CB8AC3E}">
        <p14:creationId xmlns:p14="http://schemas.microsoft.com/office/powerpoint/2010/main" val="1818712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t>Ranges do not overlap but contact each other.  At borders there may be interbreeding.</a:t>
            </a:r>
          </a:p>
          <a:p>
            <a:pPr eaLnBrk="1" hangingPunct="1"/>
            <a:r>
              <a:rPr lang="en-US"/>
              <a:t>The various </a:t>
            </a:r>
            <a:r>
              <a:rPr lang="en-US" i="1"/>
              <a:t>Ensatina</a:t>
            </a:r>
            <a:r>
              <a:rPr lang="en-US"/>
              <a:t> salamanders of the Pacific coast all descended from a common ancestral population. As the species spread southward from Oregon and Washington, subpopulations adapted to their local environments on either side of the San Joaquin Valley. From one population to the next, in a circular pattern, these salamanders are still able to interbreed successfully. However, where the circle closes -- in the black zone on the map in Southern California -- the salamanders no longer interbreed successfully. The variation within a single species has produced differences as large as those between two separate species. </a:t>
            </a:r>
          </a:p>
          <a:p>
            <a:pPr eaLnBrk="1" hangingPunct="1"/>
            <a:r>
              <a:rPr lang="en-US" b="1"/>
              <a:t>Credits:</a:t>
            </a:r>
            <a:r>
              <a:rPr lang="en-US"/>
              <a:t> Illustration by Randy Schmieder. Reprinted from </a:t>
            </a:r>
            <a:r>
              <a:rPr lang="en-US" i="1"/>
              <a:t>Life on the Edge: A Guide To California's Endangered Natural Resources</a:t>
            </a:r>
            <a:r>
              <a:rPr lang="en-US"/>
              <a:t> by Carl G. Thelander. Copyright © 1994 by Ten Speed Press, Berkeley, CA. Available by calling 800-841-2665 or visiting www.tenspe</a:t>
            </a:r>
          </a:p>
          <a:p>
            <a:pPr eaLnBrk="1" hangingPunct="1"/>
            <a:endParaRPr lang="en-US"/>
          </a:p>
          <a:p>
            <a:pPr eaLnBrk="1" hangingPunct="1"/>
            <a:endParaRPr lang="en-US"/>
          </a:p>
        </p:txBody>
      </p:sp>
      <p:sp>
        <p:nvSpPr>
          <p:cNvPr id="4" name="Slide Number Placeholder 3"/>
          <p:cNvSpPr>
            <a:spLocks noGrp="1"/>
          </p:cNvSpPr>
          <p:nvPr>
            <p:ph type="sldNum" sz="quarter" idx="5"/>
          </p:nvPr>
        </p:nvSpPr>
        <p:spPr/>
        <p:txBody>
          <a:bodyPr/>
          <a:lstStyle/>
          <a:p>
            <a:pPr>
              <a:defRPr/>
            </a:pPr>
            <a:fld id="{B6C86721-BB9A-405D-BCCD-6B80E32DA94E}" type="slidenum">
              <a:rPr lang="en-US" smtClean="0"/>
              <a:pPr>
                <a:defRPr/>
              </a:pPr>
              <a:t>11</a:t>
            </a:fld>
            <a:endParaRPr lang="en-US"/>
          </a:p>
        </p:txBody>
      </p:sp>
    </p:spTree>
    <p:extLst>
      <p:ext uri="{BB962C8B-B14F-4D97-AF65-F5344CB8AC3E}">
        <p14:creationId xmlns:p14="http://schemas.microsoft.com/office/powerpoint/2010/main" val="3510286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E4C237-E418-40AD-8697-99AE62494CEF}" type="slidenum">
              <a:rPr lang="en-US"/>
              <a:pPr fontAlgn="base">
                <a:spcBef>
                  <a:spcPct val="0"/>
                </a:spcBef>
                <a:spcAft>
                  <a:spcPct val="0"/>
                </a:spcAft>
                <a:defRPr/>
              </a:pPr>
              <a:t>12</a:t>
            </a:fld>
            <a:endParaRPr lang="en-US"/>
          </a:p>
        </p:txBody>
      </p:sp>
      <p:sp>
        <p:nvSpPr>
          <p:cNvPr id="37890"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7891"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a:t>Model for sympatric speciation.  Classic example of speciation while occupying same space.</a:t>
            </a:r>
          </a:p>
        </p:txBody>
      </p:sp>
    </p:spTree>
    <p:extLst>
      <p:ext uri="{BB962C8B-B14F-4D97-AF65-F5344CB8AC3E}">
        <p14:creationId xmlns:p14="http://schemas.microsoft.com/office/powerpoint/2010/main" val="1947000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788E27F-CBEC-49D4-A07D-5A0E1330EE80}" type="slidenum">
              <a:rPr lang="en-US"/>
              <a:pPr fontAlgn="base">
                <a:spcBef>
                  <a:spcPct val="0"/>
                </a:spcBef>
                <a:spcAft>
                  <a:spcPct val="0"/>
                </a:spcAft>
                <a:defRPr/>
              </a:pPr>
              <a:t>13</a:t>
            </a:fld>
            <a:endParaRPr lang="en-US"/>
          </a:p>
        </p:txBody>
      </p:sp>
      <p:sp>
        <p:nvSpPr>
          <p:cNvPr id="39938"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9939"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a:t>Many use olfactory cues to distinguish between plants.  Hybrids have been shown to not respond as well to chemical signals.  Also appear to be chromosomal rearrangements when comparing genomes of both types.</a:t>
            </a:r>
          </a:p>
        </p:txBody>
      </p:sp>
    </p:spTree>
    <p:extLst>
      <p:ext uri="{BB962C8B-B14F-4D97-AF65-F5344CB8AC3E}">
        <p14:creationId xmlns:p14="http://schemas.microsoft.com/office/powerpoint/2010/main" val="397298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BB08ED2-7AAB-412D-BB42-3C5721487EF8}" type="slidenum">
              <a:rPr lang="en-US"/>
              <a:pPr fontAlgn="base">
                <a:spcBef>
                  <a:spcPct val="0"/>
                </a:spcBef>
                <a:spcAft>
                  <a:spcPct val="0"/>
                </a:spcAft>
                <a:defRPr/>
              </a:pPr>
              <a:t>15</a:t>
            </a:fld>
            <a:endParaRPr lang="en-US"/>
          </a:p>
        </p:txBody>
      </p:sp>
      <p:sp>
        <p:nvSpPr>
          <p:cNvPr id="41986"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41987"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38318041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6DC71E-5FE6-42E0-8D5D-FB162D72EDBC}" type="slidenum">
              <a:rPr lang="en-US"/>
              <a:pPr fontAlgn="base">
                <a:spcBef>
                  <a:spcPct val="0"/>
                </a:spcBef>
                <a:spcAft>
                  <a:spcPct val="0"/>
                </a:spcAft>
                <a:defRPr/>
              </a:pPr>
              <a:t>16</a:t>
            </a:fld>
            <a:endParaRPr lang="en-US"/>
          </a:p>
        </p:txBody>
      </p:sp>
      <p:sp>
        <p:nvSpPr>
          <p:cNvPr id="4403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44035"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42740393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35A09A-65FD-4D34-92BD-B3CB460771A1}" type="slidenum">
              <a:rPr lang="en-US"/>
              <a:pPr fontAlgn="base">
                <a:spcBef>
                  <a:spcPct val="0"/>
                </a:spcBef>
                <a:spcAft>
                  <a:spcPct val="0"/>
                </a:spcAft>
                <a:defRPr/>
              </a:pPr>
              <a:t>17</a:t>
            </a:fld>
            <a:endParaRPr lang="en-US"/>
          </a:p>
        </p:txBody>
      </p:sp>
      <p:sp>
        <p:nvSpPr>
          <p:cNvPr id="46082"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46083"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a:t>The indigobirds are brood parasites and lay their egg in other species nests, as described above.  Matching with the host is driving the speciation.</a:t>
            </a:r>
          </a:p>
        </p:txBody>
      </p:sp>
    </p:spTree>
    <p:extLst>
      <p:ext uri="{BB962C8B-B14F-4D97-AF65-F5344CB8AC3E}">
        <p14:creationId xmlns:p14="http://schemas.microsoft.com/office/powerpoint/2010/main" val="3700946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t>Darwin’s finches in the Galapogos</a:t>
            </a:r>
          </a:p>
        </p:txBody>
      </p:sp>
      <p:sp>
        <p:nvSpPr>
          <p:cNvPr id="4" name="Slide Number Placeholder 3"/>
          <p:cNvSpPr>
            <a:spLocks noGrp="1"/>
          </p:cNvSpPr>
          <p:nvPr>
            <p:ph type="sldNum" sz="quarter" idx="5"/>
          </p:nvPr>
        </p:nvSpPr>
        <p:spPr/>
        <p:txBody>
          <a:bodyPr/>
          <a:lstStyle/>
          <a:p>
            <a:pPr>
              <a:defRPr/>
            </a:pPr>
            <a:fld id="{8A0EDCCA-FBBD-4A98-A922-757D8A86B730}" type="slidenum">
              <a:rPr lang="en-US" smtClean="0"/>
              <a:pPr>
                <a:defRPr/>
              </a:pPr>
              <a:t>18</a:t>
            </a:fld>
            <a:endParaRPr lang="en-US"/>
          </a:p>
        </p:txBody>
      </p:sp>
    </p:spTree>
    <p:extLst>
      <p:ext uri="{BB962C8B-B14F-4D97-AF65-F5344CB8AC3E}">
        <p14:creationId xmlns:p14="http://schemas.microsoft.com/office/powerpoint/2010/main" val="30572615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t>The adaptive radiation of mammals occurred after the extinction of the dinosaurs.  Mammals were present during the time dinosaurs lived but were small and a minor proportion of species.  Extinction of dinosaurs lead to opening of new niches and rapid speciation of mammals. </a:t>
            </a:r>
          </a:p>
        </p:txBody>
      </p:sp>
      <p:sp>
        <p:nvSpPr>
          <p:cNvPr id="4" name="Slide Number Placeholder 3"/>
          <p:cNvSpPr>
            <a:spLocks noGrp="1"/>
          </p:cNvSpPr>
          <p:nvPr>
            <p:ph type="sldNum" sz="quarter" idx="5"/>
          </p:nvPr>
        </p:nvSpPr>
        <p:spPr/>
        <p:txBody>
          <a:bodyPr/>
          <a:lstStyle/>
          <a:p>
            <a:pPr>
              <a:defRPr/>
            </a:pPr>
            <a:fld id="{A6FAFE55-104F-4035-A887-995DE11987C2}" type="slidenum">
              <a:rPr lang="en-US" smtClean="0"/>
              <a:pPr>
                <a:defRPr/>
              </a:pPr>
              <a:t>19</a:t>
            </a:fld>
            <a:endParaRPr lang="en-US"/>
          </a:p>
        </p:txBody>
      </p:sp>
    </p:spTree>
    <p:extLst>
      <p:ext uri="{BB962C8B-B14F-4D97-AF65-F5344CB8AC3E}">
        <p14:creationId xmlns:p14="http://schemas.microsoft.com/office/powerpoint/2010/main" val="15800598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t>Extinction is common with 95-99% of all the species that have lived on the Earth going extinct.  If you can’t adapt or compete you die out.  Many factors impact environment- mountain range form from geological event, etc.  After extinction other species may flourish.  What about catastrophes?  At end of Permian period (beginning of Triassic) 90% of species died out.  Shown as a clear area in the fossil record.  Possibly a comet or radical environmental change leading to die off of plant life and then the rest follows as a house of cards.  Some few creatures survived- species of reptiles- orsinodonts.  Dinosaurs survived and spread.  First dinosaur was not likely as large as we think of them.  Dinosaurs for 150 MY then extinction by an asteroid hitting Earth.  Crater seen in Mexico.  Over 50% of species went extinct.  4 MYA out of the trees leading to us.</a:t>
            </a:r>
          </a:p>
        </p:txBody>
      </p:sp>
      <p:sp>
        <p:nvSpPr>
          <p:cNvPr id="4" name="Slide Number Placeholder 3"/>
          <p:cNvSpPr>
            <a:spLocks noGrp="1"/>
          </p:cNvSpPr>
          <p:nvPr>
            <p:ph type="sldNum" sz="quarter" idx="5"/>
          </p:nvPr>
        </p:nvSpPr>
        <p:spPr/>
        <p:txBody>
          <a:bodyPr/>
          <a:lstStyle/>
          <a:p>
            <a:pPr>
              <a:defRPr/>
            </a:pPr>
            <a:fld id="{0B96584C-C84E-4CAE-84F7-62AE04C9E680}" type="slidenum">
              <a:rPr lang="en-US" smtClean="0"/>
              <a:pPr>
                <a:defRPr/>
              </a:pPr>
              <a:t>21</a:t>
            </a:fld>
            <a:endParaRPr lang="en-US"/>
          </a:p>
        </p:txBody>
      </p:sp>
    </p:spTree>
    <p:extLst>
      <p:ext uri="{BB962C8B-B14F-4D97-AF65-F5344CB8AC3E}">
        <p14:creationId xmlns:p14="http://schemas.microsoft.com/office/powerpoint/2010/main" val="1982321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48A72EC-CC6A-41C8-9EDE-5AD5EBE01E7A}" type="slidenum">
              <a:rPr lang="en-US"/>
              <a:pPr>
                <a:defRPr/>
              </a:pPr>
              <a:t>2</a:t>
            </a:fld>
            <a:endParaRPr lang="en-US"/>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17786930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TextEdit="1"/>
          </p:cNvSpPr>
          <p:nvPr>
            <p:ph type="sldImg"/>
          </p:nvPr>
        </p:nvSpPr>
        <p:spPr bwMode="auto">
          <a:noFill/>
          <a:ln>
            <a:solidFill>
              <a:srgbClr val="000000"/>
            </a:solidFill>
            <a:miter lim="800000"/>
            <a:headEnd/>
            <a:tailEnd/>
          </a:ln>
        </p:spPr>
      </p:sp>
      <p:sp>
        <p:nvSpPr>
          <p:cNvPr id="56322"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9804199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TextEdit="1"/>
          </p:cNvSpPr>
          <p:nvPr>
            <p:ph type="sldImg"/>
          </p:nvPr>
        </p:nvSpPr>
        <p:spPr bwMode="auto">
          <a:noFill/>
          <a:ln>
            <a:solidFill>
              <a:srgbClr val="000000"/>
            </a:solidFill>
            <a:miter lim="800000"/>
            <a:headEnd/>
            <a:tailEnd/>
          </a:ln>
        </p:spPr>
      </p:sp>
      <p:sp>
        <p:nvSpPr>
          <p:cNvPr id="58370" name="Rectangle 3"/>
          <p:cNvSpPr>
            <a:spLocks noGrp="1"/>
          </p:cNvSpPr>
          <p:nvPr>
            <p:ph type="body" idx="1"/>
          </p:nvPr>
        </p:nvSpPr>
        <p:spPr bwMode="auto">
          <a:noFill/>
        </p:spPr>
        <p:txBody>
          <a:bodyPr wrap="square" numCol="1" anchor="t" anchorCtr="0" compatLnSpc="1">
            <a:prstTxWarp prst="textNoShape">
              <a:avLst/>
            </a:prstTxWarp>
          </a:bodyPr>
          <a:lstStyle/>
          <a:p>
            <a:r>
              <a:rPr lang="en-US"/>
              <a:t>Cretaceous to Tertiary boundary is the period where dinosaurs were wiped out.  Occurred 65 MYA.</a:t>
            </a:r>
          </a:p>
        </p:txBody>
      </p:sp>
    </p:spTree>
    <p:extLst>
      <p:ext uri="{BB962C8B-B14F-4D97-AF65-F5344CB8AC3E}">
        <p14:creationId xmlns:p14="http://schemas.microsoft.com/office/powerpoint/2010/main" val="34000924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TextEdit="1"/>
          </p:cNvSpPr>
          <p:nvPr>
            <p:ph type="sldImg"/>
          </p:nvPr>
        </p:nvSpPr>
        <p:spPr bwMode="auto">
          <a:noFill/>
          <a:ln>
            <a:solidFill>
              <a:srgbClr val="000000"/>
            </a:solidFill>
            <a:miter lim="800000"/>
            <a:headEnd/>
            <a:tailEnd/>
          </a:ln>
        </p:spPr>
      </p:sp>
      <p:sp>
        <p:nvSpPr>
          <p:cNvPr id="60418"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37046969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TextEdit="1"/>
          </p:cNvSpPr>
          <p:nvPr>
            <p:ph type="sldImg"/>
          </p:nvPr>
        </p:nvSpPr>
        <p:spPr bwMode="auto">
          <a:noFill/>
          <a:ln>
            <a:solidFill>
              <a:srgbClr val="000000"/>
            </a:solidFill>
            <a:miter lim="800000"/>
            <a:headEnd/>
            <a:tailEnd/>
          </a:ln>
        </p:spPr>
      </p:sp>
      <p:sp>
        <p:nvSpPr>
          <p:cNvPr id="62466" name="Rectangle 3"/>
          <p:cNvSpPr>
            <a:spLocks noGrp="1"/>
          </p:cNvSpPr>
          <p:nvPr>
            <p:ph type="body" idx="1"/>
          </p:nvPr>
        </p:nvSpPr>
        <p:spPr bwMode="auto">
          <a:noFill/>
        </p:spPr>
        <p:txBody>
          <a:bodyPr wrap="square" numCol="1" anchor="t" anchorCtr="0" compatLnSpc="1">
            <a:prstTxWarp prst="textNoShape">
              <a:avLst/>
            </a:prstTxWarp>
          </a:bodyPr>
          <a:lstStyle/>
          <a:p>
            <a:r>
              <a:rPr lang="en-US"/>
              <a:t>Dinosaurs after the permian-Triasic extinction (251 MYA) and Mammals after the K-T extinction (65 MYA).</a:t>
            </a:r>
          </a:p>
        </p:txBody>
      </p:sp>
    </p:spTree>
    <p:extLst>
      <p:ext uri="{BB962C8B-B14F-4D97-AF65-F5344CB8AC3E}">
        <p14:creationId xmlns:p14="http://schemas.microsoft.com/office/powerpoint/2010/main" val="19010218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08CB1435-ECA0-49B9-B765-F9A831E23953}" type="slidenum">
              <a:rPr lang="en-US" smtClean="0"/>
              <a:pPr>
                <a:defRPr/>
              </a:pPr>
              <a:t>26</a:t>
            </a:fld>
            <a:endParaRPr lang="en-US"/>
          </a:p>
        </p:txBody>
      </p:sp>
    </p:spTree>
    <p:extLst>
      <p:ext uri="{BB962C8B-B14F-4D97-AF65-F5344CB8AC3E}">
        <p14:creationId xmlns:p14="http://schemas.microsoft.com/office/powerpoint/2010/main" val="1389383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F383CC5-B727-4DD5-B326-2CDD87327798}" type="slidenum">
              <a:rPr lang="en-US"/>
              <a:pPr>
                <a:defRPr/>
              </a:pPr>
              <a:t>3</a:t>
            </a:fld>
            <a:endParaRPr lang="en-US"/>
          </a:p>
        </p:txBody>
      </p:sp>
      <p:sp>
        <p:nvSpPr>
          <p:cNvPr id="19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a:t>Pre-zygotic is prior to formation of a zygote (fertilization) and post is after the fertilization event.  Examples for pre-zygotic are temporal isolation where species reproduce at different times, behavioral with different types of mating displays (wolf and dog due to aggressiveness of wolf), and mechanical where things don’t fit.  Post-zygotic includes hybrid inviability, hybrid sterility (mule is sterile and comes from female horse and male donkey), and hybrid breakdown which impacts next generation.</a:t>
            </a:r>
          </a:p>
        </p:txBody>
      </p:sp>
    </p:spTree>
    <p:extLst>
      <p:ext uri="{BB962C8B-B14F-4D97-AF65-F5344CB8AC3E}">
        <p14:creationId xmlns:p14="http://schemas.microsoft.com/office/powerpoint/2010/main" val="2171820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E122418-6C28-43B3-BA22-D448B16223CC}" type="slidenum">
              <a:rPr lang="en-US"/>
              <a:pPr>
                <a:defRPr/>
              </a:pPr>
              <a:t>4</a:t>
            </a:fld>
            <a:endParaRPr lang="en-US"/>
          </a:p>
        </p:txBody>
      </p:sp>
      <p:sp>
        <p:nvSpPr>
          <p:cNvPr id="215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a:t>With prokaryotes there is a lot of horizontal gene transfer between species.  This confuses the analysis.  </a:t>
            </a:r>
          </a:p>
        </p:txBody>
      </p:sp>
    </p:spTree>
    <p:extLst>
      <p:ext uri="{BB962C8B-B14F-4D97-AF65-F5344CB8AC3E}">
        <p14:creationId xmlns:p14="http://schemas.microsoft.com/office/powerpoint/2010/main" val="2105424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Images of wolf, Pekingese, Great Dane, and Chihuahua; all dogs are the same species: </a:t>
            </a:r>
            <a:r>
              <a:rPr lang="en-US" altLang="en-US" i="1"/>
              <a:t>Canis familiaris</a:t>
            </a:r>
            <a:r>
              <a:rPr lang="en-US" altLang="en-US"/>
              <a:t>. Human breeding of wolves led to these very different looking animals. “Domestic animals fascinated Darwin and continue to enthrall those of us who own pets. It is certainly curious how domestic dogs, which we know--because DNA bar coding has told us!--were raised by man from a wild gray wolf (</a:t>
            </a:r>
            <a:r>
              <a:rPr lang="en-US" altLang="en-US" i="1"/>
              <a:t>Canis lupus</a:t>
            </a:r>
            <a:r>
              <a:rPr lang="en-US" altLang="en-US"/>
              <a:t>) ancestor, can take on such a dramatic variety of forms. But among dogs, which are well known for their hybrid (or mongrel) varieties, different breeds can mate and have viable offspring, so they are all found under the umbrella of a single species, </a:t>
            </a:r>
            <a:r>
              <a:rPr lang="en-US" altLang="en-US" i="1"/>
              <a:t>Canis familiaris</a:t>
            </a:r>
            <a:r>
              <a:rPr lang="en-US" altLang="en-US"/>
              <a:t>.”  from Scientific American http://www.scientificamerican.com/article.cfm?id=different-dog-breeds-same-species. </a:t>
            </a:r>
          </a:p>
        </p:txBody>
      </p:sp>
    </p:spTree>
    <p:extLst>
      <p:ext uri="{BB962C8B-B14F-4D97-AF65-F5344CB8AC3E}">
        <p14:creationId xmlns:p14="http://schemas.microsoft.com/office/powerpoint/2010/main" val="2128618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Images of cauliflower, collard greens, broccoli, Brussels sprouts, and bok choy. </a:t>
            </a:r>
            <a:r>
              <a:rPr lang="en-US" altLang="en-US" b="1"/>
              <a:t>note</a:t>
            </a:r>
            <a:r>
              <a:rPr lang="en-US" altLang="en-US"/>
              <a:t>: Kale, Savory Cabbage, and kohlrabi, are also members of this one species, </a:t>
            </a:r>
            <a:r>
              <a:rPr lang="en-US" altLang="en-US" i="1"/>
              <a:t>Brassica oleracea</a:t>
            </a:r>
            <a:r>
              <a:rPr lang="en-US" altLang="en-US"/>
              <a:t>. Human breeding over many centuries produced these very different looking food plants. </a:t>
            </a:r>
          </a:p>
        </p:txBody>
      </p:sp>
    </p:spTree>
    <p:extLst>
      <p:ext uri="{BB962C8B-B14F-4D97-AF65-F5344CB8AC3E}">
        <p14:creationId xmlns:p14="http://schemas.microsoft.com/office/powerpoint/2010/main" val="1601869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23F740D5-9CFB-479E-A8E1-F6308624D435}" type="slidenum">
              <a:rPr lang="en-US" smtClean="0"/>
              <a:pPr>
                <a:defRPr/>
              </a:pPr>
              <a:t>7</a:t>
            </a:fld>
            <a:endParaRPr lang="en-US"/>
          </a:p>
        </p:txBody>
      </p:sp>
    </p:spTree>
    <p:extLst>
      <p:ext uri="{BB962C8B-B14F-4D97-AF65-F5344CB8AC3E}">
        <p14:creationId xmlns:p14="http://schemas.microsoft.com/office/powerpoint/2010/main" val="3974868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t>Both species inhabit the Ponderosa pine forests on either side.  The canyon is desert-like with steep walls and not hospitable to the squirrel’s habits and survival.  Over time there was divergence due to adaptation to different environments or genetic drift.</a:t>
            </a:r>
          </a:p>
        </p:txBody>
      </p:sp>
      <p:sp>
        <p:nvSpPr>
          <p:cNvPr id="4" name="Slide Number Placeholder 3"/>
          <p:cNvSpPr>
            <a:spLocks noGrp="1"/>
          </p:cNvSpPr>
          <p:nvPr>
            <p:ph type="sldNum" sz="quarter" idx="5"/>
          </p:nvPr>
        </p:nvSpPr>
        <p:spPr/>
        <p:txBody>
          <a:bodyPr/>
          <a:lstStyle/>
          <a:p>
            <a:pPr>
              <a:defRPr/>
            </a:pPr>
            <a:fld id="{428920B2-56B6-4D5A-8B94-9BC505924DED}" type="slidenum">
              <a:rPr lang="en-US" smtClean="0"/>
              <a:pPr>
                <a:defRPr/>
              </a:pPr>
              <a:t>8</a:t>
            </a:fld>
            <a:endParaRPr lang="en-US"/>
          </a:p>
        </p:txBody>
      </p:sp>
    </p:spTree>
    <p:extLst>
      <p:ext uri="{BB962C8B-B14F-4D97-AF65-F5344CB8AC3E}">
        <p14:creationId xmlns:p14="http://schemas.microsoft.com/office/powerpoint/2010/main" val="2053917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dirty="0" err="1"/>
              <a:t>Amemospermophilus</a:t>
            </a:r>
            <a:r>
              <a:rPr lang="en-US" baseline="0" dirty="0"/>
              <a:t> </a:t>
            </a:r>
            <a:r>
              <a:rPr lang="en-US" baseline="0"/>
              <a:t>species- antelope </a:t>
            </a:r>
            <a:r>
              <a:rPr lang="en-US" baseline="0" dirty="0"/>
              <a:t>squirrels</a:t>
            </a:r>
            <a:endParaRPr lang="en-US" dirty="0"/>
          </a:p>
        </p:txBody>
      </p:sp>
      <p:sp>
        <p:nvSpPr>
          <p:cNvPr id="4" name="Slide Number Placeholder 3"/>
          <p:cNvSpPr>
            <a:spLocks noGrp="1"/>
          </p:cNvSpPr>
          <p:nvPr>
            <p:ph type="sldNum" sz="quarter" idx="5"/>
          </p:nvPr>
        </p:nvSpPr>
        <p:spPr/>
        <p:txBody>
          <a:bodyPr/>
          <a:lstStyle/>
          <a:p>
            <a:pPr>
              <a:defRPr/>
            </a:pPr>
            <a:fld id="{C421662E-DCD8-400C-9779-284D29A93FE8}" type="slidenum">
              <a:rPr lang="en-US" smtClean="0"/>
              <a:pPr>
                <a:defRPr/>
              </a:pPr>
              <a:t>9</a:t>
            </a:fld>
            <a:endParaRPr lang="en-US"/>
          </a:p>
        </p:txBody>
      </p:sp>
    </p:spTree>
    <p:extLst>
      <p:ext uri="{BB962C8B-B14F-4D97-AF65-F5344CB8AC3E}">
        <p14:creationId xmlns:p14="http://schemas.microsoft.com/office/powerpoint/2010/main" val="2415898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FCFE0FFE-9E69-46E5-86CA-8D1613B0F07A}" type="datetimeFigureOut">
              <a:rPr lang="en-US"/>
              <a:pPr>
                <a:defRPr/>
              </a:pPr>
              <a:t>2/2/19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0877435-C9E3-4AD3-9781-CED24D87DF0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8C0BA58-5EE3-4A5A-8EC2-81156F246E19}" type="datetimeFigureOut">
              <a:rPr lang="en-US"/>
              <a:pPr>
                <a:defRPr/>
              </a:pPr>
              <a:t>2/2/19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C00189-36EA-426C-8B85-D53FB6ED5AD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5B9F130-1097-4596-8BE7-D2E4C496063C}" type="datetimeFigureOut">
              <a:rPr lang="en-US"/>
              <a:pPr>
                <a:defRPr/>
              </a:pPr>
              <a:t>2/2/19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2D6597-BF57-4935-8CBD-06BC2866979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32D305B-1C1C-478B-A986-D73D25B8A5C2}" type="datetimeFigureOut">
              <a:rPr lang="en-US"/>
              <a:pPr>
                <a:defRPr/>
              </a:pPr>
              <a:t>2/2/19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A07E9CD-4CBF-4788-83BC-E3B55D9C4BA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6022DBB-9872-4F9B-AE4E-D0FBE4F217C0}" type="datetimeFigureOut">
              <a:rPr lang="en-US"/>
              <a:pPr>
                <a:defRPr/>
              </a:pPr>
              <a:t>2/2/19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2B3B1BF-F787-43E0-8C70-DD26D255D79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D1C8C32D-BC65-486F-8528-209A1A016495}" type="datetimeFigureOut">
              <a:rPr lang="en-US"/>
              <a:pPr>
                <a:defRPr/>
              </a:pPr>
              <a:t>2/2/19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AC7CDBF-E9CF-4919-8AD6-42ACD4091E3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97A7CC3-18F8-47A2-A706-CFCB5635FDD9}" type="datetimeFigureOut">
              <a:rPr lang="en-US"/>
              <a:pPr>
                <a:defRPr/>
              </a:pPr>
              <a:t>2/2/19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DE04F63-3646-46F5-AA91-5368AD1150E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A28F6A0-4966-4CB4-B2EE-D9FCB99B587A}" type="datetimeFigureOut">
              <a:rPr lang="en-US"/>
              <a:pPr>
                <a:defRPr/>
              </a:pPr>
              <a:t>2/2/19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0C065A1-2714-4BB5-BA6D-B3E669BA145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5B87B33-B52C-4BC1-82DB-04C01D75BDB1}" type="datetimeFigureOut">
              <a:rPr lang="en-US"/>
              <a:pPr>
                <a:defRPr/>
              </a:pPr>
              <a:t>2/2/19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A794F39-DF1A-4758-960F-6D43CD56424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873C184B-2D4D-46F8-B8B4-16BE3FF92832}" type="datetimeFigureOut">
              <a:rPr lang="en-US"/>
              <a:pPr>
                <a:defRPr/>
              </a:pPr>
              <a:t>2/2/19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A434B87-F96B-4969-B375-5A090E6AA74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D92FCCD-8D3C-4679-AE66-13F20E008EF6}" type="datetimeFigureOut">
              <a:rPr lang="en-US"/>
              <a:pPr>
                <a:defRPr/>
              </a:pPr>
              <a:t>2/2/19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736A0F8-1781-4C9C-8768-114126C1509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0712CF9-D25E-4961-9B66-D5D5A602590A}" type="datetimeFigureOut">
              <a:rPr lang="en-US"/>
              <a:pPr>
                <a:defRPr/>
              </a:pPr>
              <a:t>2/2/19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839F84F-289F-42B1-8602-97565A8B9BF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45.jpeg"/><Relationship Id="rId5" Type="http://schemas.openxmlformats.org/officeDocument/2006/relationships/image" Target="../media/image39.jpe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video" Target="https://www.youtube.com/embed/hUCqZixWJzw?feature=oembed"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intro.bio.rpi.edu/Studio/1Evolution/6/2In/VideoMassExtinctions.wmv"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youtu.be/hUCqZixWJzw" TargetMode="Externa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jpeg"/></Relationships>
</file>

<file path=ppt/slides/_rels/slide2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51.jpeg"/></Relationships>
</file>

<file path=ppt/slides/_rels/slide2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338" name="Content Placeholder 5"/>
          <p:cNvSpPr>
            <a:spLocks noGrp="1"/>
          </p:cNvSpPr>
          <p:nvPr>
            <p:ph idx="1"/>
          </p:nvPr>
        </p:nvSpPr>
        <p:spPr>
          <a:xfrm>
            <a:off x="990600" y="2438400"/>
            <a:ext cx="8229600" cy="1600200"/>
          </a:xfrm>
        </p:spPr>
        <p:txBody>
          <a:bodyPr/>
          <a:lstStyle/>
          <a:p>
            <a:pPr eaLnBrk="1" hangingPunct="1">
              <a:buFont typeface="Arial" charset="0"/>
              <a:buNone/>
            </a:pPr>
            <a:r>
              <a:rPr lang="en-US" sz="4800" b="1">
                <a:solidFill>
                  <a:srgbClr val="FF0000"/>
                </a:solidFill>
              </a:rPr>
              <a:t>Speciation and Extinction</a:t>
            </a:r>
          </a:p>
        </p:txBody>
      </p:sp>
      <p:pic>
        <p:nvPicPr>
          <p:cNvPr id="14339" name="Picture 10" descr="Apple maggot fly.jpg"/>
          <p:cNvPicPr>
            <a:picLocks noChangeAspect="1"/>
          </p:cNvPicPr>
          <p:nvPr/>
        </p:nvPicPr>
        <p:blipFill>
          <a:blip r:embed="rId3">
            <a:lum contrast="20000"/>
          </a:blip>
          <a:srcRect l="3384" t="8017" r="16858" b="20055"/>
          <a:stretch>
            <a:fillRect/>
          </a:stretch>
        </p:blipFill>
        <p:spPr bwMode="auto">
          <a:xfrm>
            <a:off x="533400" y="990600"/>
            <a:ext cx="1562100" cy="1249363"/>
          </a:xfrm>
          <a:prstGeom prst="rect">
            <a:avLst/>
          </a:prstGeom>
          <a:noFill/>
          <a:ln w="28575">
            <a:solidFill>
              <a:srgbClr val="00B050"/>
            </a:solidFill>
            <a:miter lim="800000"/>
            <a:headEnd/>
            <a:tailEnd/>
          </a:ln>
        </p:spPr>
      </p:pic>
      <p:pic>
        <p:nvPicPr>
          <p:cNvPr id="14340" name="Picture 13" descr="SilverSwords.jpg"/>
          <p:cNvPicPr>
            <a:picLocks noChangeAspect="1"/>
          </p:cNvPicPr>
          <p:nvPr/>
        </p:nvPicPr>
        <p:blipFill>
          <a:blip r:embed="rId4">
            <a:lum contrast="30000"/>
          </a:blip>
          <a:srcRect l="4257" t="17606" r="3789" b="4428"/>
          <a:stretch>
            <a:fillRect/>
          </a:stretch>
        </p:blipFill>
        <p:spPr bwMode="auto">
          <a:xfrm>
            <a:off x="228600" y="3581400"/>
            <a:ext cx="2292350" cy="1685925"/>
          </a:xfrm>
          <a:prstGeom prst="rect">
            <a:avLst/>
          </a:prstGeom>
          <a:noFill/>
          <a:ln w="28575">
            <a:solidFill>
              <a:srgbClr val="00B050"/>
            </a:solidFill>
            <a:miter lim="800000"/>
            <a:headEnd/>
            <a:tailEnd/>
          </a:ln>
        </p:spPr>
      </p:pic>
      <p:pic>
        <p:nvPicPr>
          <p:cNvPr id="16" name="Picture 15" descr="asteroid_impact[1].jpg"/>
          <p:cNvPicPr>
            <a:picLocks noChangeAspect="1"/>
          </p:cNvPicPr>
          <p:nvPr/>
        </p:nvPicPr>
        <p:blipFill>
          <a:blip r:embed="rId5"/>
          <a:srcRect t="12423" r="4000"/>
          <a:stretch>
            <a:fillRect/>
          </a:stretch>
        </p:blipFill>
        <p:spPr>
          <a:xfrm>
            <a:off x="2997200" y="228600"/>
            <a:ext cx="2260600" cy="1992313"/>
          </a:xfrm>
          <a:prstGeom prst="rect">
            <a:avLst/>
          </a:prstGeom>
          <a:ln w="28575">
            <a:solidFill>
              <a:srgbClr val="0070C0"/>
            </a:solidFill>
          </a:ln>
          <a:effectLst>
            <a:outerShdw blurRad="292100" dist="139700" dir="2700000" algn="tl" rotWithShape="0">
              <a:srgbClr val="333333">
                <a:alpha val="65000"/>
              </a:srgbClr>
            </a:outerShdw>
          </a:effectLst>
        </p:spPr>
      </p:pic>
      <p:pic>
        <p:nvPicPr>
          <p:cNvPr id="14342" name="Picture 16" descr="FinchTree 2.bmp"/>
          <p:cNvPicPr>
            <a:picLocks noChangeAspect="1"/>
          </p:cNvPicPr>
          <p:nvPr/>
        </p:nvPicPr>
        <p:blipFill>
          <a:blip r:embed="rId6">
            <a:lum contrast="10000"/>
          </a:blip>
          <a:srcRect/>
          <a:stretch>
            <a:fillRect/>
          </a:stretch>
        </p:blipFill>
        <p:spPr bwMode="auto">
          <a:xfrm>
            <a:off x="2971800" y="3810000"/>
            <a:ext cx="2667000" cy="1981200"/>
          </a:xfrm>
          <a:prstGeom prst="rect">
            <a:avLst/>
          </a:prstGeom>
          <a:noFill/>
          <a:ln w="28575">
            <a:solidFill>
              <a:srgbClr val="FFC000"/>
            </a:solidFill>
            <a:miter lim="800000"/>
            <a:headEnd/>
            <a:tailEnd/>
          </a:ln>
        </p:spPr>
      </p:pic>
      <p:pic>
        <p:nvPicPr>
          <p:cNvPr id="14343" name="Picture 17" descr="Cichlids.jpg"/>
          <p:cNvPicPr>
            <a:picLocks noChangeAspect="1"/>
          </p:cNvPicPr>
          <p:nvPr/>
        </p:nvPicPr>
        <p:blipFill>
          <a:blip r:embed="rId7">
            <a:lum contrast="-10000"/>
          </a:blip>
          <a:srcRect/>
          <a:stretch>
            <a:fillRect/>
          </a:stretch>
        </p:blipFill>
        <p:spPr bwMode="auto">
          <a:xfrm>
            <a:off x="6019800" y="762000"/>
            <a:ext cx="1830388" cy="1524000"/>
          </a:xfrm>
          <a:prstGeom prst="rect">
            <a:avLst/>
          </a:prstGeom>
          <a:noFill/>
          <a:ln w="28575">
            <a:solidFill>
              <a:srgbClr val="FFC000"/>
            </a:solidFill>
            <a:miter lim="800000"/>
            <a:headEnd/>
            <a:tailEnd/>
          </a:ln>
        </p:spPr>
      </p:pic>
      <p:pic>
        <p:nvPicPr>
          <p:cNvPr id="14344" name="Picture 2" descr="http://science.nationalgeographic.com/staticfiles/NGS/Shared/StaticFiles/Science/Flash/profiles/images/mass-extinction.jpg"/>
          <p:cNvPicPr>
            <a:picLocks noChangeAspect="1" noChangeArrowheads="1"/>
          </p:cNvPicPr>
          <p:nvPr/>
        </p:nvPicPr>
        <p:blipFill>
          <a:blip r:embed="rId8">
            <a:lum bright="10000"/>
          </a:blip>
          <a:srcRect r="19034"/>
          <a:stretch>
            <a:fillRect/>
          </a:stretch>
        </p:blipFill>
        <p:spPr bwMode="auto">
          <a:xfrm>
            <a:off x="6019800" y="3581400"/>
            <a:ext cx="2286000" cy="17526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152400" y="-76200"/>
            <a:ext cx="8305800" cy="1143000"/>
          </a:xfrm>
        </p:spPr>
        <p:txBody>
          <a:bodyPr/>
          <a:lstStyle/>
          <a:p>
            <a:pPr algn="l" eaLnBrk="1" hangingPunct="1"/>
            <a:r>
              <a:rPr lang="en-GB" sz="3800" b="1">
                <a:solidFill>
                  <a:srgbClr val="C00000"/>
                </a:solidFill>
              </a:rPr>
              <a:t>Barriers in Allopatric Speciation</a:t>
            </a:r>
          </a:p>
        </p:txBody>
      </p:sp>
      <p:sp>
        <p:nvSpPr>
          <p:cNvPr id="30722" name="Rectangle 3"/>
          <p:cNvSpPr>
            <a:spLocks noGrp="1" noChangeArrowheads="1"/>
          </p:cNvSpPr>
          <p:nvPr>
            <p:ph type="body" idx="1"/>
          </p:nvPr>
        </p:nvSpPr>
        <p:spPr>
          <a:xfrm>
            <a:off x="5486400" y="1524000"/>
            <a:ext cx="3657600" cy="4114800"/>
          </a:xfrm>
        </p:spPr>
        <p:txBody>
          <a:bodyPr/>
          <a:lstStyle/>
          <a:p>
            <a:pPr eaLnBrk="1" hangingPunct="1">
              <a:spcBef>
                <a:spcPts val="1800"/>
              </a:spcBef>
              <a:buClr>
                <a:srgbClr val="FF0000"/>
              </a:buClr>
              <a:buSzPct val="150000"/>
            </a:pPr>
            <a:r>
              <a:rPr lang="en-GB" sz="2400" b="1">
                <a:solidFill>
                  <a:srgbClr val="002060"/>
                </a:solidFill>
              </a:rPr>
              <a:t>Mountain ranges</a:t>
            </a:r>
          </a:p>
          <a:p>
            <a:pPr eaLnBrk="1" hangingPunct="1">
              <a:spcBef>
                <a:spcPts val="1800"/>
              </a:spcBef>
              <a:buClr>
                <a:srgbClr val="FF0000"/>
              </a:buClr>
              <a:buSzPct val="150000"/>
            </a:pPr>
            <a:r>
              <a:rPr lang="en-GB" sz="2400" b="1">
                <a:solidFill>
                  <a:srgbClr val="002060"/>
                </a:solidFill>
              </a:rPr>
              <a:t>Oceans &amp; bodies of freshwater </a:t>
            </a:r>
          </a:p>
          <a:p>
            <a:pPr eaLnBrk="1" hangingPunct="1">
              <a:spcBef>
                <a:spcPts val="1800"/>
              </a:spcBef>
              <a:buClr>
                <a:srgbClr val="FF0000"/>
              </a:buClr>
              <a:buSzPct val="150000"/>
            </a:pPr>
            <a:r>
              <a:rPr lang="en-GB" sz="2400" b="1">
                <a:solidFill>
                  <a:srgbClr val="002060"/>
                </a:solidFill>
              </a:rPr>
              <a:t>Land (especially freshwater species) </a:t>
            </a:r>
          </a:p>
          <a:p>
            <a:pPr eaLnBrk="1" hangingPunct="1">
              <a:spcBef>
                <a:spcPts val="1800"/>
              </a:spcBef>
              <a:buClr>
                <a:srgbClr val="FF0000"/>
              </a:buClr>
              <a:buSzPct val="150000"/>
            </a:pPr>
            <a:r>
              <a:rPr lang="en-GB" sz="2400" b="1">
                <a:solidFill>
                  <a:srgbClr val="002060"/>
                </a:solidFill>
              </a:rPr>
              <a:t>Glacial masses</a:t>
            </a:r>
          </a:p>
          <a:p>
            <a:pPr eaLnBrk="1" hangingPunct="1">
              <a:spcBef>
                <a:spcPts val="1800"/>
              </a:spcBef>
              <a:buClr>
                <a:srgbClr val="FF0000"/>
              </a:buClr>
              <a:buSzPct val="150000"/>
            </a:pPr>
            <a:r>
              <a:rPr lang="en-GB" sz="2400" b="1">
                <a:solidFill>
                  <a:srgbClr val="002060"/>
                </a:solidFill>
              </a:rPr>
              <a:t>Valleys</a:t>
            </a:r>
          </a:p>
        </p:txBody>
      </p:sp>
      <p:pic>
        <p:nvPicPr>
          <p:cNvPr id="30723" name="Picture 4" descr="http://www.maldivestravelguide.com/photos/island.jpg"/>
          <p:cNvPicPr>
            <a:picLocks noChangeAspect="1" noChangeArrowheads="1"/>
          </p:cNvPicPr>
          <p:nvPr/>
        </p:nvPicPr>
        <p:blipFill>
          <a:blip r:embed="rId3">
            <a:lum contrast="30000"/>
          </a:blip>
          <a:srcRect/>
          <a:stretch>
            <a:fillRect/>
          </a:stretch>
        </p:blipFill>
        <p:spPr bwMode="auto">
          <a:xfrm>
            <a:off x="304800" y="2819400"/>
            <a:ext cx="2514600" cy="1927225"/>
          </a:xfrm>
          <a:prstGeom prst="rect">
            <a:avLst/>
          </a:prstGeom>
          <a:noFill/>
          <a:ln w="9525">
            <a:noFill/>
            <a:miter lim="800000"/>
            <a:headEnd/>
            <a:tailEnd/>
          </a:ln>
        </p:spPr>
      </p:pic>
      <p:pic>
        <p:nvPicPr>
          <p:cNvPr id="30724" name="Picture 5" descr="Photograph"/>
          <p:cNvPicPr>
            <a:picLocks noChangeAspect="1" noChangeArrowheads="1"/>
          </p:cNvPicPr>
          <p:nvPr/>
        </p:nvPicPr>
        <p:blipFill>
          <a:blip r:embed="rId4">
            <a:lum contrast="40000"/>
          </a:blip>
          <a:srcRect/>
          <a:stretch>
            <a:fillRect/>
          </a:stretch>
        </p:blipFill>
        <p:spPr bwMode="auto">
          <a:xfrm>
            <a:off x="2895600" y="2820988"/>
            <a:ext cx="2362200" cy="1889125"/>
          </a:xfrm>
          <a:prstGeom prst="rect">
            <a:avLst/>
          </a:prstGeom>
          <a:noFill/>
          <a:ln w="9525">
            <a:noFill/>
            <a:miter lim="800000"/>
            <a:headEnd/>
            <a:tailEnd/>
          </a:ln>
        </p:spPr>
      </p:pic>
      <p:pic>
        <p:nvPicPr>
          <p:cNvPr id="30725" name="Picture 6" descr="http://homepage.mac.com/sbooneaz/iblog/C764493947/E745624482/Media/himalaya.jpg"/>
          <p:cNvPicPr>
            <a:picLocks noChangeAspect="1" noChangeArrowheads="1"/>
          </p:cNvPicPr>
          <p:nvPr/>
        </p:nvPicPr>
        <p:blipFill>
          <a:blip r:embed="rId5">
            <a:lum contrast="40000"/>
          </a:blip>
          <a:srcRect/>
          <a:stretch>
            <a:fillRect/>
          </a:stretch>
        </p:blipFill>
        <p:spPr bwMode="auto">
          <a:xfrm>
            <a:off x="2914650" y="971550"/>
            <a:ext cx="2308225" cy="1763713"/>
          </a:xfrm>
          <a:prstGeom prst="rect">
            <a:avLst/>
          </a:prstGeom>
          <a:noFill/>
          <a:ln w="9525">
            <a:noFill/>
            <a:miter lim="800000"/>
            <a:headEnd/>
            <a:tailEnd/>
          </a:ln>
        </p:spPr>
      </p:pic>
      <p:pic>
        <p:nvPicPr>
          <p:cNvPr id="30726" name="Picture 7" descr="http://www.uscg.mil/lantarea/iip/pics/glacier.jpg"/>
          <p:cNvPicPr>
            <a:picLocks noChangeAspect="1" noChangeArrowheads="1"/>
          </p:cNvPicPr>
          <p:nvPr/>
        </p:nvPicPr>
        <p:blipFill>
          <a:blip r:embed="rId6">
            <a:lum contrast="20000"/>
          </a:blip>
          <a:srcRect/>
          <a:stretch>
            <a:fillRect/>
          </a:stretch>
        </p:blipFill>
        <p:spPr bwMode="auto">
          <a:xfrm>
            <a:off x="304800" y="4800600"/>
            <a:ext cx="2514600" cy="1700213"/>
          </a:xfrm>
          <a:prstGeom prst="rect">
            <a:avLst/>
          </a:prstGeom>
          <a:noFill/>
          <a:ln w="9525">
            <a:noFill/>
            <a:miter lim="800000"/>
            <a:headEnd/>
            <a:tailEnd/>
          </a:ln>
        </p:spPr>
      </p:pic>
      <p:pic>
        <p:nvPicPr>
          <p:cNvPr id="30727" name="Picture 8" descr="http://volcanoes.usgs.gov/yvo/images/20010520-122-srb_large.jpg"/>
          <p:cNvPicPr>
            <a:picLocks noChangeAspect="1" noChangeArrowheads="1"/>
          </p:cNvPicPr>
          <p:nvPr/>
        </p:nvPicPr>
        <p:blipFill>
          <a:blip r:embed="rId7">
            <a:lum contrast="20000"/>
          </a:blip>
          <a:srcRect/>
          <a:stretch>
            <a:fillRect/>
          </a:stretch>
        </p:blipFill>
        <p:spPr bwMode="auto">
          <a:xfrm>
            <a:off x="2895600" y="4800600"/>
            <a:ext cx="2438400" cy="1676400"/>
          </a:xfrm>
          <a:prstGeom prst="rect">
            <a:avLst/>
          </a:prstGeom>
          <a:noFill/>
          <a:ln w="9525">
            <a:noFill/>
            <a:miter lim="800000"/>
            <a:headEnd/>
            <a:tailEnd/>
          </a:ln>
        </p:spPr>
      </p:pic>
      <p:pic>
        <p:nvPicPr>
          <p:cNvPr id="30728" name="Picture 12" descr="http://www.okavangotours.com/assets/okvango%20river%20meander%20-%20robhig.jpg"/>
          <p:cNvPicPr>
            <a:picLocks noChangeAspect="1" noChangeArrowheads="1"/>
          </p:cNvPicPr>
          <p:nvPr/>
        </p:nvPicPr>
        <p:blipFill>
          <a:blip r:embed="rId8">
            <a:lum contrast="-10000"/>
          </a:blip>
          <a:srcRect t="17844" b="1859"/>
          <a:stretch>
            <a:fillRect/>
          </a:stretch>
        </p:blipFill>
        <p:spPr bwMode="auto">
          <a:xfrm>
            <a:off x="304800" y="990600"/>
            <a:ext cx="2514600" cy="17526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E918337F-03C0-4A74-956D-6C19C90EF63F}" type="slidenum">
              <a:rPr lang="en-US" altLang="en-US"/>
              <a:pPr>
                <a:defRPr/>
              </a:pPr>
              <a:t>11</a:t>
            </a:fld>
            <a:endParaRPr lang="en-US" altLang="en-US"/>
          </a:p>
        </p:txBody>
      </p:sp>
      <p:pic>
        <p:nvPicPr>
          <p:cNvPr id="32770" name="Picture 4" descr="Salamnder parapatric speciation.jpg"/>
          <p:cNvPicPr>
            <a:picLocks noChangeAspect="1"/>
          </p:cNvPicPr>
          <p:nvPr/>
        </p:nvPicPr>
        <p:blipFill>
          <a:blip r:embed="rId3">
            <a:lum contrast="20000"/>
          </a:blip>
          <a:srcRect/>
          <a:stretch>
            <a:fillRect/>
          </a:stretch>
        </p:blipFill>
        <p:spPr bwMode="auto">
          <a:xfrm>
            <a:off x="457200" y="1077913"/>
            <a:ext cx="4267200" cy="4997450"/>
          </a:xfrm>
          <a:prstGeom prst="rect">
            <a:avLst/>
          </a:prstGeom>
          <a:noFill/>
          <a:ln w="9525">
            <a:noFill/>
            <a:miter lim="800000"/>
            <a:headEnd/>
            <a:tailEnd/>
          </a:ln>
        </p:spPr>
      </p:pic>
      <p:sp>
        <p:nvSpPr>
          <p:cNvPr id="9" name="Rectangle 8"/>
          <p:cNvSpPr/>
          <p:nvPr/>
        </p:nvSpPr>
        <p:spPr>
          <a:xfrm>
            <a:off x="3429000" y="152400"/>
            <a:ext cx="22860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772" name="Rectangle 7"/>
          <p:cNvSpPr>
            <a:spLocks noChangeArrowheads="1"/>
          </p:cNvSpPr>
          <p:nvPr/>
        </p:nvSpPr>
        <p:spPr bwMode="auto">
          <a:xfrm>
            <a:off x="1219200" y="6107113"/>
            <a:ext cx="2762250" cy="369887"/>
          </a:xfrm>
          <a:prstGeom prst="rect">
            <a:avLst/>
          </a:prstGeom>
          <a:noFill/>
          <a:ln w="9525">
            <a:noFill/>
            <a:miter lim="800000"/>
            <a:headEnd/>
            <a:tailEnd/>
          </a:ln>
        </p:spPr>
        <p:txBody>
          <a:bodyPr wrap="none">
            <a:spAutoFit/>
          </a:bodyPr>
          <a:lstStyle/>
          <a:p>
            <a:r>
              <a:rPr lang="en-US" b="1" i="1">
                <a:solidFill>
                  <a:srgbClr val="C00000"/>
                </a:solidFill>
              </a:rPr>
              <a:t>Ensatina</a:t>
            </a:r>
            <a:r>
              <a:rPr lang="en-US" b="1">
                <a:solidFill>
                  <a:srgbClr val="C00000"/>
                </a:solidFill>
              </a:rPr>
              <a:t> salamanders: </a:t>
            </a:r>
            <a:endParaRPr lang="en-US"/>
          </a:p>
        </p:txBody>
      </p:sp>
      <p:sp>
        <p:nvSpPr>
          <p:cNvPr id="10" name="Rectangle 9"/>
          <p:cNvSpPr/>
          <p:nvPr/>
        </p:nvSpPr>
        <p:spPr>
          <a:xfrm>
            <a:off x="2895600" y="1154113"/>
            <a:ext cx="1676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774" name="Rectangle 2"/>
          <p:cNvSpPr>
            <a:spLocks noGrp="1" noChangeArrowheads="1"/>
          </p:cNvSpPr>
          <p:nvPr>
            <p:ph type="title"/>
          </p:nvPr>
        </p:nvSpPr>
        <p:spPr>
          <a:xfrm>
            <a:off x="304800" y="76200"/>
            <a:ext cx="8229600" cy="1143000"/>
          </a:xfrm>
        </p:spPr>
        <p:txBody>
          <a:bodyPr/>
          <a:lstStyle/>
          <a:p>
            <a:pPr algn="l" eaLnBrk="1" hangingPunct="1"/>
            <a:r>
              <a:rPr lang="en-US" b="1">
                <a:solidFill>
                  <a:srgbClr val="C00000"/>
                </a:solidFill>
              </a:rPr>
              <a:t>Parapatric Speciation</a:t>
            </a:r>
          </a:p>
        </p:txBody>
      </p:sp>
      <p:sp>
        <p:nvSpPr>
          <p:cNvPr id="12" name="Rectangle 3"/>
          <p:cNvSpPr txBox="1">
            <a:spLocks noChangeArrowheads="1"/>
          </p:cNvSpPr>
          <p:nvPr/>
        </p:nvSpPr>
        <p:spPr bwMode="auto">
          <a:xfrm>
            <a:off x="4564063" y="1676400"/>
            <a:ext cx="4495800" cy="4114800"/>
          </a:xfrm>
          <a:prstGeom prst="rect">
            <a:avLst/>
          </a:prstGeom>
          <a:noFill/>
          <a:ln w="9525">
            <a:noFill/>
            <a:miter lim="800000"/>
            <a:headEnd/>
            <a:tailEnd/>
          </a:ln>
        </p:spPr>
        <p:txBody>
          <a:bodyPr/>
          <a:lstStyle/>
          <a:p>
            <a:pPr marL="182880" indent="-182880">
              <a:lnSpc>
                <a:spcPct val="90000"/>
              </a:lnSpc>
              <a:spcBef>
                <a:spcPts val="2400"/>
              </a:spcBef>
              <a:buClr>
                <a:srgbClr val="FF0000"/>
              </a:buClr>
              <a:buSzPct val="150000"/>
              <a:buFont typeface="Arial" pitchFamily="34" charset="0"/>
              <a:buChar char="•"/>
              <a:defRPr/>
            </a:pPr>
            <a:r>
              <a:rPr lang="en-US" sz="3200" dirty="0">
                <a:solidFill>
                  <a:srgbClr val="002060"/>
                </a:solidFill>
                <a:latin typeface="+mn-lt"/>
                <a:cs typeface="+mn-cs"/>
              </a:rPr>
              <a:t> </a:t>
            </a:r>
            <a:r>
              <a:rPr lang="en-US" sz="2800" b="1" dirty="0">
                <a:solidFill>
                  <a:srgbClr val="002060"/>
                </a:solidFill>
                <a:latin typeface="+mn-lt"/>
                <a:cs typeface="+mn-cs"/>
              </a:rPr>
              <a:t>Adjacent populations  evolve into distinct species </a:t>
            </a:r>
          </a:p>
          <a:p>
            <a:pPr marL="182880" indent="-182880">
              <a:lnSpc>
                <a:spcPct val="90000"/>
              </a:lnSpc>
              <a:spcBef>
                <a:spcPts val="2400"/>
              </a:spcBef>
              <a:buClr>
                <a:srgbClr val="FF0000"/>
              </a:buClr>
              <a:buSzPct val="150000"/>
              <a:buFont typeface="Arial" pitchFamily="34" charset="0"/>
              <a:buChar char="•"/>
              <a:defRPr/>
            </a:pPr>
            <a:r>
              <a:rPr lang="en-US" sz="2800" b="1" dirty="0">
                <a:solidFill>
                  <a:srgbClr val="002060"/>
                </a:solidFill>
                <a:latin typeface="+mn-lt"/>
                <a:cs typeface="+mn-cs"/>
              </a:rPr>
              <a:t> Maintain contact along common border</a:t>
            </a:r>
          </a:p>
          <a:p>
            <a:pPr marL="182880" indent="-182880">
              <a:lnSpc>
                <a:spcPct val="90000"/>
              </a:lnSpc>
              <a:spcBef>
                <a:spcPts val="2400"/>
              </a:spcBef>
              <a:buClr>
                <a:srgbClr val="FF0000"/>
              </a:buClr>
              <a:buSzPct val="150000"/>
              <a:buFont typeface="Arial" pitchFamily="34" charset="0"/>
              <a:buChar char="•"/>
              <a:defRPr/>
            </a:pPr>
            <a:r>
              <a:rPr lang="en-US" sz="2800" b="1" dirty="0">
                <a:solidFill>
                  <a:srgbClr val="002060"/>
                </a:solidFill>
                <a:latin typeface="+mn-lt"/>
                <a:cs typeface="+mn-cs"/>
              </a:rPr>
              <a:t> Often hybridize along contact zone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4"/>
          <p:cNvPicPr>
            <a:picLocks noChangeAspect="1" noChangeArrowheads="1"/>
          </p:cNvPicPr>
          <p:nvPr/>
        </p:nvPicPr>
        <p:blipFill>
          <a:blip r:embed="rId3">
            <a:lum contrast="40000"/>
          </a:blip>
          <a:srcRect/>
          <a:stretch>
            <a:fillRect/>
          </a:stretch>
        </p:blipFill>
        <p:spPr bwMode="auto">
          <a:xfrm>
            <a:off x="685800" y="1524000"/>
            <a:ext cx="2873375" cy="1981200"/>
          </a:xfrm>
          <a:prstGeom prst="rect">
            <a:avLst/>
          </a:prstGeom>
          <a:noFill/>
          <a:ln w="9525">
            <a:noFill/>
            <a:miter lim="800000"/>
            <a:headEnd/>
            <a:tailEnd/>
          </a:ln>
        </p:spPr>
      </p:pic>
      <p:sp>
        <p:nvSpPr>
          <p:cNvPr id="36866" name="Text Box 5"/>
          <p:cNvSpPr txBox="1">
            <a:spLocks noChangeArrowheads="1"/>
          </p:cNvSpPr>
          <p:nvPr/>
        </p:nvSpPr>
        <p:spPr bwMode="auto">
          <a:xfrm>
            <a:off x="1143000" y="3581400"/>
            <a:ext cx="1447800" cy="366713"/>
          </a:xfrm>
          <a:prstGeom prst="rect">
            <a:avLst/>
          </a:prstGeom>
          <a:noFill/>
          <a:ln w="9525">
            <a:noFill/>
            <a:miter lim="800000"/>
            <a:headEnd/>
            <a:tailEnd/>
          </a:ln>
        </p:spPr>
        <p:txBody>
          <a:bodyPr>
            <a:spAutoFit/>
          </a:bodyPr>
          <a:lstStyle/>
          <a:p>
            <a:pPr algn="ctr">
              <a:spcBef>
                <a:spcPct val="50000"/>
              </a:spcBef>
            </a:pPr>
            <a:r>
              <a:rPr lang="en-US" b="1">
                <a:solidFill>
                  <a:srgbClr val="002060"/>
                </a:solidFill>
                <a:latin typeface="Helvetica" pitchFamily="34" charset="0"/>
              </a:rPr>
              <a:t>apples</a:t>
            </a:r>
          </a:p>
        </p:txBody>
      </p:sp>
      <p:pic>
        <p:nvPicPr>
          <p:cNvPr id="36867" name="Picture 6"/>
          <p:cNvPicPr>
            <a:picLocks noChangeAspect="1" noChangeArrowheads="1"/>
          </p:cNvPicPr>
          <p:nvPr/>
        </p:nvPicPr>
        <p:blipFill>
          <a:blip r:embed="rId4">
            <a:lum contrast="40000"/>
          </a:blip>
          <a:srcRect/>
          <a:stretch>
            <a:fillRect/>
          </a:stretch>
        </p:blipFill>
        <p:spPr bwMode="auto">
          <a:xfrm>
            <a:off x="4876800" y="1752600"/>
            <a:ext cx="2844800" cy="1962150"/>
          </a:xfrm>
          <a:prstGeom prst="rect">
            <a:avLst/>
          </a:prstGeom>
          <a:noFill/>
          <a:ln w="9525">
            <a:noFill/>
            <a:miter lim="800000"/>
            <a:headEnd/>
            <a:tailEnd/>
          </a:ln>
        </p:spPr>
      </p:pic>
      <p:sp>
        <p:nvSpPr>
          <p:cNvPr id="36868" name="Text Box 7"/>
          <p:cNvSpPr txBox="1">
            <a:spLocks noChangeArrowheads="1"/>
          </p:cNvSpPr>
          <p:nvPr/>
        </p:nvSpPr>
        <p:spPr bwMode="auto">
          <a:xfrm>
            <a:off x="5257800" y="3733800"/>
            <a:ext cx="1905000" cy="366713"/>
          </a:xfrm>
          <a:prstGeom prst="rect">
            <a:avLst/>
          </a:prstGeom>
          <a:noFill/>
          <a:ln w="9525">
            <a:noFill/>
            <a:miter lim="800000"/>
            <a:headEnd/>
            <a:tailEnd/>
          </a:ln>
        </p:spPr>
        <p:txBody>
          <a:bodyPr>
            <a:spAutoFit/>
          </a:bodyPr>
          <a:lstStyle/>
          <a:p>
            <a:pPr algn="ctr">
              <a:spcBef>
                <a:spcPct val="50000"/>
              </a:spcBef>
            </a:pPr>
            <a:r>
              <a:rPr lang="en-US" b="1">
                <a:solidFill>
                  <a:srgbClr val="002060"/>
                </a:solidFill>
                <a:latin typeface="Helvetica" pitchFamily="34" charset="0"/>
              </a:rPr>
              <a:t>hawthorns</a:t>
            </a:r>
          </a:p>
        </p:txBody>
      </p:sp>
      <p:sp>
        <p:nvSpPr>
          <p:cNvPr id="36869" name="Rectangle 2"/>
          <p:cNvSpPr txBox="1">
            <a:spLocks noChangeArrowheads="1"/>
          </p:cNvSpPr>
          <p:nvPr/>
        </p:nvSpPr>
        <p:spPr bwMode="auto">
          <a:xfrm>
            <a:off x="304800" y="76200"/>
            <a:ext cx="8305800" cy="1143000"/>
          </a:xfrm>
          <a:prstGeom prst="rect">
            <a:avLst/>
          </a:prstGeom>
          <a:noFill/>
          <a:ln w="9525">
            <a:noFill/>
            <a:miter lim="800000"/>
            <a:headEnd/>
            <a:tailEnd/>
          </a:ln>
        </p:spPr>
        <p:txBody>
          <a:bodyPr anchor="ctr"/>
          <a:lstStyle/>
          <a:p>
            <a:r>
              <a:rPr lang="en-US" sz="4400" b="1">
                <a:solidFill>
                  <a:srgbClr val="C00000"/>
                </a:solidFill>
                <a:latin typeface="Helvetica" pitchFamily="34" charset="0"/>
              </a:rPr>
              <a:t>Speciation in </a:t>
            </a:r>
            <a:r>
              <a:rPr lang="en-US" sz="4400" b="1" i="1">
                <a:solidFill>
                  <a:srgbClr val="C00000"/>
                </a:solidFill>
                <a:latin typeface="Helvetica" pitchFamily="34" charset="0"/>
              </a:rPr>
              <a:t>Rhagoletis</a:t>
            </a:r>
            <a:r>
              <a:rPr lang="en-US" sz="4400" b="1">
                <a:solidFill>
                  <a:srgbClr val="C00000"/>
                </a:solidFill>
                <a:latin typeface="Helvetica" pitchFamily="34" charset="0"/>
              </a:rPr>
              <a:t> flies- Sympatric speciation</a:t>
            </a:r>
          </a:p>
        </p:txBody>
      </p:sp>
      <p:pic>
        <p:nvPicPr>
          <p:cNvPr id="36870" name="Picture 10" descr="Apple maggot fly.jpg"/>
          <p:cNvPicPr>
            <a:picLocks noChangeAspect="1"/>
          </p:cNvPicPr>
          <p:nvPr/>
        </p:nvPicPr>
        <p:blipFill>
          <a:blip r:embed="rId5">
            <a:lum contrast="10000"/>
          </a:blip>
          <a:srcRect l="2681" t="8017" r="7240" b="11064"/>
          <a:stretch>
            <a:fillRect/>
          </a:stretch>
        </p:blipFill>
        <p:spPr bwMode="auto">
          <a:xfrm>
            <a:off x="2819400" y="2667000"/>
            <a:ext cx="1524000" cy="1133475"/>
          </a:xfrm>
          <a:prstGeom prst="rect">
            <a:avLst/>
          </a:prstGeom>
          <a:noFill/>
          <a:ln w="28575">
            <a:solidFill>
              <a:schemeClr val="tx1"/>
            </a:solidFill>
            <a:miter lim="800000"/>
            <a:headEnd/>
            <a:tailEnd/>
          </a:ln>
        </p:spPr>
      </p:pic>
      <p:sp>
        <p:nvSpPr>
          <p:cNvPr id="36871" name="Text Box 5"/>
          <p:cNvSpPr txBox="1">
            <a:spLocks noChangeArrowheads="1"/>
          </p:cNvSpPr>
          <p:nvPr/>
        </p:nvSpPr>
        <p:spPr bwMode="auto">
          <a:xfrm>
            <a:off x="2800350" y="3844925"/>
            <a:ext cx="1447800" cy="368300"/>
          </a:xfrm>
          <a:prstGeom prst="rect">
            <a:avLst/>
          </a:prstGeom>
          <a:noFill/>
          <a:ln w="9525">
            <a:noFill/>
            <a:miter lim="800000"/>
            <a:headEnd/>
            <a:tailEnd/>
          </a:ln>
        </p:spPr>
        <p:txBody>
          <a:bodyPr>
            <a:spAutoFit/>
          </a:bodyPr>
          <a:lstStyle/>
          <a:p>
            <a:pPr algn="ctr">
              <a:spcBef>
                <a:spcPct val="50000"/>
              </a:spcBef>
            </a:pPr>
            <a:r>
              <a:rPr lang="en-US" b="1">
                <a:solidFill>
                  <a:srgbClr val="002060"/>
                </a:solidFill>
                <a:latin typeface="Helvetica" pitchFamily="34" charset="0"/>
              </a:rPr>
              <a:t>Rhagoletis</a:t>
            </a:r>
          </a:p>
        </p:txBody>
      </p:sp>
      <p:sp>
        <p:nvSpPr>
          <p:cNvPr id="36872" name="Rectangle 11"/>
          <p:cNvSpPr>
            <a:spLocks noChangeArrowheads="1"/>
          </p:cNvSpPr>
          <p:nvPr/>
        </p:nvSpPr>
        <p:spPr bwMode="auto">
          <a:xfrm>
            <a:off x="152400" y="4419600"/>
            <a:ext cx="9067800" cy="1477963"/>
          </a:xfrm>
          <a:prstGeom prst="rect">
            <a:avLst/>
          </a:prstGeom>
          <a:noFill/>
          <a:ln w="9525">
            <a:noFill/>
            <a:miter lim="800000"/>
            <a:headEnd/>
            <a:tailEnd/>
          </a:ln>
        </p:spPr>
        <p:txBody>
          <a:bodyPr>
            <a:spAutoFit/>
          </a:bodyPr>
          <a:lstStyle/>
          <a:p>
            <a:pPr>
              <a:buClr>
                <a:srgbClr val="FF0000"/>
              </a:buClr>
              <a:buSzPct val="150000"/>
              <a:buFont typeface="Arial" charset="0"/>
              <a:buChar char="•"/>
            </a:pPr>
            <a:r>
              <a:rPr lang="en-US" b="1">
                <a:solidFill>
                  <a:srgbClr val="002060"/>
                </a:solidFill>
              </a:rPr>
              <a:t> 1862 - farmer in Hudson River valley noticed </a:t>
            </a:r>
            <a:r>
              <a:rPr lang="en-US" b="1" i="1">
                <a:solidFill>
                  <a:srgbClr val="002060"/>
                </a:solidFill>
              </a:rPr>
              <a:t>Rhagoletis</a:t>
            </a:r>
            <a:r>
              <a:rPr lang="en-US" b="1">
                <a:solidFill>
                  <a:srgbClr val="002060"/>
                </a:solidFill>
              </a:rPr>
              <a:t> larvae eating his apples</a:t>
            </a:r>
          </a:p>
          <a:p>
            <a:pPr>
              <a:buClr>
                <a:srgbClr val="FF0000"/>
              </a:buClr>
              <a:buSzPct val="150000"/>
              <a:buFont typeface="Arial" charset="0"/>
              <a:buChar char="•"/>
            </a:pPr>
            <a:endParaRPr lang="en-US" b="1">
              <a:solidFill>
                <a:srgbClr val="002060"/>
              </a:solidFill>
            </a:endParaRPr>
          </a:p>
          <a:p>
            <a:pPr>
              <a:buClr>
                <a:srgbClr val="FF0000"/>
              </a:buClr>
              <a:buSzPct val="150000"/>
              <a:buFont typeface="Arial" charset="0"/>
              <a:buChar char="•"/>
            </a:pPr>
            <a:r>
              <a:rPr lang="en-US" b="1">
                <a:solidFill>
                  <a:srgbClr val="002060"/>
                </a:solidFill>
              </a:rPr>
              <a:t> Prior to 1862 only known food source was fruit of hawthorns </a:t>
            </a:r>
          </a:p>
          <a:p>
            <a:pPr>
              <a:buClr>
                <a:srgbClr val="FF0000"/>
              </a:buClr>
              <a:buSzPct val="150000"/>
              <a:buFont typeface="Arial" charset="0"/>
              <a:buChar char="•"/>
            </a:pPr>
            <a:endParaRPr lang="en-US" b="1" i="1">
              <a:solidFill>
                <a:srgbClr val="002060"/>
              </a:solidFill>
            </a:endParaRPr>
          </a:p>
          <a:p>
            <a:pPr>
              <a:buClr>
                <a:srgbClr val="FF0000"/>
              </a:buClr>
              <a:buSzPct val="150000"/>
              <a:buFont typeface="Arial" charset="0"/>
              <a:buChar char="•"/>
            </a:pPr>
            <a:r>
              <a:rPr lang="en-US" b="1" i="1">
                <a:solidFill>
                  <a:srgbClr val="002060"/>
                </a:solidFill>
              </a:rPr>
              <a:t> Rhagoletis</a:t>
            </a:r>
            <a:r>
              <a:rPr lang="en-US" b="1">
                <a:solidFill>
                  <a:srgbClr val="002060"/>
                </a:solidFill>
              </a:rPr>
              <a:t> had begun exploiting a completely new food source for its larvae.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3"/>
          <p:cNvPicPr>
            <a:picLocks noChangeAspect="1" noChangeArrowheads="1"/>
          </p:cNvPicPr>
          <p:nvPr/>
        </p:nvPicPr>
        <p:blipFill>
          <a:blip r:embed="rId3">
            <a:lum bright="-10000" contrast="10000"/>
          </a:blip>
          <a:srcRect l="7594" t="9567" r="5063" b="6229"/>
          <a:stretch>
            <a:fillRect/>
          </a:stretch>
        </p:blipFill>
        <p:spPr bwMode="auto">
          <a:xfrm>
            <a:off x="152400" y="1736725"/>
            <a:ext cx="4648200" cy="3352800"/>
          </a:xfrm>
          <a:prstGeom prst="rect">
            <a:avLst/>
          </a:prstGeom>
          <a:noFill/>
          <a:ln w="9525">
            <a:noFill/>
            <a:miter lim="800000"/>
            <a:headEnd/>
            <a:tailEnd/>
          </a:ln>
        </p:spPr>
      </p:pic>
      <p:sp>
        <p:nvSpPr>
          <p:cNvPr id="8" name="Rectangle 2"/>
          <p:cNvSpPr txBox="1">
            <a:spLocks noChangeArrowheads="1"/>
          </p:cNvSpPr>
          <p:nvPr/>
        </p:nvSpPr>
        <p:spPr>
          <a:xfrm>
            <a:off x="76200" y="76200"/>
            <a:ext cx="8305800" cy="1143000"/>
          </a:xfrm>
          <a:prstGeom prst="rect">
            <a:avLst/>
          </a:prstGeom>
        </p:spPr>
        <p:txBody>
          <a:bodyPr anchor="ctr">
            <a:normAutofit/>
          </a:bodyPr>
          <a:lstStyle/>
          <a:p>
            <a:pPr fontAlgn="auto">
              <a:spcAft>
                <a:spcPts val="0"/>
              </a:spcAft>
              <a:defRPr/>
            </a:pPr>
            <a:r>
              <a:rPr lang="en-US" sz="3800" b="1" dirty="0">
                <a:solidFill>
                  <a:srgbClr val="C00000"/>
                </a:solidFill>
                <a:latin typeface="Helvetica" pitchFamily="8" charset="0"/>
                <a:ea typeface="+mj-ea"/>
                <a:cs typeface="+mj-cs"/>
              </a:rPr>
              <a:t>Differentiation of Races</a:t>
            </a:r>
          </a:p>
        </p:txBody>
      </p:sp>
      <p:pic>
        <p:nvPicPr>
          <p:cNvPr id="38915" name="Picture 10" descr="Apple maggot fly.jpg"/>
          <p:cNvPicPr>
            <a:picLocks noChangeAspect="1"/>
          </p:cNvPicPr>
          <p:nvPr/>
        </p:nvPicPr>
        <p:blipFill>
          <a:blip r:embed="rId4">
            <a:lum contrast="10000"/>
          </a:blip>
          <a:srcRect l="2681" t="8017" r="7240" b="11064"/>
          <a:stretch>
            <a:fillRect/>
          </a:stretch>
        </p:blipFill>
        <p:spPr bwMode="auto">
          <a:xfrm>
            <a:off x="152400" y="3717925"/>
            <a:ext cx="1600200" cy="1325563"/>
          </a:xfrm>
          <a:prstGeom prst="rect">
            <a:avLst/>
          </a:prstGeom>
          <a:noFill/>
          <a:ln w="15875">
            <a:solidFill>
              <a:schemeClr val="tx1"/>
            </a:solidFill>
            <a:miter lim="800000"/>
            <a:headEnd/>
            <a:tailEnd/>
          </a:ln>
        </p:spPr>
      </p:pic>
      <p:pic>
        <p:nvPicPr>
          <p:cNvPr id="38916" name="Picture 11" descr="16_F00"/>
          <p:cNvPicPr>
            <a:picLocks noChangeAspect="1" noChangeArrowheads="1"/>
          </p:cNvPicPr>
          <p:nvPr/>
        </p:nvPicPr>
        <p:blipFill>
          <a:blip r:embed="rId5">
            <a:lum contrast="20000"/>
          </a:blip>
          <a:srcRect l="7991" t="24269" r="52843" b="21739"/>
          <a:stretch>
            <a:fillRect/>
          </a:stretch>
        </p:blipFill>
        <p:spPr bwMode="auto">
          <a:xfrm>
            <a:off x="152400" y="1736725"/>
            <a:ext cx="1600200" cy="1171575"/>
          </a:xfrm>
          <a:prstGeom prst="rect">
            <a:avLst/>
          </a:prstGeom>
          <a:noFill/>
          <a:ln w="15875">
            <a:solidFill>
              <a:schemeClr val="tx1"/>
            </a:solidFill>
            <a:miter lim="800000"/>
            <a:headEnd/>
            <a:tailEnd/>
          </a:ln>
        </p:spPr>
      </p:pic>
      <p:sp>
        <p:nvSpPr>
          <p:cNvPr id="38917" name="Text Box 5"/>
          <p:cNvSpPr txBox="1">
            <a:spLocks noChangeArrowheads="1"/>
          </p:cNvSpPr>
          <p:nvPr/>
        </p:nvSpPr>
        <p:spPr bwMode="auto">
          <a:xfrm>
            <a:off x="1981200" y="1382713"/>
            <a:ext cx="2286000" cy="369887"/>
          </a:xfrm>
          <a:prstGeom prst="rect">
            <a:avLst/>
          </a:prstGeom>
          <a:noFill/>
          <a:ln w="9525">
            <a:noFill/>
            <a:miter lim="800000"/>
            <a:headEnd/>
            <a:tailEnd/>
          </a:ln>
        </p:spPr>
        <p:txBody>
          <a:bodyPr>
            <a:spAutoFit/>
          </a:bodyPr>
          <a:lstStyle/>
          <a:p>
            <a:pPr algn="ctr">
              <a:spcBef>
                <a:spcPct val="50000"/>
              </a:spcBef>
            </a:pPr>
            <a:r>
              <a:rPr lang="en-US" b="1">
                <a:solidFill>
                  <a:srgbClr val="002060"/>
                </a:solidFill>
                <a:latin typeface="Helvetica" pitchFamily="34" charset="0"/>
              </a:rPr>
              <a:t>Rhagoletis races</a:t>
            </a:r>
          </a:p>
        </p:txBody>
      </p:sp>
      <p:sp>
        <p:nvSpPr>
          <p:cNvPr id="38918" name="Text Box 5"/>
          <p:cNvSpPr txBox="1">
            <a:spLocks noChangeArrowheads="1"/>
          </p:cNvSpPr>
          <p:nvPr/>
        </p:nvSpPr>
        <p:spPr bwMode="auto">
          <a:xfrm>
            <a:off x="0" y="4995863"/>
            <a:ext cx="1981200" cy="338137"/>
          </a:xfrm>
          <a:prstGeom prst="rect">
            <a:avLst/>
          </a:prstGeom>
          <a:noFill/>
          <a:ln w="9525">
            <a:noFill/>
            <a:miter lim="800000"/>
            <a:headEnd/>
            <a:tailEnd/>
          </a:ln>
        </p:spPr>
        <p:txBody>
          <a:bodyPr>
            <a:spAutoFit/>
          </a:bodyPr>
          <a:lstStyle/>
          <a:p>
            <a:pPr algn="ctr">
              <a:spcBef>
                <a:spcPct val="50000"/>
              </a:spcBef>
            </a:pPr>
            <a:r>
              <a:rPr lang="en-US" sz="1600" b="1">
                <a:solidFill>
                  <a:srgbClr val="002060"/>
                </a:solidFill>
                <a:latin typeface="Helvetica" pitchFamily="34" charset="0"/>
              </a:rPr>
              <a:t>Hawthorn race</a:t>
            </a:r>
          </a:p>
        </p:txBody>
      </p:sp>
      <p:sp>
        <p:nvSpPr>
          <p:cNvPr id="38919" name="Text Box 5"/>
          <p:cNvSpPr txBox="1">
            <a:spLocks noChangeArrowheads="1"/>
          </p:cNvSpPr>
          <p:nvPr/>
        </p:nvSpPr>
        <p:spPr bwMode="auto">
          <a:xfrm>
            <a:off x="4763" y="2882900"/>
            <a:ext cx="1981200" cy="338138"/>
          </a:xfrm>
          <a:prstGeom prst="rect">
            <a:avLst/>
          </a:prstGeom>
          <a:noFill/>
          <a:ln w="9525">
            <a:noFill/>
            <a:miter lim="800000"/>
            <a:headEnd/>
            <a:tailEnd/>
          </a:ln>
        </p:spPr>
        <p:txBody>
          <a:bodyPr>
            <a:spAutoFit/>
          </a:bodyPr>
          <a:lstStyle/>
          <a:p>
            <a:pPr algn="ctr">
              <a:spcBef>
                <a:spcPct val="50000"/>
              </a:spcBef>
            </a:pPr>
            <a:r>
              <a:rPr lang="en-US" sz="1600" b="1">
                <a:solidFill>
                  <a:srgbClr val="002060"/>
                </a:solidFill>
                <a:latin typeface="Helvetica" pitchFamily="34" charset="0"/>
              </a:rPr>
              <a:t>Apple race</a:t>
            </a:r>
          </a:p>
        </p:txBody>
      </p:sp>
      <p:sp>
        <p:nvSpPr>
          <p:cNvPr id="15" name="Rectangle 3"/>
          <p:cNvSpPr txBox="1">
            <a:spLocks noChangeArrowheads="1"/>
          </p:cNvSpPr>
          <p:nvPr/>
        </p:nvSpPr>
        <p:spPr bwMode="auto">
          <a:xfrm>
            <a:off x="4876800" y="1598613"/>
            <a:ext cx="4419600" cy="3657600"/>
          </a:xfrm>
          <a:prstGeom prst="rect">
            <a:avLst/>
          </a:prstGeom>
          <a:noFill/>
          <a:ln w="9525">
            <a:noFill/>
            <a:miter lim="800000"/>
            <a:headEnd/>
            <a:tailEnd/>
          </a:ln>
        </p:spPr>
        <p:txBody>
          <a:bodyPr/>
          <a:lstStyle/>
          <a:p>
            <a:pPr marL="342900" lvl="1" indent="-342900">
              <a:spcBef>
                <a:spcPts val="2400"/>
              </a:spcBef>
              <a:buClr>
                <a:srgbClr val="C00000"/>
              </a:buClr>
              <a:buSzPct val="140000"/>
              <a:buFont typeface="Arial" charset="0"/>
              <a:buChar char="•"/>
              <a:defRPr/>
            </a:pPr>
            <a:r>
              <a:rPr lang="en-US" sz="2200" b="1" dirty="0">
                <a:solidFill>
                  <a:srgbClr val="002060"/>
                </a:solidFill>
                <a:latin typeface="Helvetica" pitchFamily="8" charset="0"/>
                <a:cs typeface="+mn-cs"/>
              </a:rPr>
              <a:t>Chemical sensing of host altered by a mutation</a:t>
            </a:r>
          </a:p>
          <a:p>
            <a:pPr marL="342900" lvl="1" indent="-342900">
              <a:spcBef>
                <a:spcPts val="2400"/>
              </a:spcBef>
              <a:buClr>
                <a:srgbClr val="C00000"/>
              </a:buClr>
              <a:buSzPct val="140000"/>
              <a:buFont typeface="Arial" charset="0"/>
              <a:buChar char="•"/>
              <a:defRPr/>
            </a:pPr>
            <a:r>
              <a:rPr lang="en-US" sz="2200" b="1" dirty="0">
                <a:solidFill>
                  <a:srgbClr val="002060"/>
                </a:solidFill>
                <a:latin typeface="Helvetica" pitchFamily="8" charset="0"/>
                <a:cs typeface="+mn-cs"/>
              </a:rPr>
              <a:t>Second mutation enhanced larval survival on apples</a:t>
            </a:r>
          </a:p>
          <a:p>
            <a:pPr marL="342900" lvl="1" indent="-342900">
              <a:spcBef>
                <a:spcPts val="2400"/>
              </a:spcBef>
              <a:buClr>
                <a:srgbClr val="C00000"/>
              </a:buClr>
              <a:buSzPct val="140000"/>
              <a:buFont typeface="Arial" charset="0"/>
              <a:buChar char="•"/>
              <a:defRPr/>
            </a:pPr>
            <a:r>
              <a:rPr lang="en-US" sz="2200" b="1" dirty="0">
                <a:solidFill>
                  <a:srgbClr val="002060"/>
                </a:solidFill>
                <a:latin typeface="Helvetica" pitchFamily="8" charset="0"/>
                <a:cs typeface="+mn-cs"/>
              </a:rPr>
              <a:t>Genes promoting earlier emergence also selected for</a:t>
            </a:r>
          </a:p>
          <a:p>
            <a:pPr marL="342900" lvl="1" indent="-342900">
              <a:spcBef>
                <a:spcPts val="2400"/>
              </a:spcBef>
              <a:buClr>
                <a:srgbClr val="C00000"/>
              </a:buClr>
              <a:buSzPct val="140000"/>
              <a:buFont typeface="Arial" charset="0"/>
              <a:buChar char="•"/>
              <a:defRPr/>
            </a:pPr>
            <a:endParaRPr lang="en-US" sz="2200" dirty="0">
              <a:latin typeface="Helvetica" pitchFamily="8" charset="0"/>
              <a:cs typeface="+mn-cs"/>
            </a:endParaRPr>
          </a:p>
          <a:p>
            <a:pPr marL="342900" lvl="1" indent="-342900">
              <a:spcBef>
                <a:spcPct val="20000"/>
              </a:spcBef>
              <a:buFont typeface="Arial" charset="0"/>
              <a:buChar char="•"/>
              <a:defRPr/>
            </a:pPr>
            <a:endParaRPr lang="en-US" sz="2200" dirty="0">
              <a:solidFill>
                <a:srgbClr val="FF3300"/>
              </a:solidFill>
              <a:latin typeface="Helvetica" pitchFamily="8" charset="0"/>
              <a:cs typeface="+mn-cs"/>
            </a:endParaRPr>
          </a:p>
          <a:p>
            <a:pPr marL="342900" lvl="1" indent="-342900">
              <a:spcBef>
                <a:spcPct val="20000"/>
              </a:spcBef>
              <a:buFont typeface="Arial" charset="0"/>
              <a:buChar char="•"/>
              <a:defRPr/>
            </a:pPr>
            <a:endParaRPr lang="en-US" sz="2200" dirty="0">
              <a:latin typeface="Helvetica" pitchFamily="8" charset="0"/>
              <a:cs typeface="+mn-cs"/>
            </a:endParaRPr>
          </a:p>
          <a:p>
            <a:pPr marL="342900" lvl="1" indent="-342900">
              <a:spcBef>
                <a:spcPct val="20000"/>
              </a:spcBef>
              <a:buFont typeface="Arial" charset="0"/>
              <a:buChar char="•"/>
              <a:defRPr/>
            </a:pPr>
            <a:endParaRPr lang="en-US" sz="2200" dirty="0">
              <a:latin typeface="Helvetica" pitchFamily="8" charset="0"/>
              <a:cs typeface="+mn-cs"/>
            </a:endParaRPr>
          </a:p>
          <a:p>
            <a:pPr marL="342900" indent="-342900">
              <a:spcBef>
                <a:spcPct val="20000"/>
              </a:spcBef>
              <a:buFont typeface="Arial" charset="0"/>
              <a:buChar char="•"/>
              <a:defRPr/>
            </a:pPr>
            <a:endParaRPr lang="en-US" sz="2200" dirty="0">
              <a:solidFill>
                <a:schemeClr val="accent2"/>
              </a:solidFill>
              <a:latin typeface="Helvetica" pitchFamily="8" charset="0"/>
              <a:cs typeface="+mn-cs"/>
            </a:endParaRPr>
          </a:p>
          <a:p>
            <a:pPr marL="342900" indent="-342900">
              <a:spcBef>
                <a:spcPct val="20000"/>
              </a:spcBef>
              <a:buFont typeface="Arial" charset="0"/>
              <a:buChar char="•"/>
              <a:defRPr/>
            </a:pPr>
            <a:endParaRPr lang="en-US" sz="2200" dirty="0">
              <a:solidFill>
                <a:schemeClr val="accent2"/>
              </a:solidFill>
              <a:latin typeface="Helvetica" pitchFamily="8" charset="0"/>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5264" y="914400"/>
            <a:ext cx="7270536"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20210" y="115669"/>
            <a:ext cx="6613990" cy="646331"/>
          </a:xfrm>
          <a:prstGeom prst="rect">
            <a:avLst/>
          </a:prstGeom>
        </p:spPr>
        <p:txBody>
          <a:bodyPr wrap="none">
            <a:spAutoFit/>
          </a:bodyPr>
          <a:lstStyle/>
          <a:p>
            <a:r>
              <a:rPr lang="en-US" sz="3600" b="1" i="1" dirty="0" err="1">
                <a:solidFill>
                  <a:srgbClr val="C00000"/>
                </a:solidFill>
                <a:latin typeface="Helvetica" pitchFamily="34" charset="0"/>
              </a:rPr>
              <a:t>Rhagoletis</a:t>
            </a:r>
            <a:r>
              <a:rPr lang="en-US" sz="3600" b="1" dirty="0">
                <a:solidFill>
                  <a:srgbClr val="C00000"/>
                </a:solidFill>
                <a:latin typeface="Helvetica" pitchFamily="34" charset="0"/>
              </a:rPr>
              <a:t> Emergence Times</a:t>
            </a:r>
            <a:endParaRPr lang="en-US" sz="3600" b="1" dirty="0"/>
          </a:p>
        </p:txBody>
      </p:sp>
    </p:spTree>
    <p:extLst>
      <p:ext uri="{BB962C8B-B14F-4D97-AF65-F5344CB8AC3E}">
        <p14:creationId xmlns:p14="http://schemas.microsoft.com/office/powerpoint/2010/main" val="1111514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idx="4294967295"/>
          </p:nvPr>
        </p:nvSpPr>
        <p:spPr>
          <a:xfrm>
            <a:off x="457200" y="274638"/>
            <a:ext cx="8686800" cy="1143000"/>
          </a:xfrm>
        </p:spPr>
        <p:txBody>
          <a:bodyPr/>
          <a:lstStyle/>
          <a:p>
            <a:pPr algn="l" eaLnBrk="1" hangingPunct="1"/>
            <a:r>
              <a:rPr lang="en-US" sz="3800" b="1" dirty="0">
                <a:solidFill>
                  <a:srgbClr val="C00000"/>
                </a:solidFill>
                <a:latin typeface="Helvetica" pitchFamily="34" charset="0"/>
              </a:rPr>
              <a:t>Speciation in Progress</a:t>
            </a:r>
          </a:p>
        </p:txBody>
      </p:sp>
      <p:sp>
        <p:nvSpPr>
          <p:cNvPr id="16387" name="Rectangle 3"/>
          <p:cNvSpPr>
            <a:spLocks noGrp="1" noChangeArrowheads="1"/>
          </p:cNvSpPr>
          <p:nvPr>
            <p:ph type="body" idx="4294967295"/>
          </p:nvPr>
        </p:nvSpPr>
        <p:spPr>
          <a:xfrm>
            <a:off x="3505200" y="1524000"/>
            <a:ext cx="5638800" cy="3657600"/>
          </a:xfrm>
        </p:spPr>
        <p:txBody>
          <a:bodyPr/>
          <a:lstStyle/>
          <a:p>
            <a:pPr marL="342900" lvl="1" indent="-342900" eaLnBrk="1" hangingPunct="1">
              <a:lnSpc>
                <a:spcPct val="80000"/>
              </a:lnSpc>
              <a:spcBef>
                <a:spcPts val="3000"/>
              </a:spcBef>
              <a:buClr>
                <a:srgbClr val="FF0000"/>
              </a:buClr>
              <a:buSzPct val="150000"/>
              <a:buFont typeface="Arial" charset="0"/>
              <a:buChar char="•"/>
            </a:pPr>
            <a:r>
              <a:rPr lang="en-US" sz="2000" b="1" dirty="0">
                <a:solidFill>
                  <a:srgbClr val="002060"/>
                </a:solidFill>
                <a:latin typeface="Helvetica" pitchFamily="34" charset="0"/>
              </a:rPr>
              <a:t>Apple &amp; hawthorn races have evolved reproductive barriers</a:t>
            </a:r>
          </a:p>
          <a:p>
            <a:pPr marL="342900" lvl="1" indent="-342900" eaLnBrk="1" hangingPunct="1">
              <a:lnSpc>
                <a:spcPct val="80000"/>
              </a:lnSpc>
              <a:spcBef>
                <a:spcPts val="3000"/>
              </a:spcBef>
              <a:buClr>
                <a:srgbClr val="FF0000"/>
              </a:buClr>
              <a:buSzPct val="150000"/>
              <a:buFont typeface="Arial" charset="0"/>
              <a:buChar char="•"/>
            </a:pPr>
            <a:r>
              <a:rPr lang="en-US" sz="2000" b="1" dirty="0">
                <a:solidFill>
                  <a:srgbClr val="002060"/>
                </a:solidFill>
                <a:latin typeface="Helvetica" pitchFamily="34" charset="0"/>
              </a:rPr>
              <a:t>Adults mate &amp; oviposit on their birth fruit</a:t>
            </a:r>
          </a:p>
          <a:p>
            <a:pPr marL="342900" lvl="1" indent="-342900" eaLnBrk="1" hangingPunct="1">
              <a:lnSpc>
                <a:spcPct val="80000"/>
              </a:lnSpc>
              <a:spcBef>
                <a:spcPts val="3000"/>
              </a:spcBef>
              <a:buClr>
                <a:srgbClr val="FF0000"/>
              </a:buClr>
              <a:buSzPct val="150000"/>
              <a:buFont typeface="Arial" charset="0"/>
              <a:buChar char="•"/>
            </a:pPr>
            <a:r>
              <a:rPr lang="en-US" sz="2000" b="1" dirty="0">
                <a:solidFill>
                  <a:srgbClr val="002060"/>
                </a:solidFill>
                <a:latin typeface="Helvetica" pitchFamily="34" charset="0"/>
              </a:rPr>
              <a:t>Apple race emerges 3 weeks earlier</a:t>
            </a:r>
          </a:p>
          <a:p>
            <a:pPr marL="342900" lvl="1" indent="-342900" eaLnBrk="1" hangingPunct="1">
              <a:lnSpc>
                <a:spcPct val="80000"/>
              </a:lnSpc>
              <a:spcBef>
                <a:spcPts val="3000"/>
              </a:spcBef>
              <a:buClr>
                <a:srgbClr val="FF0000"/>
              </a:buClr>
              <a:buSzPct val="150000"/>
              <a:buFont typeface="Arial" charset="0"/>
              <a:buChar char="•"/>
            </a:pPr>
            <a:r>
              <a:rPr lang="en-US" sz="2000" b="1" dirty="0">
                <a:solidFill>
                  <a:srgbClr val="002060"/>
                </a:solidFill>
                <a:latin typeface="Helvetica" pitchFamily="34" charset="0"/>
              </a:rPr>
              <a:t>Leads to limited interbreeding</a:t>
            </a:r>
          </a:p>
          <a:p>
            <a:pPr marL="342900" lvl="1" indent="-342900" eaLnBrk="1" hangingPunct="1">
              <a:lnSpc>
                <a:spcPct val="80000"/>
              </a:lnSpc>
              <a:spcBef>
                <a:spcPts val="3000"/>
              </a:spcBef>
              <a:buClr>
                <a:srgbClr val="FF0000"/>
              </a:buClr>
              <a:buSzPct val="150000"/>
              <a:buFont typeface="Arial" charset="0"/>
              <a:buChar char="•"/>
            </a:pPr>
            <a:r>
              <a:rPr lang="en-US" sz="2000" b="1" dirty="0">
                <a:solidFill>
                  <a:srgbClr val="002060"/>
                </a:solidFill>
                <a:latin typeface="Helvetica" pitchFamily="34" charset="0"/>
              </a:rPr>
              <a:t>These  differences between races mark early stages of sympatric speciation.</a:t>
            </a:r>
          </a:p>
          <a:p>
            <a:pPr marL="342900" lvl="1" indent="-342900" eaLnBrk="1" hangingPunct="1">
              <a:lnSpc>
                <a:spcPct val="80000"/>
              </a:lnSpc>
              <a:buFont typeface="Arial" charset="0"/>
              <a:buChar char="•"/>
            </a:pPr>
            <a:endParaRPr lang="en-US" sz="2000" dirty="0">
              <a:solidFill>
                <a:srgbClr val="002060"/>
              </a:solidFill>
              <a:latin typeface="Helvetica" pitchFamily="34" charset="0"/>
            </a:endParaRPr>
          </a:p>
          <a:p>
            <a:pPr marL="342900" lvl="1" indent="-342900" eaLnBrk="1" hangingPunct="1">
              <a:lnSpc>
                <a:spcPct val="80000"/>
              </a:lnSpc>
              <a:buFont typeface="Arial" charset="0"/>
              <a:buChar char="•"/>
            </a:pPr>
            <a:endParaRPr lang="en-US" sz="2000" dirty="0">
              <a:solidFill>
                <a:srgbClr val="002060"/>
              </a:solidFill>
              <a:latin typeface="Helvetica" pitchFamily="34" charset="0"/>
            </a:endParaRPr>
          </a:p>
          <a:p>
            <a:pPr marL="342900" lvl="1" indent="-342900" eaLnBrk="1" hangingPunct="1">
              <a:lnSpc>
                <a:spcPct val="80000"/>
              </a:lnSpc>
              <a:buFont typeface="Arial" charset="0"/>
              <a:buChar char="•"/>
            </a:pPr>
            <a:endParaRPr lang="en-US" sz="2000" dirty="0">
              <a:latin typeface="Helvetica" pitchFamily="34" charset="0"/>
            </a:endParaRPr>
          </a:p>
          <a:p>
            <a:pPr marL="342900" lvl="1" indent="-342900" eaLnBrk="1" hangingPunct="1">
              <a:lnSpc>
                <a:spcPct val="80000"/>
              </a:lnSpc>
              <a:buFont typeface="Arial" charset="0"/>
              <a:buChar char="•"/>
            </a:pPr>
            <a:endParaRPr lang="en-US" sz="2000" dirty="0">
              <a:latin typeface="Helvetica" pitchFamily="34" charset="0"/>
            </a:endParaRPr>
          </a:p>
          <a:p>
            <a:pPr eaLnBrk="1" hangingPunct="1">
              <a:lnSpc>
                <a:spcPct val="80000"/>
              </a:lnSpc>
            </a:pPr>
            <a:endParaRPr lang="en-US" sz="2200" dirty="0">
              <a:solidFill>
                <a:schemeClr val="accent2"/>
              </a:solidFill>
              <a:latin typeface="Helvetica" pitchFamily="34" charset="0"/>
            </a:endParaRPr>
          </a:p>
          <a:p>
            <a:pPr eaLnBrk="1" hangingPunct="1">
              <a:lnSpc>
                <a:spcPct val="80000"/>
              </a:lnSpc>
            </a:pPr>
            <a:endParaRPr lang="en-US" sz="2200" dirty="0">
              <a:solidFill>
                <a:schemeClr val="accent2"/>
              </a:solidFill>
              <a:latin typeface="Helvetica" pitchFamily="34" charset="0"/>
            </a:endParaRPr>
          </a:p>
        </p:txBody>
      </p:sp>
      <p:pic>
        <p:nvPicPr>
          <p:cNvPr id="40963" name="Picture 4"/>
          <p:cNvPicPr>
            <a:picLocks noChangeAspect="1" noChangeArrowheads="1"/>
          </p:cNvPicPr>
          <p:nvPr/>
        </p:nvPicPr>
        <p:blipFill>
          <a:blip r:embed="rId3">
            <a:lum contrast="40000"/>
          </a:blip>
          <a:srcRect l="12338" t="10811" r="21336"/>
          <a:stretch>
            <a:fillRect/>
          </a:stretch>
        </p:blipFill>
        <p:spPr bwMode="auto">
          <a:xfrm>
            <a:off x="990600" y="1560513"/>
            <a:ext cx="2133600" cy="1563687"/>
          </a:xfrm>
          <a:prstGeom prst="rect">
            <a:avLst/>
          </a:prstGeom>
          <a:noFill/>
          <a:ln w="15875">
            <a:solidFill>
              <a:schemeClr val="tx1"/>
            </a:solidFill>
            <a:miter lim="800000"/>
            <a:headEnd/>
            <a:tailEnd/>
          </a:ln>
        </p:spPr>
      </p:pic>
      <p:sp>
        <p:nvSpPr>
          <p:cNvPr id="40964" name="Rectangle 6"/>
          <p:cNvSpPr>
            <a:spLocks noChangeArrowheads="1"/>
          </p:cNvSpPr>
          <p:nvPr/>
        </p:nvSpPr>
        <p:spPr bwMode="auto">
          <a:xfrm>
            <a:off x="0" y="2819400"/>
            <a:ext cx="8534400" cy="1066800"/>
          </a:xfrm>
          <a:prstGeom prst="rect">
            <a:avLst/>
          </a:prstGeom>
          <a:noFill/>
          <a:ln w="9525">
            <a:noFill/>
            <a:miter lim="800000"/>
            <a:headEnd/>
            <a:tailEnd/>
          </a:ln>
        </p:spPr>
        <p:txBody>
          <a:bodyPr/>
          <a:lstStyle/>
          <a:p>
            <a:pPr marL="742950" lvl="1" indent="-285750">
              <a:spcBef>
                <a:spcPct val="20000"/>
              </a:spcBef>
            </a:pPr>
            <a:endParaRPr lang="en-US" sz="2800">
              <a:solidFill>
                <a:srgbClr val="FF3300"/>
              </a:solidFill>
              <a:latin typeface="Helvetica" pitchFamily="34" charset="0"/>
            </a:endParaRPr>
          </a:p>
        </p:txBody>
      </p:sp>
      <p:grpSp>
        <p:nvGrpSpPr>
          <p:cNvPr id="40965" name="Group 7"/>
          <p:cNvGrpSpPr>
            <a:grpSpLocks/>
          </p:cNvGrpSpPr>
          <p:nvPr/>
        </p:nvGrpSpPr>
        <p:grpSpPr bwMode="auto">
          <a:xfrm>
            <a:off x="990600" y="3581400"/>
            <a:ext cx="2133600" cy="1916113"/>
            <a:chOff x="4416" y="3157"/>
            <a:chExt cx="1160" cy="937"/>
          </a:xfrm>
        </p:grpSpPr>
        <p:pic>
          <p:nvPicPr>
            <p:cNvPr id="40967" name="Picture 8"/>
            <p:cNvPicPr>
              <a:picLocks noChangeAspect="1" noChangeArrowheads="1"/>
            </p:cNvPicPr>
            <p:nvPr/>
          </p:nvPicPr>
          <p:blipFill>
            <a:blip r:embed="rId4">
              <a:lum contrast="40000"/>
            </a:blip>
            <a:srcRect/>
            <a:stretch>
              <a:fillRect/>
            </a:stretch>
          </p:blipFill>
          <p:spPr bwMode="auto">
            <a:xfrm>
              <a:off x="4416" y="3157"/>
              <a:ext cx="1160" cy="763"/>
            </a:xfrm>
            <a:prstGeom prst="rect">
              <a:avLst/>
            </a:prstGeom>
            <a:noFill/>
            <a:ln w="9525">
              <a:noFill/>
              <a:miter lim="800000"/>
              <a:headEnd/>
              <a:tailEnd/>
            </a:ln>
          </p:spPr>
        </p:pic>
        <p:sp>
          <p:nvSpPr>
            <p:cNvPr id="40968" name="Text Box 9"/>
            <p:cNvSpPr txBox="1">
              <a:spLocks noChangeArrowheads="1"/>
            </p:cNvSpPr>
            <p:nvPr/>
          </p:nvSpPr>
          <p:spPr bwMode="auto">
            <a:xfrm>
              <a:off x="4526" y="3913"/>
              <a:ext cx="960" cy="181"/>
            </a:xfrm>
            <a:prstGeom prst="rect">
              <a:avLst/>
            </a:prstGeom>
            <a:noFill/>
            <a:ln w="9525">
              <a:noFill/>
              <a:miter lim="800000"/>
              <a:headEnd/>
              <a:tailEnd/>
            </a:ln>
          </p:spPr>
          <p:txBody>
            <a:bodyPr>
              <a:spAutoFit/>
            </a:bodyPr>
            <a:lstStyle/>
            <a:p>
              <a:pPr algn="ctr">
                <a:spcBef>
                  <a:spcPct val="50000"/>
                </a:spcBef>
              </a:pPr>
              <a:r>
                <a:rPr lang="en-US" b="1">
                  <a:solidFill>
                    <a:srgbClr val="002060"/>
                  </a:solidFill>
                  <a:latin typeface="Helvetica" pitchFamily="34" charset="0"/>
                </a:rPr>
                <a:t>hawthorns</a:t>
              </a:r>
            </a:p>
          </p:txBody>
        </p:sp>
      </p:grpSp>
      <p:sp>
        <p:nvSpPr>
          <p:cNvPr id="40966" name="Text Box 5"/>
          <p:cNvSpPr txBox="1">
            <a:spLocks noChangeArrowheads="1"/>
          </p:cNvSpPr>
          <p:nvPr/>
        </p:nvSpPr>
        <p:spPr bwMode="auto">
          <a:xfrm>
            <a:off x="1524000" y="3073400"/>
            <a:ext cx="1143000" cy="366713"/>
          </a:xfrm>
          <a:prstGeom prst="rect">
            <a:avLst/>
          </a:prstGeom>
          <a:noFill/>
          <a:ln w="9525">
            <a:noFill/>
            <a:miter lim="800000"/>
            <a:headEnd/>
            <a:tailEnd/>
          </a:ln>
        </p:spPr>
        <p:txBody>
          <a:bodyPr>
            <a:spAutoFit/>
          </a:bodyPr>
          <a:lstStyle/>
          <a:p>
            <a:pPr algn="ctr">
              <a:spcBef>
                <a:spcPct val="50000"/>
              </a:spcBef>
            </a:pPr>
            <a:r>
              <a:rPr lang="en-US" b="1">
                <a:solidFill>
                  <a:srgbClr val="002060"/>
                </a:solidFill>
                <a:latin typeface="Helvetica" pitchFamily="34" charset="0"/>
              </a:rPr>
              <a:t>apples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idx="4294967295"/>
          </p:nvPr>
        </p:nvSpPr>
        <p:spPr>
          <a:xfrm>
            <a:off x="457200" y="274638"/>
            <a:ext cx="8686800" cy="1143000"/>
          </a:xfrm>
        </p:spPr>
        <p:txBody>
          <a:bodyPr/>
          <a:lstStyle/>
          <a:p>
            <a:pPr algn="l" eaLnBrk="1" hangingPunct="1"/>
            <a:r>
              <a:rPr lang="en-US" sz="3800" b="1">
                <a:solidFill>
                  <a:srgbClr val="C00000"/>
                </a:solidFill>
                <a:latin typeface="Helvetica" pitchFamily="34" charset="0"/>
              </a:rPr>
              <a:t>Sympatric Speciation</a:t>
            </a:r>
          </a:p>
        </p:txBody>
      </p:sp>
      <p:sp>
        <p:nvSpPr>
          <p:cNvPr id="16387" name="Rectangle 3"/>
          <p:cNvSpPr>
            <a:spLocks noGrp="1" noChangeArrowheads="1"/>
          </p:cNvSpPr>
          <p:nvPr>
            <p:ph type="body" idx="4294967295"/>
          </p:nvPr>
        </p:nvSpPr>
        <p:spPr>
          <a:xfrm>
            <a:off x="3505200" y="1524000"/>
            <a:ext cx="5638800" cy="3657600"/>
          </a:xfrm>
        </p:spPr>
        <p:txBody>
          <a:bodyPr rtlCol="0">
            <a:normAutofit fontScale="85000" lnSpcReduction="10000"/>
          </a:bodyPr>
          <a:lstStyle/>
          <a:p>
            <a:pPr marL="342900" lvl="1" indent="-342900" eaLnBrk="1" fontAlgn="auto" hangingPunct="1">
              <a:spcBef>
                <a:spcPts val="3000"/>
              </a:spcBef>
              <a:spcAft>
                <a:spcPts val="0"/>
              </a:spcAft>
              <a:buClr>
                <a:srgbClr val="FF0000"/>
              </a:buClr>
              <a:buSzPct val="150000"/>
              <a:buFont typeface="Arial" pitchFamily="34" charset="0"/>
              <a:buChar char="•"/>
              <a:defRPr/>
            </a:pPr>
            <a:r>
              <a:rPr lang="en-US" sz="2400" b="1" dirty="0">
                <a:solidFill>
                  <a:srgbClr val="002060"/>
                </a:solidFill>
                <a:latin typeface="Helvetica" pitchFamily="8" charset="0"/>
              </a:rPr>
              <a:t>“</a:t>
            </a:r>
            <a:r>
              <a:rPr lang="en-US" sz="2400" b="1" i="1" dirty="0">
                <a:solidFill>
                  <a:srgbClr val="FF0000"/>
                </a:solidFill>
                <a:latin typeface="Helvetica" pitchFamily="8" charset="0"/>
              </a:rPr>
              <a:t>The divergence of a single interbreeding  population of one species into two reproductively isolated populations without any barriers to gene flow</a:t>
            </a:r>
            <a:r>
              <a:rPr lang="en-US" sz="2400" b="1" dirty="0">
                <a:solidFill>
                  <a:srgbClr val="002060"/>
                </a:solidFill>
                <a:latin typeface="Helvetica" pitchFamily="8" charset="0"/>
              </a:rPr>
              <a:t>.”</a:t>
            </a:r>
          </a:p>
          <a:p>
            <a:pPr marL="342900" lvl="1" indent="-342900" eaLnBrk="1" fontAlgn="auto" hangingPunct="1">
              <a:spcBef>
                <a:spcPts val="3000"/>
              </a:spcBef>
              <a:spcAft>
                <a:spcPts val="0"/>
              </a:spcAft>
              <a:buClr>
                <a:srgbClr val="FF0000"/>
              </a:buClr>
              <a:buSzPct val="150000"/>
              <a:buFont typeface="Arial" pitchFamily="34" charset="0"/>
              <a:buChar char="•"/>
              <a:defRPr/>
            </a:pPr>
            <a:r>
              <a:rPr lang="en-US" sz="2400" b="1" dirty="0">
                <a:solidFill>
                  <a:srgbClr val="002060"/>
                </a:solidFill>
                <a:latin typeface="Helvetica" pitchFamily="8" charset="0"/>
              </a:rPr>
              <a:t>Formerly dismissed by biologists especially Ernst </a:t>
            </a:r>
            <a:r>
              <a:rPr lang="en-US" sz="2400" b="1" dirty="0" err="1">
                <a:solidFill>
                  <a:srgbClr val="002060"/>
                </a:solidFill>
                <a:latin typeface="Helvetica" pitchFamily="8" charset="0"/>
              </a:rPr>
              <a:t>Mayr</a:t>
            </a:r>
            <a:endParaRPr lang="en-US" sz="2400" b="1" dirty="0">
              <a:solidFill>
                <a:srgbClr val="002060"/>
              </a:solidFill>
              <a:latin typeface="Helvetica" pitchFamily="8" charset="0"/>
            </a:endParaRPr>
          </a:p>
          <a:p>
            <a:pPr marL="342900" lvl="1" indent="-342900" eaLnBrk="1" fontAlgn="auto" hangingPunct="1">
              <a:spcBef>
                <a:spcPts val="3000"/>
              </a:spcBef>
              <a:spcAft>
                <a:spcPts val="0"/>
              </a:spcAft>
              <a:buClr>
                <a:srgbClr val="FF0000"/>
              </a:buClr>
              <a:buSzPct val="150000"/>
              <a:buFont typeface="Arial" pitchFamily="34" charset="0"/>
              <a:buChar char="•"/>
              <a:defRPr/>
            </a:pPr>
            <a:r>
              <a:rPr lang="en-US" sz="2400" b="1" dirty="0">
                <a:solidFill>
                  <a:srgbClr val="002060"/>
                </a:solidFill>
                <a:latin typeface="Helvetica" pitchFamily="8" charset="0"/>
              </a:rPr>
              <a:t> But compelling evidence for existence &amp; importance of sympatric speciation since 1960s study of </a:t>
            </a:r>
            <a:r>
              <a:rPr lang="en-US" sz="2400" b="1" i="1" dirty="0" err="1">
                <a:solidFill>
                  <a:srgbClr val="002060"/>
                </a:solidFill>
                <a:latin typeface="Helvetica" pitchFamily="8" charset="0"/>
              </a:rPr>
              <a:t>Rhagoletis</a:t>
            </a:r>
            <a:r>
              <a:rPr lang="en-US" sz="2400" b="1" dirty="0">
                <a:solidFill>
                  <a:srgbClr val="002060"/>
                </a:solidFill>
                <a:latin typeface="Helvetica" pitchFamily="8" charset="0"/>
              </a:rPr>
              <a:t> by Guy Bush</a:t>
            </a:r>
            <a:endParaRPr lang="en-US" sz="2400" dirty="0">
              <a:solidFill>
                <a:schemeClr val="accent2"/>
              </a:solidFill>
              <a:latin typeface="Helvetica" pitchFamily="8" charset="0"/>
            </a:endParaRPr>
          </a:p>
        </p:txBody>
      </p:sp>
      <p:sp>
        <p:nvSpPr>
          <p:cNvPr id="43011" name="Rectangle 6"/>
          <p:cNvSpPr>
            <a:spLocks noChangeArrowheads="1"/>
          </p:cNvSpPr>
          <p:nvPr/>
        </p:nvSpPr>
        <p:spPr bwMode="auto">
          <a:xfrm>
            <a:off x="0" y="2819400"/>
            <a:ext cx="8534400" cy="1066800"/>
          </a:xfrm>
          <a:prstGeom prst="rect">
            <a:avLst/>
          </a:prstGeom>
          <a:noFill/>
          <a:ln w="9525">
            <a:noFill/>
            <a:miter lim="800000"/>
            <a:headEnd/>
            <a:tailEnd/>
          </a:ln>
        </p:spPr>
        <p:txBody>
          <a:bodyPr/>
          <a:lstStyle/>
          <a:p>
            <a:pPr marL="742950" lvl="1" indent="-285750">
              <a:spcBef>
                <a:spcPct val="20000"/>
              </a:spcBef>
            </a:pPr>
            <a:endParaRPr lang="en-US" sz="2800">
              <a:solidFill>
                <a:srgbClr val="FF3300"/>
              </a:solidFill>
              <a:latin typeface="Helvetica" pitchFamily="34" charset="0"/>
            </a:endParaRPr>
          </a:p>
        </p:txBody>
      </p:sp>
      <p:pic>
        <p:nvPicPr>
          <p:cNvPr id="43012" name="Picture 10" descr="Apple maggot fly.jpg"/>
          <p:cNvPicPr>
            <a:picLocks noChangeAspect="1"/>
          </p:cNvPicPr>
          <p:nvPr/>
        </p:nvPicPr>
        <p:blipFill>
          <a:blip r:embed="rId3">
            <a:lum contrast="10000"/>
          </a:blip>
          <a:srcRect l="2681" t="8017" r="7240" b="11064"/>
          <a:stretch>
            <a:fillRect/>
          </a:stretch>
        </p:blipFill>
        <p:spPr bwMode="auto">
          <a:xfrm>
            <a:off x="381000" y="2209800"/>
            <a:ext cx="2971800" cy="2209800"/>
          </a:xfrm>
          <a:prstGeom prst="rect">
            <a:avLst/>
          </a:prstGeom>
          <a:noFill/>
          <a:ln w="28575">
            <a:solidFill>
              <a:schemeClr val="tx1"/>
            </a:solid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3"/>
          <p:cNvSpPr>
            <a:spLocks noGrp="1" noChangeArrowheads="1"/>
          </p:cNvSpPr>
          <p:nvPr>
            <p:ph type="body" idx="4294967295"/>
          </p:nvPr>
        </p:nvSpPr>
        <p:spPr>
          <a:xfrm>
            <a:off x="2667000" y="1295400"/>
            <a:ext cx="6553200" cy="3733800"/>
          </a:xfrm>
        </p:spPr>
        <p:txBody>
          <a:bodyPr/>
          <a:lstStyle/>
          <a:p>
            <a:pPr eaLnBrk="1" hangingPunct="1">
              <a:spcBef>
                <a:spcPts val="1800"/>
              </a:spcBef>
              <a:buClr>
                <a:srgbClr val="FF0000"/>
              </a:buClr>
              <a:buSzPct val="142000"/>
            </a:pPr>
            <a:r>
              <a:rPr lang="en-US" sz="2400" b="1">
                <a:solidFill>
                  <a:srgbClr val="002060"/>
                </a:solidFill>
              </a:rPr>
              <a:t>Blue indigobird lays eggs in nests of African firefinch </a:t>
            </a:r>
            <a:r>
              <a:rPr lang="en-US" sz="1800" b="1">
                <a:solidFill>
                  <a:srgbClr val="002060"/>
                </a:solidFill>
              </a:rPr>
              <a:t>&amp;</a:t>
            </a:r>
            <a:r>
              <a:rPr lang="en-US" sz="2400" b="1">
                <a:solidFill>
                  <a:srgbClr val="002060"/>
                </a:solidFill>
              </a:rPr>
              <a:t> Black-bellied firefinch</a:t>
            </a:r>
          </a:p>
          <a:p>
            <a:pPr eaLnBrk="1" hangingPunct="1">
              <a:spcBef>
                <a:spcPts val="1800"/>
              </a:spcBef>
              <a:buClr>
                <a:srgbClr val="FF0000"/>
              </a:buClr>
              <a:buSzPct val="142000"/>
            </a:pPr>
            <a:r>
              <a:rPr lang="en-US" sz="2400" b="1">
                <a:solidFill>
                  <a:srgbClr val="002060"/>
                </a:solidFill>
              </a:rPr>
              <a:t>Baby indigobirds learn songs of their respective “foster” finches &amp; have developed two “races”</a:t>
            </a:r>
          </a:p>
          <a:p>
            <a:pPr eaLnBrk="1" hangingPunct="1">
              <a:spcBef>
                <a:spcPts val="1800"/>
              </a:spcBef>
              <a:buClr>
                <a:srgbClr val="FF0000"/>
              </a:buClr>
              <a:buSzPct val="142000"/>
            </a:pPr>
            <a:r>
              <a:rPr lang="en-US" sz="2400" b="1">
                <a:solidFill>
                  <a:srgbClr val="002060"/>
                </a:solidFill>
              </a:rPr>
              <a:t>Females prefer males who know same finch song as they do &amp; pass  preferences on</a:t>
            </a:r>
          </a:p>
          <a:p>
            <a:pPr eaLnBrk="1" hangingPunct="1">
              <a:spcBef>
                <a:spcPts val="1800"/>
              </a:spcBef>
              <a:buClr>
                <a:srgbClr val="FF0000"/>
              </a:buClr>
              <a:buSzPct val="142000"/>
            </a:pPr>
            <a:r>
              <a:rPr lang="en-US" sz="2400" b="1">
                <a:solidFill>
                  <a:srgbClr val="002060"/>
                </a:solidFill>
              </a:rPr>
              <a:t>Female indigobirds that grow up in African firefinch nests lay eggs in African firefinch nests rather than in Black-bellied firefinch nests.</a:t>
            </a:r>
          </a:p>
          <a:p>
            <a:pPr eaLnBrk="1" hangingPunct="1">
              <a:spcBef>
                <a:spcPts val="1800"/>
              </a:spcBef>
              <a:buClr>
                <a:srgbClr val="FF0000"/>
              </a:buClr>
              <a:buSzPct val="142000"/>
            </a:pPr>
            <a:endParaRPr lang="en-US" sz="2400" b="1">
              <a:solidFill>
                <a:srgbClr val="002060"/>
              </a:solidFill>
            </a:endParaRPr>
          </a:p>
          <a:p>
            <a:pPr eaLnBrk="1" hangingPunct="1">
              <a:spcBef>
                <a:spcPts val="1800"/>
              </a:spcBef>
            </a:pPr>
            <a:endParaRPr lang="en-US" sz="2400" b="1">
              <a:solidFill>
                <a:srgbClr val="002060"/>
              </a:solidFill>
            </a:endParaRPr>
          </a:p>
          <a:p>
            <a:pPr eaLnBrk="1" hangingPunct="1"/>
            <a:endParaRPr lang="en-US" sz="2400" b="1">
              <a:solidFill>
                <a:srgbClr val="002060"/>
              </a:solidFill>
            </a:endParaRPr>
          </a:p>
          <a:p>
            <a:pPr eaLnBrk="1" hangingPunct="1"/>
            <a:endParaRPr lang="en-US" sz="2400" b="1">
              <a:solidFill>
                <a:srgbClr val="002060"/>
              </a:solidFill>
              <a:latin typeface="Helvetica" pitchFamily="34" charset="0"/>
            </a:endParaRPr>
          </a:p>
          <a:p>
            <a:pPr eaLnBrk="1" hangingPunct="1"/>
            <a:endParaRPr lang="en-US" sz="2400" b="1">
              <a:solidFill>
                <a:srgbClr val="002060"/>
              </a:solidFill>
              <a:latin typeface="Helvetica" pitchFamily="34" charset="0"/>
            </a:endParaRPr>
          </a:p>
          <a:p>
            <a:pPr marL="342900" lvl="1" indent="-342900" eaLnBrk="1" hangingPunct="1">
              <a:buFont typeface="Arial" charset="0"/>
              <a:buChar char="•"/>
            </a:pPr>
            <a:endParaRPr lang="en-US" sz="2400">
              <a:solidFill>
                <a:srgbClr val="FF3300"/>
              </a:solidFill>
              <a:latin typeface="Helvetica" pitchFamily="34" charset="0"/>
            </a:endParaRPr>
          </a:p>
          <a:p>
            <a:pPr marL="342900" lvl="1" indent="-342900" eaLnBrk="1" hangingPunct="1">
              <a:buFont typeface="Arial" charset="0"/>
              <a:buChar char="•"/>
            </a:pPr>
            <a:endParaRPr lang="en-US" sz="2400">
              <a:latin typeface="Helvetica" pitchFamily="34" charset="0"/>
            </a:endParaRPr>
          </a:p>
          <a:p>
            <a:pPr marL="342900" lvl="1" indent="-342900" eaLnBrk="1" hangingPunct="1">
              <a:buFont typeface="Arial" charset="0"/>
              <a:buChar char="•"/>
            </a:pPr>
            <a:endParaRPr lang="en-US" sz="2400">
              <a:latin typeface="Helvetica" pitchFamily="34" charset="0"/>
            </a:endParaRPr>
          </a:p>
          <a:p>
            <a:pPr eaLnBrk="1" hangingPunct="1"/>
            <a:endParaRPr lang="en-US" sz="2400">
              <a:solidFill>
                <a:schemeClr val="accent2"/>
              </a:solidFill>
              <a:latin typeface="Helvetica" pitchFamily="34" charset="0"/>
            </a:endParaRPr>
          </a:p>
          <a:p>
            <a:pPr eaLnBrk="1" hangingPunct="1"/>
            <a:endParaRPr lang="en-US" sz="2400">
              <a:solidFill>
                <a:schemeClr val="accent2"/>
              </a:solidFill>
              <a:latin typeface="Helvetica" pitchFamily="34" charset="0"/>
            </a:endParaRPr>
          </a:p>
        </p:txBody>
      </p:sp>
      <p:sp>
        <p:nvSpPr>
          <p:cNvPr id="45058" name="Rectangle 6"/>
          <p:cNvSpPr>
            <a:spLocks noChangeArrowheads="1"/>
          </p:cNvSpPr>
          <p:nvPr/>
        </p:nvSpPr>
        <p:spPr bwMode="auto">
          <a:xfrm>
            <a:off x="0" y="2819400"/>
            <a:ext cx="8534400" cy="1066800"/>
          </a:xfrm>
          <a:prstGeom prst="rect">
            <a:avLst/>
          </a:prstGeom>
          <a:noFill/>
          <a:ln w="9525">
            <a:noFill/>
            <a:miter lim="800000"/>
            <a:headEnd/>
            <a:tailEnd/>
          </a:ln>
        </p:spPr>
        <p:txBody>
          <a:bodyPr/>
          <a:lstStyle/>
          <a:p>
            <a:pPr marL="742950" lvl="1" indent="-285750">
              <a:spcBef>
                <a:spcPct val="20000"/>
              </a:spcBef>
            </a:pPr>
            <a:endParaRPr lang="en-US" sz="2800">
              <a:solidFill>
                <a:srgbClr val="FF3300"/>
              </a:solidFill>
              <a:latin typeface="Helvetica" pitchFamily="34" charset="0"/>
            </a:endParaRPr>
          </a:p>
        </p:txBody>
      </p:sp>
      <p:pic>
        <p:nvPicPr>
          <p:cNvPr id="45059" name="Picture 2"/>
          <p:cNvPicPr>
            <a:picLocks noChangeAspect="1" noChangeArrowheads="1"/>
          </p:cNvPicPr>
          <p:nvPr/>
        </p:nvPicPr>
        <p:blipFill>
          <a:blip r:embed="rId3">
            <a:lum contrast="10000"/>
          </a:blip>
          <a:srcRect/>
          <a:stretch>
            <a:fillRect/>
          </a:stretch>
        </p:blipFill>
        <p:spPr bwMode="auto">
          <a:xfrm>
            <a:off x="152400" y="1447800"/>
            <a:ext cx="2465388" cy="3000375"/>
          </a:xfrm>
          <a:prstGeom prst="rect">
            <a:avLst/>
          </a:prstGeom>
          <a:noFill/>
          <a:ln w="38100">
            <a:solidFill>
              <a:schemeClr val="tx1"/>
            </a:solidFill>
            <a:miter lim="800000"/>
            <a:headEnd/>
            <a:tailEnd/>
          </a:ln>
        </p:spPr>
      </p:pic>
      <p:sp>
        <p:nvSpPr>
          <p:cNvPr id="45060" name="Rectangle 2"/>
          <p:cNvSpPr>
            <a:spLocks noGrp="1" noChangeArrowheads="1"/>
          </p:cNvSpPr>
          <p:nvPr>
            <p:ph type="title" idx="4294967295"/>
          </p:nvPr>
        </p:nvSpPr>
        <p:spPr>
          <a:xfrm>
            <a:off x="76200" y="152400"/>
            <a:ext cx="8686800" cy="1143000"/>
          </a:xfrm>
        </p:spPr>
        <p:txBody>
          <a:bodyPr/>
          <a:lstStyle/>
          <a:p>
            <a:pPr algn="l" eaLnBrk="1" hangingPunct="1"/>
            <a:r>
              <a:rPr lang="en-US" sz="3800" b="1">
                <a:solidFill>
                  <a:srgbClr val="C00000"/>
                </a:solidFill>
                <a:latin typeface="Helvetica" pitchFamily="34" charset="0"/>
              </a:rPr>
              <a:t>Sympatric Speciation in Progress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 Box 1032"/>
          <p:cNvSpPr txBox="1">
            <a:spLocks noChangeArrowheads="1"/>
          </p:cNvSpPr>
          <p:nvPr/>
        </p:nvSpPr>
        <p:spPr bwMode="auto">
          <a:xfrm>
            <a:off x="152400" y="533400"/>
            <a:ext cx="8001000" cy="708025"/>
          </a:xfrm>
          <a:prstGeom prst="rect">
            <a:avLst/>
          </a:prstGeom>
          <a:noFill/>
          <a:ln w="9525">
            <a:noFill/>
            <a:miter lim="800000"/>
            <a:headEnd/>
            <a:tailEnd/>
          </a:ln>
        </p:spPr>
        <p:txBody>
          <a:bodyPr>
            <a:spAutoFit/>
          </a:bodyPr>
          <a:lstStyle/>
          <a:p>
            <a:r>
              <a:rPr lang="en-US" sz="4000" b="1">
                <a:solidFill>
                  <a:srgbClr val="C00000"/>
                </a:solidFill>
                <a:latin typeface="Verdana" pitchFamily="34" charset="0"/>
              </a:rPr>
              <a:t>Adaptive Radiation</a:t>
            </a:r>
          </a:p>
        </p:txBody>
      </p:sp>
      <p:pic>
        <p:nvPicPr>
          <p:cNvPr id="13" name="Picture 12" descr="FinchTree 2.bmp"/>
          <p:cNvPicPr>
            <a:picLocks noChangeAspect="1"/>
          </p:cNvPicPr>
          <p:nvPr/>
        </p:nvPicPr>
        <p:blipFill>
          <a:blip r:embed="rId3">
            <a:lum contrast="30000"/>
          </a:blip>
          <a:srcRect/>
          <a:stretch>
            <a:fillRect/>
          </a:stretch>
        </p:blipFill>
        <p:spPr bwMode="auto">
          <a:xfrm>
            <a:off x="152400" y="1676400"/>
            <a:ext cx="3657600" cy="3124200"/>
          </a:xfrm>
          <a:prstGeom prst="rect">
            <a:avLst/>
          </a:prstGeom>
          <a:noFill/>
          <a:ln w="9525">
            <a:solidFill>
              <a:schemeClr val="tx1"/>
            </a:solidFill>
            <a:miter lim="800000"/>
            <a:headEnd/>
            <a:tailEnd/>
          </a:ln>
        </p:spPr>
      </p:pic>
      <p:sp>
        <p:nvSpPr>
          <p:cNvPr id="7" name="Rectangle 3"/>
          <p:cNvSpPr txBox="1">
            <a:spLocks noChangeArrowheads="1"/>
          </p:cNvSpPr>
          <p:nvPr/>
        </p:nvSpPr>
        <p:spPr>
          <a:xfrm>
            <a:off x="4002088" y="1524000"/>
            <a:ext cx="5065712" cy="4525963"/>
          </a:xfrm>
          <a:prstGeom prst="rect">
            <a:avLst/>
          </a:prstGeom>
        </p:spPr>
        <p:txBody>
          <a:bodyPr/>
          <a:lstStyle/>
          <a:p>
            <a:pPr marL="342900" indent="-342900">
              <a:spcBef>
                <a:spcPts val="2400"/>
              </a:spcBef>
              <a:buClr>
                <a:srgbClr val="FF0000"/>
              </a:buClr>
              <a:buSzPct val="150000"/>
              <a:buFont typeface="Arial" pitchFamily="34" charset="0"/>
              <a:buChar char="•"/>
              <a:defRPr/>
            </a:pPr>
            <a:r>
              <a:rPr lang="en-US" sz="2800" b="1" dirty="0">
                <a:solidFill>
                  <a:srgbClr val="002060"/>
                </a:solidFill>
                <a:latin typeface="+mn-lt"/>
                <a:cs typeface="+mn-cs"/>
              </a:rPr>
              <a:t>A “burst” of speciation &amp; evolutionary divergence </a:t>
            </a:r>
          </a:p>
          <a:p>
            <a:pPr marL="342900" indent="-342900">
              <a:spcBef>
                <a:spcPts val="2400"/>
              </a:spcBef>
              <a:buClr>
                <a:srgbClr val="FF0000"/>
              </a:buClr>
              <a:buSzPct val="150000"/>
              <a:buFont typeface="Arial" pitchFamily="34" charset="0"/>
              <a:buChar char="•"/>
              <a:defRPr/>
            </a:pPr>
            <a:r>
              <a:rPr lang="en-US" sz="2800" b="1" dirty="0">
                <a:solidFill>
                  <a:srgbClr val="002060"/>
                </a:solidFill>
                <a:latin typeface="+mn-lt"/>
                <a:cs typeface="+mn-cs"/>
              </a:rPr>
              <a:t>Single lineage gives rise to many new species</a:t>
            </a:r>
          </a:p>
          <a:p>
            <a:pPr marL="342900" indent="-342900">
              <a:spcBef>
                <a:spcPts val="2400"/>
              </a:spcBef>
              <a:buClr>
                <a:srgbClr val="FF0000"/>
              </a:buClr>
              <a:buSzPct val="150000"/>
              <a:buFont typeface="Arial" pitchFamily="34" charset="0"/>
              <a:buChar char="•"/>
              <a:defRPr/>
            </a:pPr>
            <a:r>
              <a:rPr lang="en-US" sz="2800" b="1" dirty="0">
                <a:solidFill>
                  <a:srgbClr val="002060"/>
                </a:solidFill>
                <a:latin typeface="+mn-lt"/>
                <a:cs typeface="+mn-cs"/>
              </a:rPr>
              <a:t>New species fill vacant “adaptive zones”</a:t>
            </a:r>
          </a:p>
          <a:p>
            <a:pPr marL="342900" indent="-342900">
              <a:spcBef>
                <a:spcPts val="2400"/>
              </a:spcBef>
              <a:buClr>
                <a:srgbClr val="FF0000"/>
              </a:buClr>
              <a:buSzPct val="150000"/>
              <a:buFont typeface="Arial" pitchFamily="34" charset="0"/>
              <a:buChar char="•"/>
              <a:defRPr/>
            </a:pPr>
            <a:r>
              <a:rPr lang="en-US" sz="2800" b="1" dirty="0">
                <a:solidFill>
                  <a:srgbClr val="002060"/>
                </a:solidFill>
                <a:latin typeface="+mn-lt"/>
                <a:cs typeface="+mn-cs"/>
              </a:rPr>
              <a:t>Adaptive zone is a new set of niches or “ways of life”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 Box 1032"/>
          <p:cNvSpPr txBox="1">
            <a:spLocks noChangeArrowheads="1"/>
          </p:cNvSpPr>
          <p:nvPr/>
        </p:nvSpPr>
        <p:spPr bwMode="auto">
          <a:xfrm>
            <a:off x="152400" y="25400"/>
            <a:ext cx="8686800" cy="584200"/>
          </a:xfrm>
          <a:prstGeom prst="rect">
            <a:avLst/>
          </a:prstGeom>
          <a:noFill/>
          <a:ln w="9525">
            <a:noFill/>
            <a:miter lim="800000"/>
            <a:headEnd/>
            <a:tailEnd/>
          </a:ln>
        </p:spPr>
        <p:txBody>
          <a:bodyPr>
            <a:spAutoFit/>
          </a:bodyPr>
          <a:lstStyle/>
          <a:p>
            <a:r>
              <a:rPr lang="en-US" sz="3200" b="1">
                <a:solidFill>
                  <a:srgbClr val="C00000"/>
                </a:solidFill>
                <a:latin typeface="Verdana" pitchFamily="34" charset="0"/>
              </a:rPr>
              <a:t>Examples: </a:t>
            </a:r>
            <a:r>
              <a:rPr lang="en-US" sz="3200" b="1" i="1">
                <a:solidFill>
                  <a:srgbClr val="C00000"/>
                </a:solidFill>
                <a:latin typeface="Verdana" pitchFamily="34" charset="0"/>
              </a:rPr>
              <a:t>Adaptive Radiations</a:t>
            </a:r>
          </a:p>
        </p:txBody>
      </p:sp>
      <p:grpSp>
        <p:nvGrpSpPr>
          <p:cNvPr id="25" name="Group 24"/>
          <p:cNvGrpSpPr>
            <a:grpSpLocks/>
          </p:cNvGrpSpPr>
          <p:nvPr/>
        </p:nvGrpSpPr>
        <p:grpSpPr bwMode="auto">
          <a:xfrm>
            <a:off x="533400" y="762000"/>
            <a:ext cx="2209800" cy="1787525"/>
            <a:chOff x="533400" y="685800"/>
            <a:chExt cx="2209800" cy="1862960"/>
          </a:xfrm>
        </p:grpSpPr>
        <p:pic>
          <p:nvPicPr>
            <p:cNvPr id="51227" name="Picture 10" descr="SilverSwords.jpg"/>
            <p:cNvPicPr>
              <a:picLocks noChangeAspect="1"/>
            </p:cNvPicPr>
            <p:nvPr/>
          </p:nvPicPr>
          <p:blipFill>
            <a:blip r:embed="rId3">
              <a:lum contrast="30000"/>
            </a:blip>
            <a:srcRect t="3847"/>
            <a:stretch>
              <a:fillRect/>
            </a:stretch>
          </p:blipFill>
          <p:spPr bwMode="auto">
            <a:xfrm>
              <a:off x="533400" y="685800"/>
              <a:ext cx="2133600" cy="1618593"/>
            </a:xfrm>
            <a:prstGeom prst="rect">
              <a:avLst/>
            </a:prstGeom>
            <a:noFill/>
            <a:ln w="9525">
              <a:noFill/>
              <a:miter lim="800000"/>
              <a:headEnd/>
              <a:tailEnd/>
            </a:ln>
          </p:spPr>
        </p:pic>
        <p:sp>
          <p:nvSpPr>
            <p:cNvPr id="51228" name="TextBox 15"/>
            <p:cNvSpPr txBox="1">
              <a:spLocks noChangeArrowheads="1"/>
            </p:cNvSpPr>
            <p:nvPr/>
          </p:nvSpPr>
          <p:spPr bwMode="auto">
            <a:xfrm>
              <a:off x="583320" y="2240983"/>
              <a:ext cx="2159880" cy="307777"/>
            </a:xfrm>
            <a:prstGeom prst="rect">
              <a:avLst/>
            </a:prstGeom>
            <a:noFill/>
            <a:ln w="9525">
              <a:noFill/>
              <a:miter lim="800000"/>
              <a:headEnd/>
              <a:tailEnd/>
            </a:ln>
          </p:spPr>
          <p:txBody>
            <a:bodyPr>
              <a:spAutoFit/>
            </a:bodyPr>
            <a:lstStyle/>
            <a:p>
              <a:r>
                <a:rPr lang="en-US" sz="1400" b="1">
                  <a:solidFill>
                    <a:srgbClr val="FF0000"/>
                  </a:solidFill>
                </a:rPr>
                <a:t>Hawaiian silverswords</a:t>
              </a:r>
            </a:p>
          </p:txBody>
        </p:sp>
      </p:grpSp>
      <p:grpSp>
        <p:nvGrpSpPr>
          <p:cNvPr id="30" name="Group 29"/>
          <p:cNvGrpSpPr>
            <a:grpSpLocks/>
          </p:cNvGrpSpPr>
          <p:nvPr/>
        </p:nvGrpSpPr>
        <p:grpSpPr bwMode="auto">
          <a:xfrm>
            <a:off x="444500" y="2743200"/>
            <a:ext cx="2286000" cy="1747838"/>
            <a:chOff x="381000" y="2624960"/>
            <a:chExt cx="2296758" cy="1865937"/>
          </a:xfrm>
        </p:grpSpPr>
        <p:pic>
          <p:nvPicPr>
            <p:cNvPr id="51225" name="Picture 5"/>
            <p:cNvPicPr>
              <a:picLocks noChangeAspect="1" noChangeArrowheads="1"/>
            </p:cNvPicPr>
            <p:nvPr/>
          </p:nvPicPr>
          <p:blipFill>
            <a:blip r:embed="rId4"/>
            <a:srcRect/>
            <a:stretch>
              <a:fillRect/>
            </a:stretch>
          </p:blipFill>
          <p:spPr bwMode="auto">
            <a:xfrm>
              <a:off x="381000" y="2624960"/>
              <a:ext cx="2296758" cy="1719432"/>
            </a:xfrm>
            <a:prstGeom prst="rect">
              <a:avLst/>
            </a:prstGeom>
            <a:noFill/>
            <a:ln w="9525">
              <a:noFill/>
              <a:miter lim="800000"/>
              <a:headEnd/>
              <a:tailEnd/>
            </a:ln>
          </p:spPr>
        </p:pic>
        <p:sp>
          <p:nvSpPr>
            <p:cNvPr id="51226" name="TextBox 16"/>
            <p:cNvSpPr txBox="1">
              <a:spLocks noChangeArrowheads="1"/>
            </p:cNvSpPr>
            <p:nvPr/>
          </p:nvSpPr>
          <p:spPr bwMode="auto">
            <a:xfrm>
              <a:off x="1014250" y="4183120"/>
              <a:ext cx="1600200" cy="307777"/>
            </a:xfrm>
            <a:prstGeom prst="rect">
              <a:avLst/>
            </a:prstGeom>
            <a:noFill/>
            <a:ln w="9525">
              <a:noFill/>
              <a:miter lim="800000"/>
              <a:headEnd/>
              <a:tailEnd/>
            </a:ln>
          </p:spPr>
          <p:txBody>
            <a:bodyPr>
              <a:spAutoFit/>
            </a:bodyPr>
            <a:lstStyle/>
            <a:p>
              <a:r>
                <a:rPr lang="en-US" sz="1400" b="1">
                  <a:solidFill>
                    <a:srgbClr val="FF0000"/>
                  </a:solidFill>
                </a:rPr>
                <a:t>Dinosaurs</a:t>
              </a:r>
            </a:p>
          </p:txBody>
        </p:sp>
      </p:grpSp>
      <p:grpSp>
        <p:nvGrpSpPr>
          <p:cNvPr id="33" name="Group 32"/>
          <p:cNvGrpSpPr>
            <a:grpSpLocks/>
          </p:cNvGrpSpPr>
          <p:nvPr/>
        </p:nvGrpSpPr>
        <p:grpSpPr bwMode="auto">
          <a:xfrm>
            <a:off x="628650" y="4789488"/>
            <a:ext cx="2087563" cy="1920875"/>
            <a:chOff x="501870" y="4574630"/>
            <a:chExt cx="2204540" cy="2146740"/>
          </a:xfrm>
        </p:grpSpPr>
        <p:pic>
          <p:nvPicPr>
            <p:cNvPr id="51223" name="Picture 13" descr="Cichlids-large.jpg"/>
            <p:cNvPicPr>
              <a:picLocks noChangeAspect="1"/>
            </p:cNvPicPr>
            <p:nvPr/>
          </p:nvPicPr>
          <p:blipFill>
            <a:blip r:embed="rId5">
              <a:lum contrast="40000"/>
            </a:blip>
            <a:srcRect l="13878" t="4765" r="8824"/>
            <a:stretch>
              <a:fillRect/>
            </a:stretch>
          </p:blipFill>
          <p:spPr bwMode="auto">
            <a:xfrm>
              <a:off x="501870" y="4574630"/>
              <a:ext cx="2057400" cy="1970690"/>
            </a:xfrm>
            <a:prstGeom prst="rect">
              <a:avLst/>
            </a:prstGeom>
            <a:noFill/>
            <a:ln w="9525">
              <a:noFill/>
              <a:miter lim="800000"/>
              <a:headEnd/>
              <a:tailEnd/>
            </a:ln>
          </p:spPr>
        </p:pic>
        <p:sp>
          <p:nvSpPr>
            <p:cNvPr id="51224" name="TextBox 17"/>
            <p:cNvSpPr txBox="1">
              <a:spLocks noChangeArrowheads="1"/>
            </p:cNvSpPr>
            <p:nvPr/>
          </p:nvSpPr>
          <p:spPr bwMode="auto">
            <a:xfrm>
              <a:off x="1106210" y="6413593"/>
              <a:ext cx="1600200" cy="307777"/>
            </a:xfrm>
            <a:prstGeom prst="rect">
              <a:avLst/>
            </a:prstGeom>
            <a:noFill/>
            <a:ln w="9525">
              <a:noFill/>
              <a:miter lim="800000"/>
              <a:headEnd/>
              <a:tailEnd/>
            </a:ln>
          </p:spPr>
          <p:txBody>
            <a:bodyPr>
              <a:spAutoFit/>
            </a:bodyPr>
            <a:lstStyle/>
            <a:p>
              <a:r>
                <a:rPr lang="en-US" sz="1400" b="1">
                  <a:solidFill>
                    <a:srgbClr val="FF0000"/>
                  </a:solidFill>
                </a:rPr>
                <a:t>Cichlids</a:t>
              </a:r>
            </a:p>
          </p:txBody>
        </p:sp>
      </p:grpSp>
      <p:grpSp>
        <p:nvGrpSpPr>
          <p:cNvPr id="32" name="Group 31"/>
          <p:cNvGrpSpPr>
            <a:grpSpLocks/>
          </p:cNvGrpSpPr>
          <p:nvPr/>
        </p:nvGrpSpPr>
        <p:grpSpPr bwMode="auto">
          <a:xfrm>
            <a:off x="3276600" y="4724400"/>
            <a:ext cx="2286000" cy="1960563"/>
            <a:chOff x="3276600" y="4800600"/>
            <a:chExt cx="2351004" cy="1884327"/>
          </a:xfrm>
        </p:grpSpPr>
        <p:pic>
          <p:nvPicPr>
            <p:cNvPr id="51221" name="Picture 12" descr="FinchTree 2.bmp"/>
            <p:cNvPicPr>
              <a:picLocks noChangeAspect="1"/>
            </p:cNvPicPr>
            <p:nvPr/>
          </p:nvPicPr>
          <p:blipFill>
            <a:blip r:embed="rId6">
              <a:lum contrast="30000"/>
            </a:blip>
            <a:srcRect/>
            <a:stretch>
              <a:fillRect/>
            </a:stretch>
          </p:blipFill>
          <p:spPr bwMode="auto">
            <a:xfrm>
              <a:off x="3276600" y="4800600"/>
              <a:ext cx="2351004" cy="1600200"/>
            </a:xfrm>
            <a:prstGeom prst="rect">
              <a:avLst/>
            </a:prstGeom>
            <a:noFill/>
            <a:ln w="9525">
              <a:noFill/>
              <a:miter lim="800000"/>
              <a:headEnd/>
              <a:tailEnd/>
            </a:ln>
          </p:spPr>
        </p:pic>
        <p:sp>
          <p:nvSpPr>
            <p:cNvPr id="51222" name="TextBox 18"/>
            <p:cNvSpPr txBox="1">
              <a:spLocks noChangeArrowheads="1"/>
            </p:cNvSpPr>
            <p:nvPr/>
          </p:nvSpPr>
          <p:spPr bwMode="auto">
            <a:xfrm>
              <a:off x="3962400" y="6377150"/>
              <a:ext cx="1600200" cy="307777"/>
            </a:xfrm>
            <a:prstGeom prst="rect">
              <a:avLst/>
            </a:prstGeom>
            <a:noFill/>
            <a:ln w="9525">
              <a:noFill/>
              <a:miter lim="800000"/>
              <a:headEnd/>
              <a:tailEnd/>
            </a:ln>
          </p:spPr>
          <p:txBody>
            <a:bodyPr>
              <a:spAutoFit/>
            </a:bodyPr>
            <a:lstStyle/>
            <a:p>
              <a:r>
                <a:rPr lang="en-US" sz="1400" b="1">
                  <a:solidFill>
                    <a:srgbClr val="FF0000"/>
                  </a:solidFill>
                </a:rPr>
                <a:t>Geospiza</a:t>
              </a:r>
            </a:p>
          </p:txBody>
        </p:sp>
      </p:grpSp>
      <p:grpSp>
        <p:nvGrpSpPr>
          <p:cNvPr id="29" name="Group 28"/>
          <p:cNvGrpSpPr>
            <a:grpSpLocks/>
          </p:cNvGrpSpPr>
          <p:nvPr/>
        </p:nvGrpSpPr>
        <p:grpSpPr bwMode="auto">
          <a:xfrm>
            <a:off x="3328988" y="2743200"/>
            <a:ext cx="2362200" cy="1860550"/>
            <a:chOff x="3276600" y="2648610"/>
            <a:chExt cx="2488593" cy="1955287"/>
          </a:xfrm>
        </p:grpSpPr>
        <p:pic>
          <p:nvPicPr>
            <p:cNvPr id="51219" name="Picture 11" descr="honeycreepers 2.bmp"/>
            <p:cNvPicPr>
              <a:picLocks noChangeAspect="1"/>
            </p:cNvPicPr>
            <p:nvPr/>
          </p:nvPicPr>
          <p:blipFill>
            <a:blip r:embed="rId7">
              <a:lum contrast="30000"/>
            </a:blip>
            <a:srcRect l="10863" r="3424" b="22772"/>
            <a:stretch>
              <a:fillRect/>
            </a:stretch>
          </p:blipFill>
          <p:spPr bwMode="auto">
            <a:xfrm>
              <a:off x="3276600" y="2648610"/>
              <a:ext cx="2286000" cy="1676400"/>
            </a:xfrm>
            <a:prstGeom prst="rect">
              <a:avLst/>
            </a:prstGeom>
            <a:noFill/>
            <a:ln w="9525">
              <a:noFill/>
              <a:miter lim="800000"/>
              <a:headEnd/>
              <a:tailEnd/>
            </a:ln>
          </p:spPr>
        </p:pic>
        <p:sp>
          <p:nvSpPr>
            <p:cNvPr id="51220" name="TextBox 19"/>
            <p:cNvSpPr txBox="1">
              <a:spLocks noChangeArrowheads="1"/>
            </p:cNvSpPr>
            <p:nvPr/>
          </p:nvSpPr>
          <p:spPr bwMode="auto">
            <a:xfrm>
              <a:off x="3318639" y="4280340"/>
              <a:ext cx="2446554" cy="323557"/>
            </a:xfrm>
            <a:prstGeom prst="rect">
              <a:avLst/>
            </a:prstGeom>
            <a:noFill/>
            <a:ln w="9525">
              <a:noFill/>
              <a:miter lim="800000"/>
              <a:headEnd/>
              <a:tailEnd/>
            </a:ln>
          </p:spPr>
          <p:txBody>
            <a:bodyPr>
              <a:spAutoFit/>
            </a:bodyPr>
            <a:lstStyle/>
            <a:p>
              <a:r>
                <a:rPr lang="en-US" sz="1400" b="1">
                  <a:solidFill>
                    <a:srgbClr val="FF0000"/>
                  </a:solidFill>
                </a:rPr>
                <a:t>Hawaiian honeycreepers</a:t>
              </a:r>
            </a:p>
          </p:txBody>
        </p:sp>
      </p:grpSp>
      <p:grpSp>
        <p:nvGrpSpPr>
          <p:cNvPr id="26" name="Group 25"/>
          <p:cNvGrpSpPr>
            <a:grpSpLocks/>
          </p:cNvGrpSpPr>
          <p:nvPr/>
        </p:nvGrpSpPr>
        <p:grpSpPr bwMode="auto">
          <a:xfrm>
            <a:off x="3332163" y="838200"/>
            <a:ext cx="2154237" cy="1720850"/>
            <a:chOff x="3332723" y="606236"/>
            <a:chExt cx="2229877" cy="1953381"/>
          </a:xfrm>
        </p:grpSpPr>
        <p:pic>
          <p:nvPicPr>
            <p:cNvPr id="51217" name="Picture 8" descr="Anolis.jpg"/>
            <p:cNvPicPr>
              <a:picLocks noChangeAspect="1"/>
            </p:cNvPicPr>
            <p:nvPr/>
          </p:nvPicPr>
          <p:blipFill>
            <a:blip r:embed="rId8">
              <a:lum contrast="10000"/>
            </a:blip>
            <a:srcRect l="8109"/>
            <a:stretch>
              <a:fillRect/>
            </a:stretch>
          </p:blipFill>
          <p:spPr bwMode="auto">
            <a:xfrm>
              <a:off x="3332723" y="606236"/>
              <a:ext cx="2229877" cy="1709952"/>
            </a:xfrm>
            <a:prstGeom prst="rect">
              <a:avLst/>
            </a:prstGeom>
            <a:noFill/>
            <a:ln w="9525">
              <a:noFill/>
              <a:miter lim="800000"/>
              <a:headEnd/>
              <a:tailEnd/>
            </a:ln>
          </p:spPr>
        </p:pic>
        <p:sp>
          <p:nvSpPr>
            <p:cNvPr id="51218" name="TextBox 20"/>
            <p:cNvSpPr txBox="1">
              <a:spLocks noChangeArrowheads="1"/>
            </p:cNvSpPr>
            <p:nvPr/>
          </p:nvSpPr>
          <p:spPr bwMode="auto">
            <a:xfrm>
              <a:off x="3762700" y="2251840"/>
              <a:ext cx="1600200" cy="307777"/>
            </a:xfrm>
            <a:prstGeom prst="rect">
              <a:avLst/>
            </a:prstGeom>
            <a:noFill/>
            <a:ln w="9525">
              <a:noFill/>
              <a:miter lim="800000"/>
              <a:headEnd/>
              <a:tailEnd/>
            </a:ln>
          </p:spPr>
          <p:txBody>
            <a:bodyPr>
              <a:spAutoFit/>
            </a:bodyPr>
            <a:lstStyle/>
            <a:p>
              <a:r>
                <a:rPr lang="en-US" sz="1400" b="1">
                  <a:solidFill>
                    <a:srgbClr val="FF0000"/>
                  </a:solidFill>
                </a:rPr>
                <a:t>Anolis lizards</a:t>
              </a:r>
            </a:p>
          </p:txBody>
        </p:sp>
      </p:grpSp>
      <p:grpSp>
        <p:nvGrpSpPr>
          <p:cNvPr id="27" name="Group 26"/>
          <p:cNvGrpSpPr>
            <a:grpSpLocks/>
          </p:cNvGrpSpPr>
          <p:nvPr/>
        </p:nvGrpSpPr>
        <p:grpSpPr bwMode="auto">
          <a:xfrm>
            <a:off x="6248400" y="762000"/>
            <a:ext cx="2057400" cy="1789113"/>
            <a:chOff x="6248400" y="588580"/>
            <a:chExt cx="1991710" cy="1963157"/>
          </a:xfrm>
        </p:grpSpPr>
        <p:pic>
          <p:nvPicPr>
            <p:cNvPr id="51215" name="Picture 14" descr="Beetles.jpg"/>
            <p:cNvPicPr>
              <a:picLocks noChangeAspect="1"/>
            </p:cNvPicPr>
            <p:nvPr/>
          </p:nvPicPr>
          <p:blipFill>
            <a:blip r:embed="rId9">
              <a:lum contrast="10000"/>
            </a:blip>
            <a:srcRect/>
            <a:stretch>
              <a:fillRect/>
            </a:stretch>
          </p:blipFill>
          <p:spPr bwMode="auto">
            <a:xfrm>
              <a:off x="6248400" y="588580"/>
              <a:ext cx="1524000" cy="1714500"/>
            </a:xfrm>
            <a:prstGeom prst="rect">
              <a:avLst/>
            </a:prstGeom>
            <a:noFill/>
            <a:ln w="9525">
              <a:noFill/>
              <a:miter lim="800000"/>
              <a:headEnd/>
              <a:tailEnd/>
            </a:ln>
          </p:spPr>
        </p:pic>
        <p:sp>
          <p:nvSpPr>
            <p:cNvPr id="51216" name="TextBox 21"/>
            <p:cNvSpPr txBox="1">
              <a:spLocks noChangeArrowheads="1"/>
            </p:cNvSpPr>
            <p:nvPr/>
          </p:nvSpPr>
          <p:spPr bwMode="auto">
            <a:xfrm>
              <a:off x="6639910" y="2243960"/>
              <a:ext cx="1600200" cy="307777"/>
            </a:xfrm>
            <a:prstGeom prst="rect">
              <a:avLst/>
            </a:prstGeom>
            <a:noFill/>
            <a:ln w="9525">
              <a:noFill/>
              <a:miter lim="800000"/>
              <a:headEnd/>
              <a:tailEnd/>
            </a:ln>
          </p:spPr>
          <p:txBody>
            <a:bodyPr>
              <a:spAutoFit/>
            </a:bodyPr>
            <a:lstStyle/>
            <a:p>
              <a:r>
                <a:rPr lang="en-US" sz="1400" b="1">
                  <a:solidFill>
                    <a:srgbClr val="FF0000"/>
                  </a:solidFill>
                </a:rPr>
                <a:t>Beetles</a:t>
              </a:r>
            </a:p>
          </p:txBody>
        </p:sp>
      </p:grpSp>
      <p:grpSp>
        <p:nvGrpSpPr>
          <p:cNvPr id="28" name="Group 27"/>
          <p:cNvGrpSpPr>
            <a:grpSpLocks/>
          </p:cNvGrpSpPr>
          <p:nvPr/>
        </p:nvGrpSpPr>
        <p:grpSpPr bwMode="auto">
          <a:xfrm>
            <a:off x="6172200" y="2743200"/>
            <a:ext cx="1957388" cy="1781175"/>
            <a:chOff x="6119650" y="2530370"/>
            <a:chExt cx="2075790" cy="2070887"/>
          </a:xfrm>
        </p:grpSpPr>
        <p:pic>
          <p:nvPicPr>
            <p:cNvPr id="51213" name="Picture 4" descr="http://www.mun.ca/biology/scarr/Mammal_Adaptive_radiation_2.gif"/>
            <p:cNvPicPr>
              <a:picLocks noChangeAspect="1" noChangeArrowheads="1"/>
            </p:cNvPicPr>
            <p:nvPr/>
          </p:nvPicPr>
          <p:blipFill>
            <a:blip r:embed="rId10"/>
            <a:srcRect l="8621" t="2286" r="3448" b="4248"/>
            <a:stretch>
              <a:fillRect/>
            </a:stretch>
          </p:blipFill>
          <p:spPr bwMode="auto">
            <a:xfrm>
              <a:off x="6119650" y="2530370"/>
              <a:ext cx="1981200" cy="1834444"/>
            </a:xfrm>
            <a:prstGeom prst="rect">
              <a:avLst/>
            </a:prstGeom>
            <a:noFill/>
            <a:ln w="9525">
              <a:noFill/>
              <a:miter lim="800000"/>
              <a:headEnd/>
              <a:tailEnd/>
            </a:ln>
          </p:spPr>
        </p:pic>
        <p:sp>
          <p:nvSpPr>
            <p:cNvPr id="51214" name="TextBox 22"/>
            <p:cNvSpPr txBox="1">
              <a:spLocks noChangeArrowheads="1"/>
            </p:cNvSpPr>
            <p:nvPr/>
          </p:nvSpPr>
          <p:spPr bwMode="auto">
            <a:xfrm>
              <a:off x="6595240" y="4293480"/>
              <a:ext cx="1600200" cy="307777"/>
            </a:xfrm>
            <a:prstGeom prst="rect">
              <a:avLst/>
            </a:prstGeom>
            <a:noFill/>
            <a:ln w="9525">
              <a:noFill/>
              <a:miter lim="800000"/>
              <a:headEnd/>
              <a:tailEnd/>
            </a:ln>
          </p:spPr>
          <p:txBody>
            <a:bodyPr>
              <a:spAutoFit/>
            </a:bodyPr>
            <a:lstStyle/>
            <a:p>
              <a:r>
                <a:rPr lang="en-US" sz="1400" b="1">
                  <a:solidFill>
                    <a:srgbClr val="FF0000"/>
                  </a:solidFill>
                </a:rPr>
                <a:t>Mammals</a:t>
              </a:r>
            </a:p>
          </p:txBody>
        </p:sp>
      </p:grpSp>
      <p:grpSp>
        <p:nvGrpSpPr>
          <p:cNvPr id="31" name="Group 30"/>
          <p:cNvGrpSpPr>
            <a:grpSpLocks/>
          </p:cNvGrpSpPr>
          <p:nvPr/>
        </p:nvGrpSpPr>
        <p:grpSpPr bwMode="auto">
          <a:xfrm>
            <a:off x="6046788" y="4724400"/>
            <a:ext cx="2347912" cy="1868488"/>
            <a:chOff x="6109140" y="4779580"/>
            <a:chExt cx="2420010" cy="1918487"/>
          </a:xfrm>
        </p:grpSpPr>
        <p:pic>
          <p:nvPicPr>
            <p:cNvPr id="51211" name="Picture 9" descr="Drosphila radiation.jpg"/>
            <p:cNvPicPr>
              <a:picLocks noChangeAspect="1"/>
            </p:cNvPicPr>
            <p:nvPr/>
          </p:nvPicPr>
          <p:blipFill>
            <a:blip r:embed="rId11">
              <a:lum contrast="-10000"/>
            </a:blip>
            <a:srcRect/>
            <a:stretch>
              <a:fillRect/>
            </a:stretch>
          </p:blipFill>
          <p:spPr bwMode="auto">
            <a:xfrm>
              <a:off x="6109140" y="4779580"/>
              <a:ext cx="2209800" cy="1628791"/>
            </a:xfrm>
            <a:prstGeom prst="rect">
              <a:avLst/>
            </a:prstGeom>
            <a:noFill/>
            <a:ln w="9525">
              <a:noFill/>
              <a:miter lim="800000"/>
              <a:headEnd/>
              <a:tailEnd/>
            </a:ln>
          </p:spPr>
        </p:pic>
        <p:sp>
          <p:nvSpPr>
            <p:cNvPr id="51212" name="TextBox 23"/>
            <p:cNvSpPr txBox="1">
              <a:spLocks noChangeArrowheads="1"/>
            </p:cNvSpPr>
            <p:nvPr/>
          </p:nvSpPr>
          <p:spPr bwMode="auto">
            <a:xfrm>
              <a:off x="6319350" y="6390290"/>
              <a:ext cx="2209800" cy="307777"/>
            </a:xfrm>
            <a:prstGeom prst="rect">
              <a:avLst/>
            </a:prstGeom>
            <a:noFill/>
            <a:ln w="9525">
              <a:noFill/>
              <a:miter lim="800000"/>
              <a:headEnd/>
              <a:tailEnd/>
            </a:ln>
          </p:spPr>
          <p:txBody>
            <a:bodyPr>
              <a:spAutoFit/>
            </a:bodyPr>
            <a:lstStyle/>
            <a:p>
              <a:r>
                <a:rPr lang="en-US" sz="1400" b="1">
                  <a:solidFill>
                    <a:srgbClr val="FF0000"/>
                  </a:solidFill>
                </a:rPr>
                <a:t>Hawaiian Drosophila</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2197100" y="901700"/>
            <a:ext cx="8229600" cy="1143000"/>
          </a:xfrm>
        </p:spPr>
        <p:txBody>
          <a:bodyPr/>
          <a:lstStyle/>
          <a:p>
            <a:pPr algn="l" eaLnBrk="1" hangingPunct="1"/>
            <a:r>
              <a:rPr lang="en-US" sz="4000" b="1">
                <a:solidFill>
                  <a:srgbClr val="C00000"/>
                </a:solidFill>
              </a:rPr>
              <a:t>Biological Species Concept</a:t>
            </a:r>
          </a:p>
        </p:txBody>
      </p:sp>
      <p:sp>
        <p:nvSpPr>
          <p:cNvPr id="1138691" name="Rectangle 3"/>
          <p:cNvSpPr>
            <a:spLocks noGrp="1" noChangeArrowheads="1"/>
          </p:cNvSpPr>
          <p:nvPr>
            <p:ph type="body" idx="1"/>
          </p:nvPr>
        </p:nvSpPr>
        <p:spPr>
          <a:xfrm>
            <a:off x="1066800" y="1371600"/>
            <a:ext cx="7924800" cy="4525963"/>
          </a:xfrm>
        </p:spPr>
        <p:txBody>
          <a:bodyPr/>
          <a:lstStyle/>
          <a:p>
            <a:pPr eaLnBrk="1" hangingPunct="1">
              <a:lnSpc>
                <a:spcPct val="110000"/>
              </a:lnSpc>
              <a:buFont typeface="Wingdings" pitchFamily="2" charset="2"/>
              <a:buNone/>
            </a:pPr>
            <a:endParaRPr lang="en-US"/>
          </a:p>
          <a:p>
            <a:pPr eaLnBrk="1" hangingPunct="1">
              <a:lnSpc>
                <a:spcPct val="110000"/>
              </a:lnSpc>
              <a:buClr>
                <a:srgbClr val="FF0000"/>
              </a:buClr>
              <a:buFont typeface="Wingdings" pitchFamily="2" charset="2"/>
              <a:buChar char="§"/>
            </a:pPr>
            <a:r>
              <a:rPr lang="en-US" b="1">
                <a:solidFill>
                  <a:srgbClr val="002060"/>
                </a:solidFill>
              </a:rPr>
              <a:t> </a:t>
            </a:r>
            <a:r>
              <a:rPr lang="en-US" sz="2800" b="1">
                <a:solidFill>
                  <a:srgbClr val="002060"/>
                </a:solidFill>
              </a:rPr>
              <a:t>“Species are groups of interbreeding natural populations that are reproductively isolated from other such groups.”    </a:t>
            </a:r>
            <a:r>
              <a:rPr lang="en-US" b="1">
                <a:solidFill>
                  <a:srgbClr val="002060"/>
                </a:solidFill>
              </a:rPr>
              <a:t>-  </a:t>
            </a:r>
            <a:r>
              <a:rPr lang="en-US" sz="2800" b="1" i="1">
                <a:solidFill>
                  <a:srgbClr val="002060"/>
                </a:solidFill>
              </a:rPr>
              <a:t>Ernst Mayr</a:t>
            </a:r>
          </a:p>
          <a:p>
            <a:pPr eaLnBrk="1" hangingPunct="1">
              <a:lnSpc>
                <a:spcPct val="110000"/>
              </a:lnSpc>
              <a:spcBef>
                <a:spcPts val="2400"/>
              </a:spcBef>
              <a:buClr>
                <a:srgbClr val="FF0000"/>
              </a:buClr>
              <a:buFont typeface="Wingdings" pitchFamily="2" charset="2"/>
              <a:buChar char="§"/>
            </a:pPr>
            <a:r>
              <a:rPr lang="en-US" sz="2800" b="1">
                <a:solidFill>
                  <a:srgbClr val="002060"/>
                </a:solidFill>
              </a:rPr>
              <a:t>   It follows that:</a:t>
            </a:r>
          </a:p>
          <a:p>
            <a:pPr lvl="1" eaLnBrk="1" hangingPunct="1">
              <a:spcBef>
                <a:spcPts val="600"/>
              </a:spcBef>
              <a:buClr>
                <a:srgbClr val="FF0000"/>
              </a:buClr>
              <a:buSzPct val="80000"/>
              <a:buFont typeface="Wingdings" pitchFamily="2" charset="2"/>
              <a:buChar char="Ø"/>
            </a:pPr>
            <a:r>
              <a:rPr lang="en-US" sz="2400" b="1" i="1">
                <a:solidFill>
                  <a:srgbClr val="002060"/>
                </a:solidFill>
              </a:rPr>
              <a:t>each species has a unique set of alleles that forms the species’ gene pool</a:t>
            </a:r>
          </a:p>
          <a:p>
            <a:pPr lvl="1" eaLnBrk="1" hangingPunct="1">
              <a:spcBef>
                <a:spcPts val="800"/>
              </a:spcBef>
              <a:buClr>
                <a:srgbClr val="FF0000"/>
              </a:buClr>
              <a:buSzPct val="80000"/>
              <a:buFont typeface="Wingdings" pitchFamily="2" charset="2"/>
              <a:buChar char="Ø"/>
            </a:pPr>
            <a:r>
              <a:rPr lang="en-US" sz="2400" b="1">
                <a:solidFill>
                  <a:srgbClr val="002060"/>
                </a:solidFill>
              </a:rPr>
              <a:t> </a:t>
            </a:r>
            <a:r>
              <a:rPr lang="en-US" sz="2400" b="1" i="1">
                <a:solidFill>
                  <a:srgbClr val="002060"/>
                </a:solidFill>
              </a:rPr>
              <a:t>each species’ gene pool is isolated from other gene pools, i.e. alleles do not flow between species</a:t>
            </a:r>
          </a:p>
        </p:txBody>
      </p:sp>
      <p:pic>
        <p:nvPicPr>
          <p:cNvPr id="16387" name="Picture 2" descr="http://www.bible.ca/tracks/Ernst-Mayer.jpg"/>
          <p:cNvPicPr>
            <a:picLocks noChangeAspect="1" noChangeArrowheads="1"/>
          </p:cNvPicPr>
          <p:nvPr/>
        </p:nvPicPr>
        <p:blipFill>
          <a:blip r:embed="rId3"/>
          <a:srcRect l="3009" t="-414" r="5324" b="3383"/>
          <a:stretch>
            <a:fillRect/>
          </a:stretch>
        </p:blipFill>
        <p:spPr bwMode="auto">
          <a:xfrm>
            <a:off x="381000" y="304800"/>
            <a:ext cx="1676400" cy="1333500"/>
          </a:xfrm>
          <a:prstGeom prst="rect">
            <a:avLst/>
          </a:prstGeom>
          <a:noFill/>
          <a:ln w="19050">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869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3869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386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Video: Mass Extinctions">
            <a:hlinkClick r:id="" action="ppaction://media"/>
            <a:extLst>
              <a:ext uri="{FF2B5EF4-FFF2-40B4-BE49-F238E27FC236}">
                <a16:creationId xmlns:a16="http://schemas.microsoft.com/office/drawing/2014/main" id="{AE5ADEE5-B2DF-534B-ACFC-BC0DA8244320}"/>
              </a:ext>
            </a:extLst>
          </p:cNvPr>
          <p:cNvPicPr>
            <a:picLocks noRot="1" noChangeAspect="1"/>
          </p:cNvPicPr>
          <p:nvPr>
            <a:videoFile r:link="rId1"/>
          </p:nvPr>
        </p:nvPicPr>
        <p:blipFill>
          <a:blip r:embed="rId3"/>
          <a:stretch>
            <a:fillRect/>
          </a:stretch>
        </p:blipFill>
        <p:spPr>
          <a:xfrm>
            <a:off x="304800" y="228600"/>
            <a:ext cx="8610600" cy="6453260"/>
          </a:xfrm>
          <a:prstGeom prst="rect">
            <a:avLst/>
          </a:prstGeom>
        </p:spPr>
      </p:pic>
    </p:spTree>
    <p:extLst>
      <p:ext uri="{BB962C8B-B14F-4D97-AF65-F5344CB8AC3E}">
        <p14:creationId xmlns:p14="http://schemas.microsoft.com/office/powerpoint/2010/main" val="337298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2895600" y="2590800"/>
            <a:ext cx="8229600" cy="1143000"/>
          </a:xfrm>
        </p:spPr>
        <p:txBody>
          <a:bodyPr/>
          <a:lstStyle/>
          <a:p>
            <a:pPr algn="l" eaLnBrk="1" hangingPunct="1"/>
            <a:r>
              <a:rPr lang="en-US" sz="4000" b="1">
                <a:solidFill>
                  <a:srgbClr val="C00000"/>
                </a:solidFill>
                <a:hlinkClick r:id="rId3"/>
              </a:rPr>
              <a:t>Video: </a:t>
            </a:r>
            <a:r>
              <a:rPr lang="en-US" sz="4000" b="1" i="1">
                <a:solidFill>
                  <a:srgbClr val="C00000"/>
                </a:solidFill>
                <a:hlinkClick r:id="rId3"/>
              </a:rPr>
              <a:t>Mass Extinctions</a:t>
            </a:r>
            <a:endParaRPr lang="en-US" sz="4000" b="1" i="1" u="sng">
              <a:solidFill>
                <a:srgbClr val="C00000"/>
              </a:solidFill>
              <a:latin typeface="Arial" charset="0"/>
              <a:cs typeface="Arial" charset="0"/>
            </a:endParaRPr>
          </a:p>
        </p:txBody>
      </p:sp>
      <p:pic>
        <p:nvPicPr>
          <p:cNvPr id="5" name="Picture 4" descr="asteroid_impact[1].jpg"/>
          <p:cNvPicPr>
            <a:picLocks noChangeAspect="1"/>
          </p:cNvPicPr>
          <p:nvPr/>
        </p:nvPicPr>
        <p:blipFill>
          <a:blip r:embed="rId4">
            <a:lum contrast="20000"/>
          </a:blip>
          <a:srcRect l="10000" t="13803" r="10000" b="6831"/>
          <a:stretch>
            <a:fillRect/>
          </a:stretch>
        </p:blipFill>
        <p:spPr>
          <a:xfrm>
            <a:off x="990600" y="1676400"/>
            <a:ext cx="1752600" cy="1679575"/>
          </a:xfrm>
          <a:prstGeom prst="rect">
            <a:avLst/>
          </a:prstGeom>
          <a:ln w="19050">
            <a:solidFill>
              <a:srgbClr val="FFC000"/>
            </a:solidFill>
          </a:ln>
          <a:effectLst>
            <a:outerShdw blurRad="292100" dist="139700" dir="2700000" algn="tl" rotWithShape="0">
              <a:srgbClr val="333333">
                <a:alpha val="65000"/>
              </a:srgbClr>
            </a:outerShdw>
          </a:effectLst>
        </p:spPr>
      </p:pic>
      <p:sp>
        <p:nvSpPr>
          <p:cNvPr id="2" name="Rectangle 1"/>
          <p:cNvSpPr/>
          <p:nvPr/>
        </p:nvSpPr>
        <p:spPr>
          <a:xfrm>
            <a:off x="7023183" y="6248400"/>
            <a:ext cx="1556836" cy="369332"/>
          </a:xfrm>
          <a:prstGeom prst="rect">
            <a:avLst/>
          </a:prstGeom>
        </p:spPr>
        <p:txBody>
          <a:bodyPr wrap="none">
            <a:spAutoFit/>
          </a:bodyPr>
          <a:lstStyle/>
          <a:p>
            <a:r>
              <a:rPr lang="en-US" dirty="0" err="1">
                <a:hlinkClick r:id="rId5"/>
              </a:rPr>
              <a:t>youtube</a:t>
            </a:r>
            <a:r>
              <a:rPr lang="en-US" dirty="0">
                <a:hlinkClick r:id="rId5"/>
              </a:rPr>
              <a:t> copy</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1752600" y="587375"/>
            <a:ext cx="4191000" cy="1143000"/>
          </a:xfrm>
        </p:spPr>
        <p:txBody>
          <a:bodyPr/>
          <a:lstStyle/>
          <a:p>
            <a:pPr algn="l" eaLnBrk="1" hangingPunct="1"/>
            <a:r>
              <a:rPr lang="en-US" b="1">
                <a:solidFill>
                  <a:srgbClr val="C00000"/>
                </a:solidFill>
              </a:rPr>
              <a:t>Mass Extinctions</a:t>
            </a:r>
            <a:endParaRPr lang="en-US" b="1" u="sng">
              <a:solidFill>
                <a:srgbClr val="C00000"/>
              </a:solidFill>
              <a:latin typeface="Arial" charset="0"/>
              <a:cs typeface="Arial" charset="0"/>
            </a:endParaRPr>
          </a:p>
        </p:txBody>
      </p:sp>
      <p:pic>
        <p:nvPicPr>
          <p:cNvPr id="55298" name="Picture 4" descr="asteroid_impact[1].jpg"/>
          <p:cNvPicPr>
            <a:picLocks noChangeAspect="1"/>
          </p:cNvPicPr>
          <p:nvPr/>
        </p:nvPicPr>
        <p:blipFill>
          <a:blip r:embed="rId3">
            <a:lum contrast="20000"/>
          </a:blip>
          <a:srcRect l="7143" t="12274" r="7143" b="11267"/>
          <a:stretch>
            <a:fillRect/>
          </a:stretch>
        </p:blipFill>
        <p:spPr bwMode="auto">
          <a:xfrm>
            <a:off x="381000" y="304800"/>
            <a:ext cx="1238250" cy="1066800"/>
          </a:xfrm>
          <a:prstGeom prst="rect">
            <a:avLst/>
          </a:prstGeom>
          <a:noFill/>
          <a:ln w="38100">
            <a:solidFill>
              <a:srgbClr val="FF0000"/>
            </a:solidFill>
            <a:miter lim="800000"/>
            <a:headEnd/>
            <a:tailEnd/>
          </a:ln>
        </p:spPr>
      </p:pic>
      <p:pic>
        <p:nvPicPr>
          <p:cNvPr id="55299" name="Picture 5" descr="Extinctions over past 600 MY.jpg"/>
          <p:cNvPicPr>
            <a:picLocks noChangeAspect="1"/>
          </p:cNvPicPr>
          <p:nvPr/>
        </p:nvPicPr>
        <p:blipFill>
          <a:blip r:embed="rId4">
            <a:lum contrast="10000"/>
          </a:blip>
          <a:srcRect/>
          <a:stretch>
            <a:fillRect/>
          </a:stretch>
        </p:blipFill>
        <p:spPr bwMode="auto">
          <a:xfrm>
            <a:off x="381000" y="1981200"/>
            <a:ext cx="4648200" cy="3400425"/>
          </a:xfrm>
          <a:prstGeom prst="rect">
            <a:avLst/>
          </a:prstGeom>
          <a:noFill/>
          <a:ln w="9525">
            <a:noFill/>
            <a:miter lim="800000"/>
            <a:headEnd/>
            <a:tailEnd/>
          </a:ln>
        </p:spPr>
      </p:pic>
      <p:sp>
        <p:nvSpPr>
          <p:cNvPr id="7" name="Rectangle 3"/>
          <p:cNvSpPr txBox="1">
            <a:spLocks noChangeArrowheads="1"/>
          </p:cNvSpPr>
          <p:nvPr/>
        </p:nvSpPr>
        <p:spPr>
          <a:xfrm>
            <a:off x="4964113" y="1295400"/>
            <a:ext cx="4191000" cy="4525963"/>
          </a:xfrm>
          <a:prstGeom prst="rect">
            <a:avLst/>
          </a:prstGeom>
        </p:spPr>
        <p:txBody>
          <a:bodyPr/>
          <a:lstStyle/>
          <a:p>
            <a:pPr marL="342900" indent="-342900">
              <a:spcBef>
                <a:spcPct val="20000"/>
              </a:spcBef>
              <a:buFont typeface="Arial" charset="0"/>
              <a:buChar char="•"/>
              <a:defRPr/>
            </a:pPr>
            <a:endParaRPr lang="en-US" sz="2800" dirty="0">
              <a:latin typeface="+mn-lt"/>
              <a:cs typeface="+mn-cs"/>
            </a:endParaRPr>
          </a:p>
          <a:p>
            <a:pPr marL="182880" indent="-182880">
              <a:spcBef>
                <a:spcPts val="2400"/>
              </a:spcBef>
              <a:buClr>
                <a:srgbClr val="FF0000"/>
              </a:buClr>
              <a:buSzPct val="150000"/>
              <a:buFont typeface="Arial" charset="0"/>
              <a:buChar char="•"/>
              <a:defRPr/>
            </a:pPr>
            <a:r>
              <a:rPr lang="en-US" sz="2400" b="1" dirty="0">
                <a:solidFill>
                  <a:srgbClr val="002060"/>
                </a:solidFill>
                <a:latin typeface="+mn-lt"/>
                <a:cs typeface="+mn-cs"/>
              </a:rPr>
              <a:t> Six major mass extinctions have occurred over past 600 million years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1752600" y="587375"/>
            <a:ext cx="5943600" cy="1143000"/>
          </a:xfrm>
        </p:spPr>
        <p:txBody>
          <a:bodyPr/>
          <a:lstStyle/>
          <a:p>
            <a:pPr algn="l" eaLnBrk="1" hangingPunct="1"/>
            <a:r>
              <a:rPr lang="en-US" b="1">
                <a:solidFill>
                  <a:srgbClr val="C00000"/>
                </a:solidFill>
              </a:rPr>
              <a:t> Cretaceous Extinction</a:t>
            </a:r>
            <a:endParaRPr lang="en-US" b="1" u="sng">
              <a:solidFill>
                <a:srgbClr val="C00000"/>
              </a:solidFill>
              <a:latin typeface="Arial" charset="0"/>
              <a:cs typeface="Arial" charset="0"/>
            </a:endParaRPr>
          </a:p>
        </p:txBody>
      </p:sp>
      <p:pic>
        <p:nvPicPr>
          <p:cNvPr id="57346" name="Picture 4" descr="asteroid_impact[1].jpg"/>
          <p:cNvPicPr>
            <a:picLocks noChangeAspect="1"/>
          </p:cNvPicPr>
          <p:nvPr/>
        </p:nvPicPr>
        <p:blipFill>
          <a:blip r:embed="rId3">
            <a:lum contrast="20000"/>
          </a:blip>
          <a:srcRect l="7143" t="12274" r="7143" b="11267"/>
          <a:stretch>
            <a:fillRect/>
          </a:stretch>
        </p:blipFill>
        <p:spPr bwMode="auto">
          <a:xfrm>
            <a:off x="174625" y="0"/>
            <a:ext cx="1592263" cy="1371600"/>
          </a:xfrm>
          <a:prstGeom prst="rect">
            <a:avLst/>
          </a:prstGeom>
          <a:noFill/>
          <a:ln w="19050">
            <a:solidFill>
              <a:srgbClr val="C00000"/>
            </a:solidFill>
            <a:miter lim="800000"/>
            <a:headEnd/>
            <a:tailEnd/>
          </a:ln>
        </p:spPr>
      </p:pic>
      <p:sp>
        <p:nvSpPr>
          <p:cNvPr id="7" name="Rectangle 3"/>
          <p:cNvSpPr txBox="1">
            <a:spLocks noChangeArrowheads="1"/>
          </p:cNvSpPr>
          <p:nvPr/>
        </p:nvSpPr>
        <p:spPr bwMode="auto">
          <a:xfrm>
            <a:off x="3321050" y="990600"/>
            <a:ext cx="5822950" cy="4525963"/>
          </a:xfrm>
          <a:prstGeom prst="rect">
            <a:avLst/>
          </a:prstGeom>
          <a:noFill/>
          <a:ln w="9525">
            <a:noFill/>
            <a:miter lim="800000"/>
            <a:headEnd/>
            <a:tailEnd/>
          </a:ln>
        </p:spPr>
        <p:txBody>
          <a:bodyPr/>
          <a:lstStyle/>
          <a:p>
            <a:pPr marL="342900" indent="-342900">
              <a:spcBef>
                <a:spcPct val="20000"/>
              </a:spcBef>
              <a:buFont typeface="Arial" charset="0"/>
              <a:buChar char="•"/>
            </a:pPr>
            <a:endParaRPr lang="en-US" sz="2800">
              <a:latin typeface="Calibri" pitchFamily="34" charset="0"/>
            </a:endParaRPr>
          </a:p>
          <a:p>
            <a:pPr marL="342900" indent="-342900">
              <a:spcBef>
                <a:spcPts val="3000"/>
              </a:spcBef>
              <a:buClr>
                <a:srgbClr val="FF0000"/>
              </a:buClr>
              <a:buSzPct val="150000"/>
              <a:buFont typeface="Arial" charset="0"/>
              <a:buChar char="•"/>
            </a:pPr>
            <a:r>
              <a:rPr lang="en-US" sz="2400" b="1">
                <a:solidFill>
                  <a:srgbClr val="002060"/>
                </a:solidFill>
              </a:rPr>
              <a:t> </a:t>
            </a:r>
            <a:r>
              <a:rPr lang="en-US" sz="2000" b="1">
                <a:solidFill>
                  <a:srgbClr val="002060"/>
                </a:solidFill>
              </a:rPr>
              <a:t>Iridium much more common in asteroids &amp; meteors than Earth rocks</a:t>
            </a:r>
          </a:p>
          <a:p>
            <a:pPr marL="342900" indent="-342900">
              <a:spcBef>
                <a:spcPts val="3000"/>
              </a:spcBef>
              <a:buClr>
                <a:srgbClr val="FF0000"/>
              </a:buClr>
              <a:buSzPct val="150000"/>
              <a:buFont typeface="Arial" charset="0"/>
              <a:buChar char="•"/>
            </a:pPr>
            <a:r>
              <a:rPr lang="en-US" sz="2000" b="1">
                <a:solidFill>
                  <a:srgbClr val="002060"/>
                </a:solidFill>
              </a:rPr>
              <a:t>Iridium layer at K-T boundary in soil fossil layer marks and separates age of reptiles &amp; age of mammals</a:t>
            </a:r>
          </a:p>
          <a:p>
            <a:pPr marL="342900" indent="-342900">
              <a:spcBef>
                <a:spcPts val="3000"/>
              </a:spcBef>
              <a:buClr>
                <a:srgbClr val="FF0000"/>
              </a:buClr>
              <a:buSzPct val="150000"/>
              <a:buFont typeface="Arial" charset="0"/>
              <a:buChar char="•"/>
            </a:pPr>
            <a:r>
              <a:rPr lang="en-US" sz="2400" b="1">
                <a:solidFill>
                  <a:srgbClr val="002060"/>
                </a:solidFill>
                <a:latin typeface="Calibri" pitchFamily="34" charset="0"/>
              </a:rPr>
              <a:t> </a:t>
            </a:r>
            <a:r>
              <a:rPr lang="en-US" sz="2000" b="1">
                <a:solidFill>
                  <a:srgbClr val="002060"/>
                </a:solidFill>
              </a:rPr>
              <a:t>After several year search geologists found “smoking gun” – huge Chicxulub crater</a:t>
            </a:r>
          </a:p>
          <a:p>
            <a:pPr marL="342900" indent="-342900">
              <a:spcBef>
                <a:spcPts val="3000"/>
              </a:spcBef>
              <a:buClr>
                <a:srgbClr val="FF0000"/>
              </a:buClr>
              <a:buSzPct val="150000"/>
              <a:buFont typeface="Arial" charset="0"/>
              <a:buChar char="•"/>
            </a:pPr>
            <a:r>
              <a:rPr lang="en-US" sz="2000" b="1">
                <a:solidFill>
                  <a:srgbClr val="002060"/>
                </a:solidFill>
                <a:latin typeface="Calibri" pitchFamily="34" charset="0"/>
              </a:rPr>
              <a:t> </a:t>
            </a:r>
            <a:r>
              <a:rPr lang="en-US" sz="2000" b="1">
                <a:solidFill>
                  <a:srgbClr val="002060"/>
                </a:solidFill>
              </a:rPr>
              <a:t>120 miles in diameter,  8-10 miles deep</a:t>
            </a:r>
          </a:p>
          <a:p>
            <a:pPr marL="342900" indent="-342900">
              <a:spcBef>
                <a:spcPts val="3000"/>
              </a:spcBef>
              <a:buClr>
                <a:srgbClr val="FF0000"/>
              </a:buClr>
              <a:buSzPct val="150000"/>
              <a:buFont typeface="Arial" charset="0"/>
              <a:buChar char="•"/>
            </a:pPr>
            <a:r>
              <a:rPr lang="en-US" sz="2000" b="1">
                <a:solidFill>
                  <a:srgbClr val="002060"/>
                </a:solidFill>
              </a:rPr>
              <a:t> Controversy over what caused other mass extinctions</a:t>
            </a:r>
          </a:p>
        </p:txBody>
      </p:sp>
      <p:pic>
        <p:nvPicPr>
          <p:cNvPr id="147458" name="Picture 2" descr="http://www.thelivingmoon.com/43ancients/04images/Earth/Craters/Strangways_Crater_001.jpg"/>
          <p:cNvPicPr>
            <a:picLocks noChangeAspect="1" noChangeArrowheads="1"/>
          </p:cNvPicPr>
          <p:nvPr/>
        </p:nvPicPr>
        <p:blipFill>
          <a:blip r:embed="rId4">
            <a:lum contrast="40000"/>
          </a:blip>
          <a:srcRect l="10001" t="23804" r="16000" b="19247"/>
          <a:stretch>
            <a:fillRect/>
          </a:stretch>
        </p:blipFill>
        <p:spPr bwMode="auto">
          <a:xfrm>
            <a:off x="685800" y="4017963"/>
            <a:ext cx="2514600" cy="2133600"/>
          </a:xfrm>
          <a:prstGeom prst="rect">
            <a:avLst/>
          </a:prstGeom>
          <a:ln w="19050">
            <a:solidFill>
              <a:schemeClr val="tx1"/>
            </a:solidFill>
          </a:ln>
          <a:effectLst>
            <a:outerShdw blurRad="292100" dist="139700" dir="2700000" algn="tl" rotWithShape="0">
              <a:srgbClr val="333333">
                <a:alpha val="65000"/>
              </a:srgbClr>
            </a:outerShdw>
          </a:effectLst>
        </p:spPr>
      </p:pic>
      <p:pic>
        <p:nvPicPr>
          <p:cNvPr id="19462" name="Picture 7" descr="Iridium layet KT boundary.jpg"/>
          <p:cNvPicPr>
            <a:picLocks noChangeAspect="1"/>
          </p:cNvPicPr>
          <p:nvPr/>
        </p:nvPicPr>
        <p:blipFill>
          <a:blip r:embed="rId5">
            <a:lum bright="10000" contrast="10000"/>
          </a:blip>
          <a:srcRect/>
          <a:stretch>
            <a:fillRect/>
          </a:stretch>
        </p:blipFill>
        <p:spPr bwMode="auto">
          <a:xfrm>
            <a:off x="674688" y="1905000"/>
            <a:ext cx="2541587" cy="1981200"/>
          </a:xfrm>
          <a:prstGeom prst="rect">
            <a:avLst/>
          </a:prstGeom>
          <a:ln w="19050">
            <a:solidFill>
              <a:schemeClr val="tx1"/>
            </a:solidFill>
          </a:ln>
          <a:effectLst>
            <a:outerShdw blurRad="292100" dist="139700" dir="2700000" algn="tl" rotWithShape="0">
              <a:srgbClr val="333333">
                <a:alpha val="65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1635125" y="500063"/>
            <a:ext cx="6629400" cy="1143000"/>
          </a:xfrm>
        </p:spPr>
        <p:txBody>
          <a:bodyPr/>
          <a:lstStyle/>
          <a:p>
            <a:pPr algn="l" eaLnBrk="1" hangingPunct="1"/>
            <a:r>
              <a:rPr lang="en-US" b="1">
                <a:solidFill>
                  <a:srgbClr val="C00000"/>
                </a:solidFill>
              </a:rPr>
              <a:t>Recovery from Extinction</a:t>
            </a:r>
            <a:endParaRPr lang="en-US" b="1" u="sng">
              <a:solidFill>
                <a:srgbClr val="C00000"/>
              </a:solidFill>
              <a:latin typeface="Arial" charset="0"/>
              <a:cs typeface="Arial" charset="0"/>
            </a:endParaRPr>
          </a:p>
        </p:txBody>
      </p:sp>
      <p:pic>
        <p:nvPicPr>
          <p:cNvPr id="59394" name="Picture 4" descr="asteroid_impact[1].jpg"/>
          <p:cNvPicPr>
            <a:picLocks noChangeAspect="1"/>
          </p:cNvPicPr>
          <p:nvPr/>
        </p:nvPicPr>
        <p:blipFill>
          <a:blip r:embed="rId3">
            <a:lum contrast="20000"/>
          </a:blip>
          <a:srcRect l="7143" t="12274" r="7143" b="11267"/>
          <a:stretch>
            <a:fillRect/>
          </a:stretch>
        </p:blipFill>
        <p:spPr bwMode="auto">
          <a:xfrm>
            <a:off x="87313" y="0"/>
            <a:ext cx="1490662" cy="1284288"/>
          </a:xfrm>
          <a:prstGeom prst="rect">
            <a:avLst/>
          </a:prstGeom>
          <a:noFill/>
          <a:ln w="19050">
            <a:solidFill>
              <a:srgbClr val="C00000"/>
            </a:solidFill>
            <a:miter lim="800000"/>
            <a:headEnd/>
            <a:tailEnd/>
          </a:ln>
        </p:spPr>
      </p:pic>
      <p:sp>
        <p:nvSpPr>
          <p:cNvPr id="7" name="Rectangle 3"/>
          <p:cNvSpPr txBox="1">
            <a:spLocks noChangeArrowheads="1"/>
          </p:cNvSpPr>
          <p:nvPr/>
        </p:nvSpPr>
        <p:spPr>
          <a:xfrm>
            <a:off x="3581400" y="960438"/>
            <a:ext cx="5562600" cy="4525962"/>
          </a:xfrm>
          <a:prstGeom prst="rect">
            <a:avLst/>
          </a:prstGeom>
        </p:spPr>
        <p:txBody>
          <a:bodyPr/>
          <a:lstStyle/>
          <a:p>
            <a:pPr marL="342900" indent="-342900">
              <a:spcBef>
                <a:spcPct val="20000"/>
              </a:spcBef>
              <a:buFont typeface="Arial" charset="0"/>
              <a:buChar char="•"/>
              <a:defRPr/>
            </a:pPr>
            <a:endParaRPr lang="en-US" sz="2800" dirty="0">
              <a:latin typeface="+mn-lt"/>
              <a:cs typeface="+mn-cs"/>
            </a:endParaRPr>
          </a:p>
          <a:p>
            <a:pPr marL="182880" indent="-182880">
              <a:spcBef>
                <a:spcPts val="2400"/>
              </a:spcBef>
              <a:buClr>
                <a:srgbClr val="FF0000"/>
              </a:buClr>
              <a:buSzPct val="150000"/>
              <a:buFont typeface="Arial" charset="0"/>
              <a:buChar char="•"/>
              <a:defRPr/>
            </a:pPr>
            <a:r>
              <a:rPr lang="en-US" sz="2400" b="1" dirty="0">
                <a:solidFill>
                  <a:srgbClr val="002060"/>
                </a:solidFill>
                <a:latin typeface="+mn-lt"/>
                <a:cs typeface="+mn-cs"/>
              </a:rPr>
              <a:t>Over time species diversity recovers</a:t>
            </a:r>
          </a:p>
          <a:p>
            <a:pPr marL="182880" indent="-182880">
              <a:spcBef>
                <a:spcPts val="2400"/>
              </a:spcBef>
              <a:buClr>
                <a:srgbClr val="FF0000"/>
              </a:buClr>
              <a:buSzPct val="150000"/>
              <a:buFont typeface="Arial" charset="0"/>
              <a:buChar char="•"/>
              <a:defRPr/>
            </a:pPr>
            <a:r>
              <a:rPr lang="en-US" sz="2400" b="1" dirty="0">
                <a:solidFill>
                  <a:srgbClr val="002060"/>
                </a:solidFill>
                <a:latin typeface="+mn-lt"/>
                <a:cs typeface="+mn-cs"/>
              </a:rPr>
              <a:t> 3 models:</a:t>
            </a:r>
          </a:p>
          <a:p>
            <a:pPr marL="182880" indent="-182880">
              <a:spcBef>
                <a:spcPts val="0"/>
              </a:spcBef>
              <a:buClr>
                <a:srgbClr val="FF0000"/>
              </a:buClr>
              <a:buSzPct val="150000"/>
              <a:defRPr/>
            </a:pPr>
            <a:r>
              <a:rPr lang="en-US" sz="2400" b="1" dirty="0">
                <a:solidFill>
                  <a:srgbClr val="002060"/>
                </a:solidFill>
                <a:latin typeface="+mn-lt"/>
                <a:cs typeface="+mn-cs"/>
              </a:rPr>
              <a:t>   </a:t>
            </a:r>
            <a:r>
              <a:rPr lang="en-US" sz="2000" b="1" dirty="0">
                <a:solidFill>
                  <a:srgbClr val="002060"/>
                </a:solidFill>
                <a:latin typeface="+mn-lt"/>
                <a:cs typeface="+mn-cs"/>
              </a:rPr>
              <a:t>a. </a:t>
            </a:r>
            <a:r>
              <a:rPr lang="en-US" b="1" i="1" dirty="0">
                <a:solidFill>
                  <a:srgbClr val="002060"/>
                </a:solidFill>
                <a:latin typeface="+mn-lt"/>
                <a:cs typeface="+mn-cs"/>
              </a:rPr>
              <a:t>Recovery starts immediately - lasts  few million yrs</a:t>
            </a:r>
          </a:p>
          <a:p>
            <a:pPr marL="182880" indent="-182880">
              <a:spcBef>
                <a:spcPts val="600"/>
              </a:spcBef>
              <a:buClr>
                <a:srgbClr val="FF0000"/>
              </a:buClr>
              <a:buSzPct val="150000"/>
              <a:defRPr/>
            </a:pPr>
            <a:r>
              <a:rPr lang="en-US" b="1" i="1" dirty="0">
                <a:solidFill>
                  <a:srgbClr val="002060"/>
                </a:solidFill>
                <a:latin typeface="+mn-lt"/>
                <a:cs typeface="+mn-cs"/>
              </a:rPr>
              <a:t>    b. Recovery has time lag - then rapid adaptive radiation through + feedback (new species &amp; niches create more </a:t>
            </a:r>
            <a:r>
              <a:rPr lang="en-US" sz="1600" b="1" i="1" dirty="0">
                <a:solidFill>
                  <a:srgbClr val="002060"/>
                </a:solidFill>
                <a:latin typeface="+mn-lt"/>
                <a:cs typeface="+mn-cs"/>
              </a:rPr>
              <a:t>&amp;</a:t>
            </a:r>
            <a:r>
              <a:rPr lang="en-US" b="1" i="1" dirty="0">
                <a:solidFill>
                  <a:srgbClr val="002060"/>
                </a:solidFill>
                <a:latin typeface="+mn-lt"/>
                <a:cs typeface="+mn-cs"/>
              </a:rPr>
              <a:t> more opportunities for more species)</a:t>
            </a:r>
          </a:p>
          <a:p>
            <a:pPr marL="182880" indent="-182880">
              <a:spcBef>
                <a:spcPts val="600"/>
              </a:spcBef>
              <a:buClr>
                <a:srgbClr val="FF0000"/>
              </a:buClr>
              <a:buSzPct val="150000"/>
              <a:defRPr/>
            </a:pPr>
            <a:r>
              <a:rPr lang="en-US" b="1" i="1" dirty="0">
                <a:solidFill>
                  <a:srgbClr val="002060"/>
                </a:solidFill>
                <a:latin typeface="+mn-lt"/>
                <a:cs typeface="+mn-cs"/>
              </a:rPr>
              <a:t>    c. Recovery starts and builds slowly following S-shaped logistic curve </a:t>
            </a:r>
          </a:p>
          <a:p>
            <a:pPr marL="182880" indent="-182880">
              <a:spcBef>
                <a:spcPts val="600"/>
              </a:spcBef>
              <a:buClr>
                <a:srgbClr val="FF0000"/>
              </a:buClr>
              <a:buSzPct val="150000"/>
              <a:buFont typeface="Arial" pitchFamily="34" charset="0"/>
              <a:buChar char="•"/>
              <a:defRPr/>
            </a:pPr>
            <a:r>
              <a:rPr lang="en-US" sz="2400" b="1" dirty="0">
                <a:solidFill>
                  <a:srgbClr val="002060"/>
                </a:solidFill>
                <a:latin typeface="+mn-lt"/>
                <a:cs typeface="+mn-cs"/>
              </a:rPr>
              <a:t> Extensive fossil data for marine species favor model b</a:t>
            </a:r>
          </a:p>
          <a:p>
            <a:pPr marL="182880" indent="-182880">
              <a:spcBef>
                <a:spcPts val="2400"/>
              </a:spcBef>
              <a:buClr>
                <a:srgbClr val="FF0000"/>
              </a:buClr>
              <a:buSzPct val="150000"/>
              <a:buFont typeface="Arial" pitchFamily="34" charset="0"/>
              <a:buChar char="•"/>
              <a:defRPr/>
            </a:pPr>
            <a:r>
              <a:rPr lang="en-US" sz="2400" b="1" dirty="0">
                <a:solidFill>
                  <a:srgbClr val="002060"/>
                </a:solidFill>
                <a:latin typeface="+mn-lt"/>
                <a:cs typeface="+mn-cs"/>
              </a:rPr>
              <a:t> Time lag is ~10 MY</a:t>
            </a:r>
          </a:p>
          <a:p>
            <a:pPr marL="182880" indent="-182880">
              <a:spcBef>
                <a:spcPts val="600"/>
              </a:spcBef>
              <a:buClr>
                <a:srgbClr val="FF0000"/>
              </a:buClr>
              <a:buSzPct val="150000"/>
              <a:defRPr/>
            </a:pPr>
            <a:endParaRPr lang="en-US" b="1" i="1" dirty="0">
              <a:solidFill>
                <a:srgbClr val="002060"/>
              </a:solidFill>
              <a:latin typeface="+mn-lt"/>
              <a:cs typeface="+mn-cs"/>
            </a:endParaRPr>
          </a:p>
          <a:p>
            <a:pPr marL="182880" indent="-182880">
              <a:spcBef>
                <a:spcPts val="600"/>
              </a:spcBef>
              <a:buClr>
                <a:srgbClr val="FF0000"/>
              </a:buClr>
              <a:buSzPct val="150000"/>
              <a:defRPr/>
            </a:pPr>
            <a:endParaRPr lang="en-US" b="1" i="1" dirty="0">
              <a:solidFill>
                <a:srgbClr val="002060"/>
              </a:solidFill>
              <a:latin typeface="+mn-lt"/>
              <a:cs typeface="+mn-cs"/>
            </a:endParaRPr>
          </a:p>
        </p:txBody>
      </p:sp>
      <p:pic>
        <p:nvPicPr>
          <p:cNvPr id="59396" name="Picture 8" descr="Total diversity thru time after extinctions.jpg"/>
          <p:cNvPicPr>
            <a:picLocks noChangeAspect="1"/>
          </p:cNvPicPr>
          <p:nvPr/>
        </p:nvPicPr>
        <p:blipFill>
          <a:blip r:embed="rId4">
            <a:lum bright="-10000"/>
          </a:blip>
          <a:srcRect/>
          <a:stretch>
            <a:fillRect/>
          </a:stretch>
        </p:blipFill>
        <p:spPr bwMode="auto">
          <a:xfrm>
            <a:off x="79375" y="1820863"/>
            <a:ext cx="3502025" cy="2209800"/>
          </a:xfrm>
          <a:prstGeom prst="rect">
            <a:avLst/>
          </a:prstGeom>
          <a:noFill/>
          <a:ln w="19050">
            <a:solidFill>
              <a:schemeClr val="tx1"/>
            </a:solidFill>
            <a:miter lim="800000"/>
            <a:headEnd/>
            <a:tailEnd/>
          </a:ln>
        </p:spPr>
      </p:pic>
      <p:pic>
        <p:nvPicPr>
          <p:cNvPr id="10" name="Picture 9" descr="Recovery from ext three models.jpg"/>
          <p:cNvPicPr>
            <a:picLocks noChangeAspect="1"/>
          </p:cNvPicPr>
          <p:nvPr/>
        </p:nvPicPr>
        <p:blipFill>
          <a:blip r:embed="rId5">
            <a:lum contrast="-10000"/>
          </a:blip>
          <a:srcRect/>
          <a:stretch>
            <a:fillRect/>
          </a:stretch>
        </p:blipFill>
        <p:spPr bwMode="auto">
          <a:xfrm>
            <a:off x="76200" y="4164013"/>
            <a:ext cx="3581400" cy="2084387"/>
          </a:xfrm>
          <a:prstGeom prst="rect">
            <a:avLst/>
          </a:prstGeom>
          <a:noFill/>
          <a:ln w="19050">
            <a:solidFill>
              <a:schemeClr val="tx1"/>
            </a:solid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1635125" y="228600"/>
            <a:ext cx="6629400" cy="1143000"/>
          </a:xfrm>
        </p:spPr>
        <p:txBody>
          <a:bodyPr/>
          <a:lstStyle/>
          <a:p>
            <a:pPr algn="l" eaLnBrk="1" hangingPunct="1"/>
            <a:r>
              <a:rPr lang="en-US" b="1">
                <a:solidFill>
                  <a:srgbClr val="C00000"/>
                </a:solidFill>
              </a:rPr>
              <a:t>Major Radiations after Mass Extinctions?</a:t>
            </a:r>
            <a:endParaRPr lang="en-US" b="1" u="sng">
              <a:solidFill>
                <a:srgbClr val="C00000"/>
              </a:solidFill>
              <a:latin typeface="Arial" charset="0"/>
              <a:cs typeface="Arial" charset="0"/>
            </a:endParaRPr>
          </a:p>
        </p:txBody>
      </p:sp>
      <p:pic>
        <p:nvPicPr>
          <p:cNvPr id="61442" name="Picture 4" descr="asteroid_impact[1].jpg"/>
          <p:cNvPicPr>
            <a:picLocks noChangeAspect="1"/>
          </p:cNvPicPr>
          <p:nvPr/>
        </p:nvPicPr>
        <p:blipFill>
          <a:blip r:embed="rId3">
            <a:lum contrast="20000"/>
          </a:blip>
          <a:srcRect l="7143" t="12274" r="7143" b="11267"/>
          <a:stretch>
            <a:fillRect/>
          </a:stretch>
        </p:blipFill>
        <p:spPr bwMode="auto">
          <a:xfrm>
            <a:off x="339725" y="217488"/>
            <a:ext cx="1238250" cy="1066800"/>
          </a:xfrm>
          <a:prstGeom prst="rect">
            <a:avLst/>
          </a:prstGeom>
          <a:noFill/>
          <a:ln w="19050">
            <a:solidFill>
              <a:srgbClr val="C00000"/>
            </a:solidFill>
            <a:miter lim="800000"/>
            <a:headEnd/>
            <a:tailEnd/>
          </a:ln>
        </p:spPr>
      </p:pic>
      <p:grpSp>
        <p:nvGrpSpPr>
          <p:cNvPr id="2" name="Group 29"/>
          <p:cNvGrpSpPr>
            <a:grpSpLocks/>
          </p:cNvGrpSpPr>
          <p:nvPr/>
        </p:nvGrpSpPr>
        <p:grpSpPr bwMode="auto">
          <a:xfrm>
            <a:off x="0" y="1828800"/>
            <a:ext cx="4459288" cy="4397375"/>
            <a:chOff x="336832" y="2624959"/>
            <a:chExt cx="2369498" cy="2043202"/>
          </a:xfrm>
        </p:grpSpPr>
        <p:pic>
          <p:nvPicPr>
            <p:cNvPr id="61447" name="Picture 5"/>
            <p:cNvPicPr>
              <a:picLocks noChangeAspect="1" noChangeArrowheads="1"/>
            </p:cNvPicPr>
            <p:nvPr/>
          </p:nvPicPr>
          <p:blipFill>
            <a:blip r:embed="rId4"/>
            <a:srcRect/>
            <a:stretch>
              <a:fillRect/>
            </a:stretch>
          </p:blipFill>
          <p:spPr bwMode="auto">
            <a:xfrm>
              <a:off x="336832" y="2624959"/>
              <a:ext cx="2296758" cy="1719432"/>
            </a:xfrm>
            <a:prstGeom prst="rect">
              <a:avLst/>
            </a:prstGeom>
            <a:noFill/>
            <a:ln w="9525">
              <a:noFill/>
              <a:miter lim="800000"/>
              <a:headEnd/>
              <a:tailEnd/>
            </a:ln>
          </p:spPr>
        </p:pic>
        <p:sp>
          <p:nvSpPr>
            <p:cNvPr id="61448" name="TextBox 16"/>
            <p:cNvSpPr txBox="1">
              <a:spLocks noChangeArrowheads="1"/>
            </p:cNvSpPr>
            <p:nvPr/>
          </p:nvSpPr>
          <p:spPr bwMode="auto">
            <a:xfrm>
              <a:off x="1106129" y="4482250"/>
              <a:ext cx="1600201" cy="185911"/>
            </a:xfrm>
            <a:prstGeom prst="rect">
              <a:avLst/>
            </a:prstGeom>
            <a:noFill/>
            <a:ln w="9525">
              <a:noFill/>
              <a:miter lim="800000"/>
              <a:headEnd/>
              <a:tailEnd/>
            </a:ln>
          </p:spPr>
          <p:txBody>
            <a:bodyPr>
              <a:spAutoFit/>
            </a:bodyPr>
            <a:lstStyle/>
            <a:p>
              <a:r>
                <a:rPr lang="en-US" sz="2000" b="1">
                  <a:solidFill>
                    <a:srgbClr val="FF0000"/>
                  </a:solidFill>
                </a:rPr>
                <a:t>Dinosaurs</a:t>
              </a:r>
            </a:p>
          </p:txBody>
        </p:sp>
      </p:grpSp>
      <p:grpSp>
        <p:nvGrpSpPr>
          <p:cNvPr id="3" name="Group 27"/>
          <p:cNvGrpSpPr>
            <a:grpSpLocks/>
          </p:cNvGrpSpPr>
          <p:nvPr/>
        </p:nvGrpSpPr>
        <p:grpSpPr bwMode="auto">
          <a:xfrm>
            <a:off x="4648200" y="1828800"/>
            <a:ext cx="5105400" cy="4445000"/>
            <a:chOff x="6119649" y="2530370"/>
            <a:chExt cx="2277587" cy="2226504"/>
          </a:xfrm>
        </p:grpSpPr>
        <p:pic>
          <p:nvPicPr>
            <p:cNvPr id="61445" name="Picture 4" descr="http://www.mun.ca/biology/scarr/Mammal_Adaptive_radiation_2.gif"/>
            <p:cNvPicPr>
              <a:picLocks noChangeAspect="1" noChangeArrowheads="1"/>
            </p:cNvPicPr>
            <p:nvPr/>
          </p:nvPicPr>
          <p:blipFill>
            <a:blip r:embed="rId5"/>
            <a:srcRect l="8621" t="2286" r="3448" b="4248"/>
            <a:stretch>
              <a:fillRect/>
            </a:stretch>
          </p:blipFill>
          <p:spPr bwMode="auto">
            <a:xfrm>
              <a:off x="6119649" y="2530370"/>
              <a:ext cx="1981200" cy="2070887"/>
            </a:xfrm>
            <a:prstGeom prst="rect">
              <a:avLst/>
            </a:prstGeom>
            <a:noFill/>
            <a:ln w="9525">
              <a:noFill/>
              <a:miter lim="800000"/>
              <a:headEnd/>
              <a:tailEnd/>
            </a:ln>
          </p:spPr>
        </p:pic>
        <p:sp>
          <p:nvSpPr>
            <p:cNvPr id="61446" name="TextBox 22"/>
            <p:cNvSpPr txBox="1">
              <a:spLocks noChangeArrowheads="1"/>
            </p:cNvSpPr>
            <p:nvPr/>
          </p:nvSpPr>
          <p:spPr bwMode="auto">
            <a:xfrm>
              <a:off x="6797036" y="4571886"/>
              <a:ext cx="1600200" cy="184988"/>
            </a:xfrm>
            <a:prstGeom prst="rect">
              <a:avLst/>
            </a:prstGeom>
            <a:noFill/>
            <a:ln w="9525">
              <a:noFill/>
              <a:miter lim="800000"/>
              <a:headEnd/>
              <a:tailEnd/>
            </a:ln>
          </p:spPr>
          <p:txBody>
            <a:bodyPr>
              <a:spAutoFit/>
            </a:bodyPr>
            <a:lstStyle/>
            <a:p>
              <a:r>
                <a:rPr lang="en-US" b="1">
                  <a:solidFill>
                    <a:srgbClr val="FF0000"/>
                  </a:solidFill>
                </a:rPr>
                <a:t>Mammals</a:t>
              </a: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381000" y="80963"/>
            <a:ext cx="8229600" cy="1143000"/>
          </a:xfrm>
        </p:spPr>
        <p:txBody>
          <a:bodyPr/>
          <a:lstStyle/>
          <a:p>
            <a:pPr algn="l" eaLnBrk="1" hangingPunct="1"/>
            <a:r>
              <a:rPr lang="en-US" b="1">
                <a:solidFill>
                  <a:srgbClr val="C00000"/>
                </a:solidFill>
              </a:rPr>
              <a:t>The Greatest Mass Extinction?</a:t>
            </a:r>
            <a:endParaRPr lang="en-US" b="1" u="sng">
              <a:solidFill>
                <a:srgbClr val="C00000"/>
              </a:solidFill>
              <a:latin typeface="Arial" charset="0"/>
              <a:cs typeface="Arial" charset="0"/>
            </a:endParaRPr>
          </a:p>
        </p:txBody>
      </p:sp>
      <p:sp>
        <p:nvSpPr>
          <p:cNvPr id="7" name="Rectangle 3"/>
          <p:cNvSpPr txBox="1">
            <a:spLocks noChangeArrowheads="1"/>
          </p:cNvSpPr>
          <p:nvPr/>
        </p:nvSpPr>
        <p:spPr>
          <a:xfrm>
            <a:off x="3962400" y="1493838"/>
            <a:ext cx="4572000" cy="4525962"/>
          </a:xfrm>
          <a:prstGeom prst="rect">
            <a:avLst/>
          </a:prstGeom>
        </p:spPr>
        <p:txBody>
          <a:bodyPr/>
          <a:lstStyle/>
          <a:p>
            <a:pPr marL="182880" indent="-182880">
              <a:spcBef>
                <a:spcPts val="3000"/>
              </a:spcBef>
              <a:buClr>
                <a:srgbClr val="FF0000"/>
              </a:buClr>
              <a:buSzPct val="150000"/>
              <a:buFont typeface="Arial" charset="0"/>
              <a:buChar char="•"/>
              <a:defRPr/>
            </a:pPr>
            <a:r>
              <a:rPr lang="en-US" sz="2400" b="1" dirty="0">
                <a:solidFill>
                  <a:srgbClr val="002060"/>
                </a:solidFill>
                <a:latin typeface="+mn-lt"/>
                <a:cs typeface="+mn-cs"/>
              </a:rPr>
              <a:t> Over past 300 years </a:t>
            </a:r>
            <a:r>
              <a:rPr lang="en-US" sz="2400" b="1" i="1" dirty="0">
                <a:solidFill>
                  <a:srgbClr val="002060"/>
                </a:solidFill>
                <a:latin typeface="+mn-lt"/>
                <a:cs typeface="+mn-cs"/>
              </a:rPr>
              <a:t>Homo sapiens</a:t>
            </a:r>
            <a:r>
              <a:rPr lang="en-US" sz="2400" b="1" dirty="0">
                <a:solidFill>
                  <a:srgbClr val="002060"/>
                </a:solidFill>
                <a:latin typeface="+mn-lt"/>
                <a:cs typeface="+mn-cs"/>
              </a:rPr>
              <a:t> responsible for 100s of thousands of extinctions</a:t>
            </a:r>
          </a:p>
          <a:p>
            <a:pPr marL="182880" indent="-182880">
              <a:spcBef>
                <a:spcPts val="3000"/>
              </a:spcBef>
              <a:buClr>
                <a:srgbClr val="FF0000"/>
              </a:buClr>
              <a:buSzPct val="150000"/>
              <a:buFont typeface="Arial" charset="0"/>
              <a:buChar char="•"/>
              <a:defRPr/>
            </a:pPr>
            <a:r>
              <a:rPr lang="en-US" sz="2400" b="1" dirty="0">
                <a:solidFill>
                  <a:srgbClr val="002060"/>
                </a:solidFill>
                <a:latin typeface="+mn-lt"/>
                <a:cs typeface="+mn-cs"/>
              </a:rPr>
              <a:t>Extinction rates now </a:t>
            </a:r>
            <a:r>
              <a:rPr lang="en-US" sz="2400" b="1" dirty="0">
                <a:solidFill>
                  <a:srgbClr val="FF0000"/>
                </a:solidFill>
                <a:latin typeface="+mn-lt"/>
                <a:cs typeface="+mn-cs"/>
              </a:rPr>
              <a:t>100-1000 times </a:t>
            </a:r>
            <a:r>
              <a:rPr lang="en-US" sz="2400" b="1" dirty="0">
                <a:solidFill>
                  <a:srgbClr val="002060"/>
                </a:solidFill>
                <a:latin typeface="+mn-lt"/>
                <a:cs typeface="+mn-cs"/>
              </a:rPr>
              <a:t>“background” or normal levels  of ~1-2 species per year</a:t>
            </a:r>
          </a:p>
          <a:p>
            <a:pPr marL="182880" indent="-182880">
              <a:spcBef>
                <a:spcPts val="3000"/>
              </a:spcBef>
              <a:buClr>
                <a:srgbClr val="FF0000"/>
              </a:buClr>
              <a:buSzPct val="150000"/>
              <a:buFont typeface="Arial" charset="0"/>
              <a:buChar char="•"/>
              <a:defRPr/>
            </a:pPr>
            <a:r>
              <a:rPr lang="en-US" sz="2400" b="1" dirty="0">
                <a:solidFill>
                  <a:srgbClr val="002060"/>
                </a:solidFill>
                <a:latin typeface="+mn-lt"/>
                <a:cs typeface="+mn-cs"/>
              </a:rPr>
              <a:t> If increased rate continues we are heading towards greatest mass extinction in Earth’s history</a:t>
            </a:r>
          </a:p>
        </p:txBody>
      </p:sp>
      <p:pic>
        <p:nvPicPr>
          <p:cNvPr id="100354" name="Picture 2" descr="http://news.softpedia.com/images/news2/We-Are-Causing-the-Sixth-Mass-Extinction-in-Earth-039-s-History-2.png"/>
          <p:cNvPicPr>
            <a:picLocks noChangeAspect="1" noChangeArrowheads="1"/>
          </p:cNvPicPr>
          <p:nvPr/>
        </p:nvPicPr>
        <p:blipFill>
          <a:blip r:embed="rId3">
            <a:lum bright="10000" contrast="10000"/>
          </a:blip>
          <a:srcRect/>
          <a:stretch>
            <a:fillRect/>
          </a:stretch>
        </p:blipFill>
        <p:spPr bwMode="auto">
          <a:xfrm>
            <a:off x="938213" y="1420813"/>
            <a:ext cx="2490787" cy="1992312"/>
          </a:xfrm>
          <a:prstGeom prst="rect">
            <a:avLst/>
          </a:prstGeom>
          <a:ln w="28575">
            <a:solidFill>
              <a:schemeClr val="tx1"/>
            </a:solidFill>
          </a:ln>
          <a:effectLst>
            <a:outerShdw blurRad="292100" dist="139700" dir="2700000" algn="tl" rotWithShape="0">
              <a:srgbClr val="333333">
                <a:alpha val="65000"/>
              </a:srgbClr>
            </a:outerShdw>
          </a:effectLst>
        </p:spPr>
      </p:pic>
      <p:sp>
        <p:nvSpPr>
          <p:cNvPr id="63492" name="TextBox 9"/>
          <p:cNvSpPr txBox="1">
            <a:spLocks noChangeArrowheads="1"/>
          </p:cNvSpPr>
          <p:nvPr/>
        </p:nvSpPr>
        <p:spPr bwMode="auto">
          <a:xfrm>
            <a:off x="838200" y="3457575"/>
            <a:ext cx="3048000" cy="276225"/>
          </a:xfrm>
          <a:prstGeom prst="rect">
            <a:avLst/>
          </a:prstGeom>
          <a:noFill/>
          <a:ln w="9525">
            <a:noFill/>
            <a:miter lim="800000"/>
            <a:headEnd/>
            <a:tailEnd/>
          </a:ln>
        </p:spPr>
        <p:txBody>
          <a:bodyPr>
            <a:spAutoFit/>
          </a:bodyPr>
          <a:lstStyle/>
          <a:p>
            <a:r>
              <a:rPr lang="en-US" sz="1200" b="1">
                <a:solidFill>
                  <a:srgbClr val="002060"/>
                </a:solidFill>
              </a:rPr>
              <a:t>1870-Hunters and pile of buffalo skulls</a:t>
            </a:r>
          </a:p>
        </p:txBody>
      </p:sp>
      <p:grpSp>
        <p:nvGrpSpPr>
          <p:cNvPr id="63493" name="Group 8"/>
          <p:cNvGrpSpPr>
            <a:grpSpLocks/>
          </p:cNvGrpSpPr>
          <p:nvPr/>
        </p:nvGrpSpPr>
        <p:grpSpPr bwMode="auto">
          <a:xfrm>
            <a:off x="914400" y="3810000"/>
            <a:ext cx="2490788" cy="2286000"/>
            <a:chOff x="911922" y="3490220"/>
            <a:chExt cx="2751954" cy="2514600"/>
          </a:xfrm>
        </p:grpSpPr>
        <p:pic>
          <p:nvPicPr>
            <p:cNvPr id="11" name="Picture 10" descr="Quater of mammals face ext.jpg"/>
            <p:cNvPicPr>
              <a:picLocks noChangeAspect="1"/>
            </p:cNvPicPr>
            <p:nvPr/>
          </p:nvPicPr>
          <p:blipFill>
            <a:blip r:embed="rId4">
              <a:lum bright="-10000" contrast="10000"/>
            </a:blip>
            <a:stretch>
              <a:fillRect/>
            </a:stretch>
          </p:blipFill>
          <p:spPr>
            <a:xfrm>
              <a:off x="911922" y="3490220"/>
              <a:ext cx="2751954" cy="2514600"/>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1599472" y="4000125"/>
              <a:ext cx="1981968" cy="750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n w="28575">
                  <a:solidFill>
                    <a:schemeClr val="tx1"/>
                  </a:solidFill>
                </a:ln>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2005013" y="687388"/>
            <a:ext cx="8229600" cy="1143000"/>
          </a:xfrm>
        </p:spPr>
        <p:txBody>
          <a:bodyPr/>
          <a:lstStyle/>
          <a:p>
            <a:pPr algn="l" eaLnBrk="1" hangingPunct="1"/>
            <a:r>
              <a:rPr lang="en-US" b="1">
                <a:solidFill>
                  <a:srgbClr val="C00000"/>
                </a:solidFill>
              </a:rPr>
              <a:t>Reproductive Isolation</a:t>
            </a:r>
          </a:p>
        </p:txBody>
      </p:sp>
      <p:sp>
        <p:nvSpPr>
          <p:cNvPr id="18434" name="Rectangle 3"/>
          <p:cNvSpPr>
            <a:spLocks noGrp="1" noChangeArrowheads="1"/>
          </p:cNvSpPr>
          <p:nvPr>
            <p:ph type="body" idx="1"/>
          </p:nvPr>
        </p:nvSpPr>
        <p:spPr>
          <a:xfrm>
            <a:off x="2012950" y="1758950"/>
            <a:ext cx="7170738" cy="4525963"/>
          </a:xfrm>
        </p:spPr>
        <p:txBody>
          <a:bodyPr/>
          <a:lstStyle/>
          <a:p>
            <a:pPr eaLnBrk="1" hangingPunct="1">
              <a:spcBef>
                <a:spcPts val="3000"/>
              </a:spcBef>
              <a:buClr>
                <a:srgbClr val="C00000"/>
              </a:buClr>
              <a:buSzPct val="150000"/>
            </a:pPr>
            <a:r>
              <a:rPr lang="en-US" sz="3000" b="1">
                <a:solidFill>
                  <a:srgbClr val="002060"/>
                </a:solidFill>
              </a:rPr>
              <a:t>Cornerstone of the BSC</a:t>
            </a:r>
          </a:p>
          <a:p>
            <a:pPr eaLnBrk="1" hangingPunct="1">
              <a:spcBef>
                <a:spcPts val="3000"/>
              </a:spcBef>
              <a:buClr>
                <a:srgbClr val="C00000"/>
              </a:buClr>
              <a:buSzPct val="150000"/>
            </a:pPr>
            <a:r>
              <a:rPr lang="en-US" sz="3000" b="1">
                <a:solidFill>
                  <a:srgbClr val="002060"/>
                </a:solidFill>
              </a:rPr>
              <a:t>Reproductive isolation results from genetic changes causing pre-zygotic or post-zygotic barriers to reproduction</a:t>
            </a:r>
          </a:p>
          <a:p>
            <a:pPr eaLnBrk="1" hangingPunct="1">
              <a:spcBef>
                <a:spcPts val="3000"/>
              </a:spcBef>
              <a:buClr>
                <a:srgbClr val="C00000"/>
              </a:buClr>
              <a:buSzPct val="150000"/>
            </a:pPr>
            <a:r>
              <a:rPr lang="en-US" sz="3000" b="1">
                <a:solidFill>
                  <a:srgbClr val="002060"/>
                </a:solidFill>
              </a:rPr>
              <a:t>Speciation is the attainment of reproductive isolation</a:t>
            </a:r>
            <a:r>
              <a:rPr lang="en-US" sz="2800" b="1">
                <a:solidFill>
                  <a:srgbClr val="002060"/>
                </a:solidFill>
              </a:rPr>
              <a:t> </a:t>
            </a:r>
          </a:p>
          <a:p>
            <a:pPr eaLnBrk="1" hangingPunct="1">
              <a:spcBef>
                <a:spcPts val="3000"/>
              </a:spcBef>
              <a:buClr>
                <a:srgbClr val="C00000"/>
              </a:buClr>
              <a:buSzPct val="150000"/>
            </a:pPr>
            <a:r>
              <a:rPr lang="en-US" sz="2800" b="1">
                <a:solidFill>
                  <a:srgbClr val="002060"/>
                </a:solidFill>
              </a:rPr>
              <a:t>How we recognize speciation in nature? Depends on definition of what a species is. </a:t>
            </a:r>
            <a:endParaRPr lang="en-US" sz="3000" b="1">
              <a:solidFill>
                <a:srgbClr val="002060"/>
              </a:solidFill>
            </a:endParaRPr>
          </a:p>
          <a:p>
            <a:pPr eaLnBrk="1" hangingPunct="1">
              <a:spcBef>
                <a:spcPts val="3000"/>
              </a:spcBef>
              <a:buClr>
                <a:srgbClr val="C00000"/>
              </a:buClr>
              <a:buSzPct val="150000"/>
            </a:pPr>
            <a:endParaRPr lang="en-US" sz="3000" b="1">
              <a:solidFill>
                <a:srgbClr val="002060"/>
              </a:solidFill>
            </a:endParaRPr>
          </a:p>
        </p:txBody>
      </p:sp>
      <p:pic>
        <p:nvPicPr>
          <p:cNvPr id="4" name="Picture 11" descr="CarlSlide_Side002_0004"/>
          <p:cNvPicPr>
            <a:picLocks noChangeAspect="1" noChangeArrowheads="1"/>
          </p:cNvPicPr>
          <p:nvPr/>
        </p:nvPicPr>
        <p:blipFill>
          <a:blip r:embed="rId3">
            <a:lum bright="10000" contrast="40000"/>
          </a:blip>
          <a:srcRect l="9523" t="30914" r="14286" b="30777"/>
          <a:stretch>
            <a:fillRect/>
          </a:stretch>
        </p:blipFill>
        <p:spPr bwMode="auto">
          <a:xfrm>
            <a:off x="76200" y="76200"/>
            <a:ext cx="1828800" cy="1371600"/>
          </a:xfrm>
          <a:prstGeom prst="rect">
            <a:avLst/>
          </a:prstGeom>
          <a:noFill/>
          <a:ln w="28575">
            <a:solidFill>
              <a:srgbClr val="FF6600"/>
            </a:solidFill>
            <a:miter lim="800000"/>
            <a:headEnd/>
            <a:tailEnd/>
          </a:ln>
          <a:effectLst>
            <a:outerShdw blurRad="292100" dist="139700" dir="2700000" algn="tl" rotWithShape="0">
              <a:srgbClr val="333333">
                <a:alpha val="65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1265238" y="282575"/>
            <a:ext cx="8229600" cy="1143000"/>
          </a:xfrm>
        </p:spPr>
        <p:txBody>
          <a:bodyPr/>
          <a:lstStyle/>
          <a:p>
            <a:pPr algn="l" eaLnBrk="1" hangingPunct="1"/>
            <a:r>
              <a:rPr lang="en-US" b="1">
                <a:solidFill>
                  <a:srgbClr val="C00000"/>
                </a:solidFill>
              </a:rPr>
              <a:t>Problems with the BSC</a:t>
            </a:r>
          </a:p>
        </p:txBody>
      </p:sp>
      <p:sp>
        <p:nvSpPr>
          <p:cNvPr id="1139715" name="Rectangle 3"/>
          <p:cNvSpPr>
            <a:spLocks noGrp="1" noChangeArrowheads="1"/>
          </p:cNvSpPr>
          <p:nvPr>
            <p:ph type="body" idx="1"/>
          </p:nvPr>
        </p:nvSpPr>
        <p:spPr>
          <a:xfrm>
            <a:off x="914400" y="838200"/>
            <a:ext cx="8153400" cy="4525963"/>
          </a:xfrm>
        </p:spPr>
        <p:txBody>
          <a:bodyPr/>
          <a:lstStyle/>
          <a:p>
            <a:pPr eaLnBrk="1" hangingPunct="1">
              <a:spcBef>
                <a:spcPts val="1800"/>
              </a:spcBef>
              <a:buClr>
                <a:srgbClr val="C00000"/>
              </a:buClr>
              <a:buSzPct val="150000"/>
              <a:buFont typeface="Arial" charset="0"/>
              <a:buNone/>
            </a:pPr>
            <a:endParaRPr lang="en-US" sz="2000" b="1">
              <a:solidFill>
                <a:srgbClr val="002060"/>
              </a:solidFill>
            </a:endParaRPr>
          </a:p>
          <a:p>
            <a:pPr eaLnBrk="1" hangingPunct="1">
              <a:spcBef>
                <a:spcPts val="1800"/>
              </a:spcBef>
              <a:buClr>
                <a:srgbClr val="C00000"/>
              </a:buClr>
              <a:buSzPct val="150000"/>
            </a:pPr>
            <a:r>
              <a:rPr lang="en-US" sz="2000" b="1">
                <a:solidFill>
                  <a:srgbClr val="002060"/>
                </a:solidFill>
              </a:rPr>
              <a:t>Application of BSC to many groups problematic because of </a:t>
            </a:r>
            <a:r>
              <a:rPr lang="en-US" sz="2000" b="1">
                <a:solidFill>
                  <a:srgbClr val="C00000"/>
                </a:solidFill>
              </a:rPr>
              <a:t>hybridization </a:t>
            </a:r>
            <a:r>
              <a:rPr lang="en-US" sz="2000" b="1">
                <a:solidFill>
                  <a:srgbClr val="002060"/>
                </a:solidFill>
              </a:rPr>
              <a:t>between clearly delimited species </a:t>
            </a:r>
          </a:p>
          <a:p>
            <a:pPr eaLnBrk="1" hangingPunct="1">
              <a:spcBef>
                <a:spcPts val="1800"/>
              </a:spcBef>
              <a:buClr>
                <a:srgbClr val="C00000"/>
              </a:buClr>
              <a:buSzPct val="150000"/>
            </a:pPr>
            <a:r>
              <a:rPr lang="en-US" sz="2000" b="1">
                <a:solidFill>
                  <a:srgbClr val="002060"/>
                </a:solidFill>
              </a:rPr>
              <a:t>BSC doesn’t apply </a:t>
            </a:r>
            <a:r>
              <a:rPr lang="en-US" sz="1400" b="1">
                <a:solidFill>
                  <a:srgbClr val="002060"/>
                </a:solidFill>
              </a:rPr>
              <a:t>&amp;</a:t>
            </a:r>
            <a:r>
              <a:rPr lang="en-US" sz="2000" b="1">
                <a:solidFill>
                  <a:srgbClr val="002060"/>
                </a:solidFill>
              </a:rPr>
              <a:t> hence of no help in delimiting species in </a:t>
            </a:r>
            <a:r>
              <a:rPr lang="en-US" sz="2000" b="1">
                <a:solidFill>
                  <a:srgbClr val="C00000"/>
                </a:solidFill>
              </a:rPr>
              <a:t>asexual populations </a:t>
            </a:r>
            <a:r>
              <a:rPr lang="en-US" sz="2000" b="1">
                <a:solidFill>
                  <a:srgbClr val="002060"/>
                </a:solidFill>
              </a:rPr>
              <a:t>(e.g. rotifers, euglenoids; some green algae, diatoms, self-pollinating plants </a:t>
            </a:r>
            <a:r>
              <a:rPr lang="en-US" sz="1400" b="1">
                <a:solidFill>
                  <a:srgbClr val="002060"/>
                </a:solidFill>
              </a:rPr>
              <a:t>&amp;</a:t>
            </a:r>
            <a:r>
              <a:rPr lang="en-US" sz="2000" b="1">
                <a:solidFill>
                  <a:srgbClr val="002060"/>
                </a:solidFill>
              </a:rPr>
              <a:t> Daphnia).  </a:t>
            </a:r>
          </a:p>
          <a:p>
            <a:pPr lvl="1" eaLnBrk="1" hangingPunct="1">
              <a:spcBef>
                <a:spcPts val="600"/>
              </a:spcBef>
              <a:buClr>
                <a:srgbClr val="C00000"/>
              </a:buClr>
              <a:buSzPct val="150000"/>
            </a:pPr>
            <a:r>
              <a:rPr lang="en-US" sz="1800" b="1" i="1">
                <a:solidFill>
                  <a:srgbClr val="002060"/>
                </a:solidFill>
              </a:rPr>
              <a:t>Each individual and its descendents are isolated gene pools,                           so is </a:t>
            </a:r>
            <a:r>
              <a:rPr lang="en-US" sz="1800" b="1" i="1">
                <a:solidFill>
                  <a:srgbClr val="C00000"/>
                </a:solidFill>
              </a:rPr>
              <a:t>each lineage a separate species</a:t>
            </a:r>
            <a:r>
              <a:rPr lang="en-US" sz="1800" b="1" i="1">
                <a:solidFill>
                  <a:srgbClr val="002060"/>
                </a:solidFill>
              </a:rPr>
              <a:t>? </a:t>
            </a:r>
          </a:p>
          <a:p>
            <a:pPr eaLnBrk="1" hangingPunct="1">
              <a:spcBef>
                <a:spcPts val="1800"/>
              </a:spcBef>
              <a:buClr>
                <a:srgbClr val="C00000"/>
              </a:buClr>
              <a:buSzPct val="150000"/>
            </a:pPr>
            <a:r>
              <a:rPr lang="en-US" sz="2000" b="1">
                <a:solidFill>
                  <a:srgbClr val="002060"/>
                </a:solidFill>
              </a:rPr>
              <a:t>In practice,  BSC </a:t>
            </a:r>
            <a:r>
              <a:rPr lang="en-US" sz="2000" b="1">
                <a:solidFill>
                  <a:srgbClr val="C00000"/>
                </a:solidFill>
              </a:rPr>
              <a:t>can’t be applied </a:t>
            </a:r>
            <a:r>
              <a:rPr lang="en-US" sz="2000" b="1">
                <a:solidFill>
                  <a:srgbClr val="002060"/>
                </a:solidFill>
              </a:rPr>
              <a:t>to delimit species:  breeding experiments are definitive test of species membership </a:t>
            </a:r>
            <a:r>
              <a:rPr lang="en-US" sz="1400" b="1">
                <a:solidFill>
                  <a:srgbClr val="002060"/>
                </a:solidFill>
              </a:rPr>
              <a:t>&amp;</a:t>
            </a:r>
            <a:r>
              <a:rPr lang="en-US" sz="2000" b="1">
                <a:solidFill>
                  <a:srgbClr val="002060"/>
                </a:solidFill>
              </a:rPr>
              <a:t> such tests often impossible with wild populations. </a:t>
            </a:r>
          </a:p>
          <a:p>
            <a:pPr eaLnBrk="1" hangingPunct="1">
              <a:spcBef>
                <a:spcPts val="1800"/>
              </a:spcBef>
              <a:buClr>
                <a:srgbClr val="C00000"/>
              </a:buClr>
              <a:buSzPct val="150000"/>
            </a:pPr>
            <a:r>
              <a:rPr lang="en-US" sz="2000" b="1">
                <a:solidFill>
                  <a:srgbClr val="002060"/>
                </a:solidFill>
              </a:rPr>
              <a:t>No widely accepted concept of species for </a:t>
            </a:r>
            <a:r>
              <a:rPr lang="en-US" sz="2000" b="1">
                <a:solidFill>
                  <a:srgbClr val="C00000"/>
                </a:solidFill>
              </a:rPr>
              <a:t>prokaryotes  </a:t>
            </a:r>
            <a:r>
              <a:rPr lang="en-US" sz="2000" b="1">
                <a:solidFill>
                  <a:srgbClr val="002060"/>
                </a:solidFill>
              </a:rPr>
              <a:t>-  definitions based on DNA - rRNA sequence differences  </a:t>
            </a:r>
            <a:r>
              <a:rPr lang="en-US" sz="1600" b="1">
                <a:solidFill>
                  <a:srgbClr val="002060"/>
                </a:solidFill>
              </a:rPr>
              <a:t>(&gt; 70% DNA, &gt;98.7% rRNA)</a:t>
            </a:r>
          </a:p>
        </p:txBody>
      </p:sp>
      <p:pic>
        <p:nvPicPr>
          <p:cNvPr id="20483" name="Picture 2" descr="http://www.blurtit.com/var/question/q/q9/q94/q945/q9459/q945999_256721_00px-average_prokaryote_cell-_en_svg.png"/>
          <p:cNvPicPr>
            <a:picLocks noChangeAspect="1" noChangeArrowheads="1"/>
          </p:cNvPicPr>
          <p:nvPr/>
        </p:nvPicPr>
        <p:blipFill>
          <a:blip r:embed="rId3"/>
          <a:srcRect/>
          <a:stretch>
            <a:fillRect/>
          </a:stretch>
        </p:blipFill>
        <p:spPr bwMode="auto">
          <a:xfrm rot="-2040000">
            <a:off x="288925" y="230188"/>
            <a:ext cx="960438" cy="78105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sz="3400"/>
              <a:t>Breeding of Animals: </a:t>
            </a:r>
            <a:r>
              <a:rPr lang="en-US" altLang="en-US" sz="3400" i="1"/>
              <a:t>Canis familiaris</a:t>
            </a:r>
          </a:p>
        </p:txBody>
      </p:sp>
      <p:pic>
        <p:nvPicPr>
          <p:cNvPr id="12291" name="Picture 3" descr="grayWol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19200"/>
            <a:ext cx="3876675" cy="484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4" descr="LiadeladoesqCropp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3644900"/>
            <a:ext cx="2120900" cy="241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descr="chihuahuaPennCropp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1200" y="3644900"/>
            <a:ext cx="1454150" cy="241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6" descr="pekingeseCropp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3263" y="1219200"/>
            <a:ext cx="3627437" cy="240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7426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sz="3400"/>
              <a:t>Breeding of Plants: </a:t>
            </a:r>
            <a:r>
              <a:rPr lang="en-US" altLang="en-US" sz="3400" i="1"/>
              <a:t>Brassica oleracea</a:t>
            </a:r>
          </a:p>
        </p:txBody>
      </p:sp>
      <p:pic>
        <p:nvPicPr>
          <p:cNvPr id="13315" name="Picture 3" descr="broccoli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2650" y="3952875"/>
            <a:ext cx="226695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descr="brussel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6113" y="3124200"/>
            <a:ext cx="1244600"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5" descr="cauliflower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1219200"/>
            <a:ext cx="2743200"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 descr="image_collard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1219200"/>
            <a:ext cx="2209800" cy="267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7" descr="image_bokcho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72200" y="3581400"/>
            <a:ext cx="2540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0" name="Text Box 8"/>
          <p:cNvSpPr txBox="1">
            <a:spLocks noChangeArrowheads="1"/>
          </p:cNvSpPr>
          <p:nvPr/>
        </p:nvSpPr>
        <p:spPr bwMode="auto">
          <a:xfrm>
            <a:off x="4343400" y="1752600"/>
            <a:ext cx="1263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accent1"/>
              </a:buClr>
              <a:buSzPct val="65000"/>
              <a:buFont typeface="Wingdings" pitchFamily="2" charset="2"/>
              <a:buChar char="n"/>
              <a:defRPr sz="3000">
                <a:solidFill>
                  <a:schemeClr val="tx1"/>
                </a:solidFill>
                <a:latin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800"/>
              <a:t>cauliflower</a:t>
            </a:r>
          </a:p>
        </p:txBody>
      </p:sp>
      <p:sp>
        <p:nvSpPr>
          <p:cNvPr id="13321" name="Text Box 9"/>
          <p:cNvSpPr txBox="1">
            <a:spLocks noChangeArrowheads="1"/>
          </p:cNvSpPr>
          <p:nvPr/>
        </p:nvSpPr>
        <p:spPr bwMode="auto">
          <a:xfrm>
            <a:off x="1863725" y="5562600"/>
            <a:ext cx="971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accent1"/>
              </a:buClr>
              <a:buSzPct val="65000"/>
              <a:buFont typeface="Wingdings" pitchFamily="2" charset="2"/>
              <a:buChar char="n"/>
              <a:defRPr sz="3000">
                <a:solidFill>
                  <a:schemeClr val="tx1"/>
                </a:solidFill>
                <a:latin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800"/>
              <a:t>broccoli</a:t>
            </a:r>
          </a:p>
        </p:txBody>
      </p:sp>
      <p:sp>
        <p:nvSpPr>
          <p:cNvPr id="13322" name="Text Box 10"/>
          <p:cNvSpPr txBox="1">
            <a:spLocks noChangeArrowheads="1"/>
          </p:cNvSpPr>
          <p:nvPr/>
        </p:nvSpPr>
        <p:spPr bwMode="auto">
          <a:xfrm>
            <a:off x="4572000" y="5181600"/>
            <a:ext cx="1069975"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accent1"/>
              </a:buClr>
              <a:buSzPct val="65000"/>
              <a:buFont typeface="Wingdings" pitchFamily="2" charset="2"/>
              <a:buChar char="n"/>
              <a:defRPr sz="3000">
                <a:solidFill>
                  <a:schemeClr val="tx1"/>
                </a:solidFill>
                <a:latin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en-US" altLang="en-US" sz="1800"/>
              <a:t>Brussels</a:t>
            </a:r>
            <a:br>
              <a:rPr lang="en-US" altLang="en-US" sz="1800"/>
            </a:br>
            <a:r>
              <a:rPr lang="en-US" altLang="en-US" sz="1800"/>
              <a:t>sprouts</a:t>
            </a:r>
          </a:p>
        </p:txBody>
      </p:sp>
      <p:sp>
        <p:nvSpPr>
          <p:cNvPr id="13323" name="Text Box 11"/>
          <p:cNvSpPr txBox="1">
            <a:spLocks noChangeArrowheads="1"/>
          </p:cNvSpPr>
          <p:nvPr/>
        </p:nvSpPr>
        <p:spPr bwMode="auto">
          <a:xfrm>
            <a:off x="7467600" y="1752600"/>
            <a:ext cx="882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accent1"/>
              </a:buClr>
              <a:buSzPct val="65000"/>
              <a:buFont typeface="Wingdings" pitchFamily="2" charset="2"/>
              <a:buChar char="n"/>
              <a:defRPr sz="3000">
                <a:solidFill>
                  <a:schemeClr val="tx1"/>
                </a:solidFill>
                <a:latin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r" eaLnBrk="1" hangingPunct="1">
              <a:spcBef>
                <a:spcPct val="0"/>
              </a:spcBef>
              <a:buClrTx/>
              <a:buSzTx/>
              <a:buFontTx/>
              <a:buNone/>
            </a:pPr>
            <a:r>
              <a:rPr lang="en-US" altLang="en-US" sz="1800"/>
              <a:t>collard</a:t>
            </a:r>
            <a:br>
              <a:rPr lang="en-US" altLang="en-US" sz="1800"/>
            </a:br>
            <a:r>
              <a:rPr lang="en-US" altLang="en-US" sz="1800"/>
              <a:t>greens</a:t>
            </a:r>
          </a:p>
        </p:txBody>
      </p:sp>
      <p:sp>
        <p:nvSpPr>
          <p:cNvPr id="13324" name="Text Box 12"/>
          <p:cNvSpPr txBox="1">
            <a:spLocks noChangeArrowheads="1"/>
          </p:cNvSpPr>
          <p:nvPr/>
        </p:nvSpPr>
        <p:spPr bwMode="auto">
          <a:xfrm>
            <a:off x="7246938" y="5438775"/>
            <a:ext cx="1098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accent1"/>
              </a:buClr>
              <a:buSzPct val="65000"/>
              <a:buFont typeface="Wingdings" pitchFamily="2" charset="2"/>
              <a:buChar char="n"/>
              <a:defRPr sz="3000">
                <a:solidFill>
                  <a:schemeClr val="tx1"/>
                </a:solidFill>
                <a:latin typeface="Arial"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charset="0"/>
              </a:defRPr>
            </a:lvl9pPr>
          </a:lstStyle>
          <a:p>
            <a:pPr algn="r" eaLnBrk="1" hangingPunct="1">
              <a:spcBef>
                <a:spcPct val="0"/>
              </a:spcBef>
              <a:buClrTx/>
              <a:buSzTx/>
              <a:buFontTx/>
              <a:buNone/>
            </a:pPr>
            <a:r>
              <a:rPr lang="en-US" altLang="en-US" sz="1800"/>
              <a:t>bok choy</a:t>
            </a:r>
          </a:p>
        </p:txBody>
      </p:sp>
    </p:spTree>
    <p:extLst>
      <p:ext uri="{BB962C8B-B14F-4D97-AF65-F5344CB8AC3E}">
        <p14:creationId xmlns:p14="http://schemas.microsoft.com/office/powerpoint/2010/main" val="4004758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5"/>
          <p:cNvSpPr txBox="1">
            <a:spLocks noChangeArrowheads="1"/>
          </p:cNvSpPr>
          <p:nvPr/>
        </p:nvSpPr>
        <p:spPr bwMode="auto">
          <a:xfrm>
            <a:off x="1447800" y="373063"/>
            <a:ext cx="8991600" cy="769937"/>
          </a:xfrm>
          <a:prstGeom prst="rect">
            <a:avLst/>
          </a:prstGeom>
          <a:noFill/>
          <a:ln w="9525">
            <a:noFill/>
            <a:miter lim="800000"/>
            <a:headEnd/>
            <a:tailEnd/>
          </a:ln>
        </p:spPr>
        <p:txBody>
          <a:bodyPr>
            <a:spAutoFit/>
          </a:bodyPr>
          <a:lstStyle/>
          <a:p>
            <a:r>
              <a:rPr lang="en-US" sz="4400" b="1">
                <a:solidFill>
                  <a:srgbClr val="C00000"/>
                </a:solidFill>
              </a:rPr>
              <a:t> How Many Species?</a:t>
            </a:r>
          </a:p>
        </p:txBody>
      </p:sp>
      <p:graphicFrame>
        <p:nvGraphicFramePr>
          <p:cNvPr id="11" name="Table 10"/>
          <p:cNvGraphicFramePr>
            <a:graphicFrameLocks noGrp="1"/>
          </p:cNvGraphicFramePr>
          <p:nvPr/>
        </p:nvGraphicFramePr>
        <p:xfrm>
          <a:off x="1752600" y="1310640"/>
          <a:ext cx="5875655" cy="509016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0000"/>
                    </a:ext>
                  </a:extLst>
                </a:gridCol>
                <a:gridCol w="1778000">
                  <a:extLst>
                    <a:ext uri="{9D8B030D-6E8A-4147-A177-3AD203B41FA5}">
                      <a16:colId xmlns:a16="http://schemas.microsoft.com/office/drawing/2014/main" val="20001"/>
                    </a:ext>
                  </a:extLst>
                </a:gridCol>
                <a:gridCol w="1811655">
                  <a:extLst>
                    <a:ext uri="{9D8B030D-6E8A-4147-A177-3AD203B41FA5}">
                      <a16:colId xmlns:a16="http://schemas.microsoft.com/office/drawing/2014/main" val="20002"/>
                    </a:ext>
                  </a:extLst>
                </a:gridCol>
              </a:tblGrid>
              <a:tr h="370840">
                <a:tc>
                  <a:txBody>
                    <a:bodyPr/>
                    <a:lstStyle/>
                    <a:p>
                      <a:r>
                        <a:rPr lang="en-US" dirty="0" err="1"/>
                        <a:t>Taxon</a:t>
                      </a:r>
                      <a:endParaRPr lang="en-US" dirty="0"/>
                    </a:p>
                  </a:txBody>
                  <a:tcPr>
                    <a:lnL w="38100" cap="flat" cmpd="sng" algn="ctr">
                      <a:solidFill>
                        <a:srgbClr val="C00000"/>
                      </a:solidFill>
                      <a:prstDash val="solid"/>
                      <a:round/>
                      <a:headEnd type="none" w="med" len="med"/>
                      <a:tailEnd type="none" w="med" len="med"/>
                    </a:lnL>
                    <a:lnR w="12700" cmpd="sng">
                      <a:noFill/>
                    </a:lnR>
                    <a:lnT w="38100" cap="flat" cmpd="sng" algn="ctr">
                      <a:solidFill>
                        <a:srgbClr val="C00000"/>
                      </a:solidFill>
                      <a:prstDash val="solid"/>
                      <a:round/>
                      <a:headEnd type="none" w="med" len="med"/>
                      <a:tailEnd type="none" w="med" len="med"/>
                    </a:lnT>
                    <a:lnB w="38100" cmpd="sng">
                      <a:noFill/>
                    </a:lnB>
                    <a:lnTlToBr w="12700" cmpd="sng">
                      <a:noFill/>
                      <a:prstDash val="solid"/>
                    </a:lnTlToBr>
                    <a:lnBlToTr w="12700" cmpd="sng">
                      <a:noFill/>
                      <a:prstDash val="solid"/>
                    </a:lnBlToTr>
                    <a:cell3D prstMaterial="dkEdge">
                      <a:bevel w="25400" h="25400" prst="angle"/>
                      <a:lightRig rig="flood" dir="t"/>
                    </a:cell3D>
                  </a:tcPr>
                </a:tc>
                <a:tc>
                  <a:txBody>
                    <a:bodyPr/>
                    <a:lstStyle/>
                    <a:p>
                      <a:r>
                        <a:rPr lang="en-US" dirty="0"/>
                        <a:t>Known </a:t>
                      </a:r>
                    </a:p>
                  </a:txBody>
                  <a:tcPr>
                    <a:lnL w="12700" cmpd="sng">
                      <a:noFill/>
                    </a:lnL>
                    <a:lnR w="12700" cmpd="sng">
                      <a:noFill/>
                    </a:lnR>
                    <a:lnT w="38100" cap="flat" cmpd="sng" algn="ctr">
                      <a:solidFill>
                        <a:srgbClr val="C00000"/>
                      </a:solidFill>
                      <a:prstDash val="solid"/>
                      <a:round/>
                      <a:headEnd type="none" w="med" len="med"/>
                      <a:tailEnd type="none" w="med" len="med"/>
                    </a:lnT>
                    <a:lnB w="38100" cmpd="sng">
                      <a:noFill/>
                    </a:lnB>
                    <a:lnTlToBr w="12700" cmpd="sng">
                      <a:noFill/>
                      <a:prstDash val="solid"/>
                    </a:lnTlToBr>
                    <a:lnBlToTr w="12700" cmpd="sng">
                      <a:noFill/>
                      <a:prstDash val="solid"/>
                    </a:lnBlToTr>
                    <a:cell3D prstMaterial="dkEdge">
                      <a:bevel w="25400" h="25400" prst="angle"/>
                      <a:lightRig rig="flood" dir="t"/>
                    </a:cell3D>
                  </a:tcPr>
                </a:tc>
                <a:tc>
                  <a:txBody>
                    <a:bodyPr/>
                    <a:lstStyle/>
                    <a:p>
                      <a:r>
                        <a:rPr lang="en-US" dirty="0"/>
                        <a:t>Estimated</a:t>
                      </a:r>
                    </a:p>
                  </a:txBody>
                  <a:tcPr>
                    <a:lnL w="12700" cmpd="sng">
                      <a:noFill/>
                    </a:lnL>
                    <a:lnR w="38100" cap="flat" cmpd="sng" algn="ctr">
                      <a:solidFill>
                        <a:srgbClr val="C00000"/>
                      </a:solidFill>
                      <a:prstDash val="solid"/>
                      <a:round/>
                      <a:headEnd type="none" w="med" len="med"/>
                      <a:tailEnd type="none" w="med" len="med"/>
                    </a:lnR>
                    <a:lnT w="38100" cap="flat" cmpd="sng" algn="ctr">
                      <a:solidFill>
                        <a:srgbClr val="C00000"/>
                      </a:solidFill>
                      <a:prstDash val="solid"/>
                      <a:round/>
                      <a:headEnd type="none" w="med" len="med"/>
                      <a:tailEnd type="none" w="med" len="med"/>
                    </a:lnT>
                    <a:lnB w="38100" cmpd="sng">
                      <a:noFill/>
                    </a:lnB>
                    <a:lnTlToBr w="12700" cmpd="sng">
                      <a:noFill/>
                      <a:prstDash val="solid"/>
                    </a:lnTlToBr>
                    <a:lnBlToTr w="12700" cmpd="sng">
                      <a:noFill/>
                      <a:prstDash val="solid"/>
                    </a:lnBlToTr>
                    <a:cell3D prstMaterial="dkEdge">
                      <a:bevel w="25400" h="25400" prst="angle"/>
                      <a:lightRig rig="flood" dir="t"/>
                    </a:cell3D>
                  </a:tcPr>
                </a:tc>
                <a:extLst>
                  <a:ext uri="{0D108BD9-81ED-4DB2-BD59-A6C34878D82A}">
                    <a16:rowId xmlns:a16="http://schemas.microsoft.com/office/drawing/2014/main" val="10000"/>
                  </a:ext>
                </a:extLst>
              </a:tr>
              <a:tr h="370840">
                <a:tc>
                  <a:txBody>
                    <a:bodyPr/>
                    <a:lstStyle/>
                    <a:p>
                      <a:r>
                        <a:rPr lang="en-US" dirty="0"/>
                        <a:t>Mammals</a:t>
                      </a:r>
                    </a:p>
                  </a:txBody>
                  <a:tcPr>
                    <a:lnL w="38100" cap="flat" cmpd="sng" algn="ctr">
                      <a:solidFill>
                        <a:srgbClr val="C00000"/>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cell3D prstMaterial="dkEdge">
                      <a:bevel w="25400" h="25400" prst="angle"/>
                      <a:lightRig rig="flood" dir="t"/>
                    </a:cell3D>
                  </a:tcPr>
                </a:tc>
                <a:tc>
                  <a:txBody>
                    <a:bodyPr/>
                    <a:lstStyle/>
                    <a:p>
                      <a:r>
                        <a:rPr lang="en-US" dirty="0"/>
                        <a:t>       5,000</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cell3D prstMaterial="dkEdge">
                      <a:bevel w="25400" h="25400" prst="angle"/>
                      <a:lightRig rig="flood" dir="t"/>
                    </a:cell3D>
                  </a:tcPr>
                </a:tc>
                <a:tc>
                  <a:txBody>
                    <a:bodyPr/>
                    <a:lstStyle/>
                    <a:p>
                      <a:r>
                        <a:rPr lang="en-US" dirty="0"/>
                        <a:t>      5,100</a:t>
                      </a:r>
                    </a:p>
                  </a:txBody>
                  <a:tcPr>
                    <a:lnL w="12700" cmpd="sng">
                      <a:noFill/>
                    </a:lnL>
                    <a:lnR w="38100" cap="flat" cmpd="sng" algn="ctr">
                      <a:solidFill>
                        <a:srgbClr val="C00000"/>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cell3D prstMaterial="dkEdge">
                      <a:bevel w="25400" h="25400" prst="angle"/>
                      <a:lightRig rig="flood" dir="t"/>
                    </a:cell3D>
                  </a:tcPr>
                </a:tc>
                <a:extLst>
                  <a:ext uri="{0D108BD9-81ED-4DB2-BD59-A6C34878D82A}">
                    <a16:rowId xmlns:a16="http://schemas.microsoft.com/office/drawing/2014/main" val="10001"/>
                  </a:ext>
                </a:extLst>
              </a:tr>
              <a:tr h="370840">
                <a:tc>
                  <a:txBody>
                    <a:bodyPr/>
                    <a:lstStyle/>
                    <a:p>
                      <a:r>
                        <a:rPr lang="en-US" dirty="0"/>
                        <a:t>Birds</a:t>
                      </a:r>
                    </a:p>
                  </a:txBody>
                  <a:tcPr>
                    <a:lnL w="38100" cap="flat" cmpd="sng" algn="ctr">
                      <a:solidFill>
                        <a:srgbClr val="C0000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cell3D prstMaterial="dkEdge">
                      <a:bevel w="25400" h="25400" prst="angle"/>
                      <a:lightRig rig="flood" dir="t"/>
                    </a:cell3D>
                  </a:tcPr>
                </a:tc>
                <a:tc>
                  <a:txBody>
                    <a:bodyPr/>
                    <a:lstStyle/>
                    <a:p>
                      <a:r>
                        <a:rPr lang="en-US" dirty="0"/>
                        <a:t>     10,000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25400" h="25400" prst="angle"/>
                      <a:lightRig rig="flood" dir="t"/>
                    </a:cell3D>
                  </a:tcPr>
                </a:tc>
                <a:tc>
                  <a:txBody>
                    <a:bodyPr/>
                    <a:lstStyle/>
                    <a:p>
                      <a:r>
                        <a:rPr lang="en-US" dirty="0"/>
                        <a:t>    10,500</a:t>
                      </a:r>
                    </a:p>
                  </a:txBody>
                  <a:tcPr>
                    <a:lnL w="12700" cmpd="sng">
                      <a:noFill/>
                    </a:lnL>
                    <a:lnR w="38100" cap="flat" cmpd="sng" algn="ctr">
                      <a:solidFill>
                        <a:srgbClr val="C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cell3D prstMaterial="dkEdge">
                      <a:bevel w="25400" h="25400" prst="angle"/>
                      <a:lightRig rig="flood" dir="t"/>
                    </a:cell3D>
                  </a:tcPr>
                </a:tc>
                <a:extLst>
                  <a:ext uri="{0D108BD9-81ED-4DB2-BD59-A6C34878D82A}">
                    <a16:rowId xmlns:a16="http://schemas.microsoft.com/office/drawing/2014/main" val="10002"/>
                  </a:ext>
                </a:extLst>
              </a:tr>
              <a:tr h="370840">
                <a:tc>
                  <a:txBody>
                    <a:bodyPr/>
                    <a:lstStyle/>
                    <a:p>
                      <a:r>
                        <a:rPr lang="en-US" dirty="0"/>
                        <a:t>Reptiles</a:t>
                      </a:r>
                    </a:p>
                  </a:txBody>
                  <a:tcPr>
                    <a:lnL w="38100" cap="flat" cmpd="sng" algn="ctr">
                      <a:solidFill>
                        <a:srgbClr val="C0000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cell3D prstMaterial="dkEdge">
                      <a:bevel w="25400" h="25400" prst="angle"/>
                      <a:lightRig rig="flood" dir="t"/>
                    </a:cell3D>
                  </a:tcPr>
                </a:tc>
                <a:tc>
                  <a:txBody>
                    <a:bodyPr/>
                    <a:lstStyle/>
                    <a:p>
                      <a:r>
                        <a:rPr lang="en-US" dirty="0"/>
                        <a:t>       7,000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25400" h="25400" prst="angle"/>
                      <a:lightRig rig="flood" dir="t"/>
                    </a:cell3D>
                  </a:tcPr>
                </a:tc>
                <a:tc>
                  <a:txBody>
                    <a:bodyPr/>
                    <a:lstStyle/>
                    <a:p>
                      <a:r>
                        <a:rPr lang="en-US" dirty="0"/>
                        <a:t>      7,500</a:t>
                      </a:r>
                    </a:p>
                  </a:txBody>
                  <a:tcPr>
                    <a:lnL w="12700" cmpd="sng">
                      <a:noFill/>
                    </a:lnL>
                    <a:lnR w="38100" cap="flat" cmpd="sng" algn="ctr">
                      <a:solidFill>
                        <a:srgbClr val="C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cell3D prstMaterial="dkEdge">
                      <a:bevel w="25400" h="25400" prst="angle"/>
                      <a:lightRig rig="flood" dir="t"/>
                    </a:cell3D>
                  </a:tcPr>
                </a:tc>
                <a:extLst>
                  <a:ext uri="{0D108BD9-81ED-4DB2-BD59-A6C34878D82A}">
                    <a16:rowId xmlns:a16="http://schemas.microsoft.com/office/drawing/2014/main" val="10003"/>
                  </a:ext>
                </a:extLst>
              </a:tr>
              <a:tr h="370840">
                <a:tc>
                  <a:txBody>
                    <a:bodyPr/>
                    <a:lstStyle/>
                    <a:p>
                      <a:r>
                        <a:rPr lang="en-US" dirty="0"/>
                        <a:t>Amphibians</a:t>
                      </a:r>
                    </a:p>
                  </a:txBody>
                  <a:tcPr>
                    <a:lnL w="38100" cap="flat" cmpd="sng" algn="ctr">
                      <a:solidFill>
                        <a:srgbClr val="C0000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cell3D prstMaterial="dkEdge">
                      <a:bevel w="25400" h="25400" prst="angle"/>
                      <a:lightRig rig="flood" dir="t"/>
                    </a:cell3D>
                  </a:tcPr>
                </a:tc>
                <a:tc>
                  <a:txBody>
                    <a:bodyPr/>
                    <a:lstStyle/>
                    <a:p>
                      <a:r>
                        <a:rPr lang="en-US" dirty="0"/>
                        <a:t>       5,500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25400" h="25400" prst="angle"/>
                      <a:lightRig rig="flood" dir="t"/>
                    </a:cell3D>
                  </a:tcPr>
                </a:tc>
                <a:tc>
                  <a:txBody>
                    <a:bodyPr/>
                    <a:lstStyle/>
                    <a:p>
                      <a:r>
                        <a:rPr lang="en-US" dirty="0"/>
                        <a:t>      6,000</a:t>
                      </a:r>
                    </a:p>
                  </a:txBody>
                  <a:tcPr>
                    <a:lnL w="12700" cmpd="sng">
                      <a:noFill/>
                    </a:lnL>
                    <a:lnR w="38100" cap="flat" cmpd="sng" algn="ctr">
                      <a:solidFill>
                        <a:srgbClr val="C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cell3D prstMaterial="dkEdge">
                      <a:bevel w="25400" h="25400" prst="angle"/>
                      <a:lightRig rig="flood" dir="t"/>
                    </a:cell3D>
                  </a:tcPr>
                </a:tc>
                <a:extLst>
                  <a:ext uri="{0D108BD9-81ED-4DB2-BD59-A6C34878D82A}">
                    <a16:rowId xmlns:a16="http://schemas.microsoft.com/office/drawing/2014/main" val="10004"/>
                  </a:ext>
                </a:extLst>
              </a:tr>
              <a:tr h="370840">
                <a:tc>
                  <a:txBody>
                    <a:bodyPr/>
                    <a:lstStyle/>
                    <a:p>
                      <a:r>
                        <a:rPr lang="en-US" dirty="0"/>
                        <a:t>Fish</a:t>
                      </a:r>
                    </a:p>
                  </a:txBody>
                  <a:tcPr>
                    <a:lnL w="38100" cap="flat" cmpd="sng" algn="ctr">
                      <a:solidFill>
                        <a:srgbClr val="C0000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cell3D prstMaterial="dkEdge">
                      <a:bevel w="25400" h="25400" prst="angle"/>
                      <a:lightRig rig="flood" dir="t"/>
                    </a:cell3D>
                  </a:tcPr>
                </a:tc>
                <a:tc>
                  <a:txBody>
                    <a:bodyPr/>
                    <a:lstStyle/>
                    <a:p>
                      <a:r>
                        <a:rPr lang="en-US" dirty="0"/>
                        <a:t>     20,000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25400" h="25400" prst="angle"/>
                      <a:lightRig rig="flood" dir="t"/>
                    </a:cell3D>
                  </a:tcPr>
                </a:tc>
                <a:tc>
                  <a:txBody>
                    <a:bodyPr/>
                    <a:lstStyle/>
                    <a:p>
                      <a:r>
                        <a:rPr lang="en-US" dirty="0"/>
                        <a:t>     22,000</a:t>
                      </a:r>
                    </a:p>
                  </a:txBody>
                  <a:tcPr>
                    <a:lnL w="12700" cmpd="sng">
                      <a:noFill/>
                    </a:lnL>
                    <a:lnR w="38100" cap="flat" cmpd="sng" algn="ctr">
                      <a:solidFill>
                        <a:srgbClr val="C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cell3D prstMaterial="dkEdge">
                      <a:bevel w="25400" h="25400" prst="angle"/>
                      <a:lightRig rig="flood" dir="t"/>
                    </a:cell3D>
                  </a:tcPr>
                </a:tc>
                <a:extLst>
                  <a:ext uri="{0D108BD9-81ED-4DB2-BD59-A6C34878D82A}">
                    <a16:rowId xmlns:a16="http://schemas.microsoft.com/office/drawing/2014/main" val="10005"/>
                  </a:ext>
                </a:extLst>
              </a:tr>
              <a:tr h="370840">
                <a:tc>
                  <a:txBody>
                    <a:bodyPr/>
                    <a:lstStyle/>
                    <a:p>
                      <a:r>
                        <a:rPr lang="en-US" dirty="0"/>
                        <a:t>Insects</a:t>
                      </a:r>
                    </a:p>
                  </a:txBody>
                  <a:tcPr>
                    <a:lnL w="38100" cap="flat" cmpd="sng" algn="ctr">
                      <a:solidFill>
                        <a:srgbClr val="C0000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cell3D prstMaterial="dkEdge">
                      <a:bevel w="25400" h="25400" prst="angle"/>
                      <a:lightRig rig="flood" dir="t"/>
                    </a:cell3D>
                  </a:tcPr>
                </a:tc>
                <a:tc>
                  <a:txBody>
                    <a:bodyPr/>
                    <a:lstStyle/>
                    <a:p>
                      <a:r>
                        <a:rPr lang="en-US" dirty="0"/>
                        <a:t>1,000,000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25400" h="25400" prst="angle"/>
                      <a:lightRig rig="flood" dir="t"/>
                    </a:cell3D>
                  </a:tcPr>
                </a:tc>
                <a:tc>
                  <a:txBody>
                    <a:bodyPr/>
                    <a:lstStyle/>
                    <a:p>
                      <a:r>
                        <a:rPr lang="en-US" dirty="0"/>
                        <a:t>7-10 million</a:t>
                      </a:r>
                    </a:p>
                  </a:txBody>
                  <a:tcPr>
                    <a:lnL w="12700" cmpd="sng">
                      <a:noFill/>
                    </a:lnL>
                    <a:lnR w="38100" cap="flat" cmpd="sng" algn="ctr">
                      <a:solidFill>
                        <a:srgbClr val="C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cell3D prstMaterial="dkEdge">
                      <a:bevel w="25400" h="25400" prst="angle"/>
                      <a:lightRig rig="flood" dir="t"/>
                    </a:cell3D>
                  </a:tcPr>
                </a:tc>
                <a:extLst>
                  <a:ext uri="{0D108BD9-81ED-4DB2-BD59-A6C34878D82A}">
                    <a16:rowId xmlns:a16="http://schemas.microsoft.com/office/drawing/2014/main" val="10006"/>
                  </a:ext>
                </a:extLst>
              </a:tr>
              <a:tr h="370840">
                <a:tc>
                  <a:txBody>
                    <a:bodyPr/>
                    <a:lstStyle/>
                    <a:p>
                      <a:r>
                        <a:rPr lang="en-US" dirty="0" err="1"/>
                        <a:t>Chelicerata</a:t>
                      </a:r>
                      <a:r>
                        <a:rPr lang="en-US" baseline="0" dirty="0"/>
                        <a:t> </a:t>
                      </a:r>
                      <a:r>
                        <a:rPr lang="en-US" sz="1400" baseline="0" dirty="0"/>
                        <a:t>(spiders etc)</a:t>
                      </a:r>
                      <a:endParaRPr lang="en-US" sz="1400" dirty="0"/>
                    </a:p>
                  </a:txBody>
                  <a:tcPr>
                    <a:lnL w="38100" cap="flat" cmpd="sng" algn="ctr">
                      <a:solidFill>
                        <a:srgbClr val="C0000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cell3D prstMaterial="dkEdge">
                      <a:bevel w="25400" h="25400" prst="angle"/>
                      <a:lightRig rig="flood" dir="t"/>
                    </a:cell3D>
                  </a:tcPr>
                </a:tc>
                <a:tc>
                  <a:txBody>
                    <a:bodyPr/>
                    <a:lstStyle/>
                    <a:p>
                      <a:r>
                        <a:rPr lang="en-US" dirty="0"/>
                        <a:t>     80,000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25400" h="25400" prst="angle"/>
                      <a:lightRig rig="flood" dir="t"/>
                    </a:cell3D>
                  </a:tcPr>
                </a:tc>
                <a:tc>
                  <a:txBody>
                    <a:bodyPr/>
                    <a:lstStyle/>
                    <a:p>
                      <a:r>
                        <a:rPr lang="en-US" dirty="0"/>
                        <a:t>   800,000</a:t>
                      </a:r>
                    </a:p>
                  </a:txBody>
                  <a:tcPr>
                    <a:lnL w="12700" cmpd="sng">
                      <a:noFill/>
                    </a:lnL>
                    <a:lnR w="38100" cap="flat" cmpd="sng" algn="ctr">
                      <a:solidFill>
                        <a:srgbClr val="C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cell3D prstMaterial="dkEdge">
                      <a:bevel w="25400" h="25400" prst="angle"/>
                      <a:lightRig rig="flood" dir="t"/>
                    </a:cell3D>
                  </a:tcPr>
                </a:tc>
                <a:extLst>
                  <a:ext uri="{0D108BD9-81ED-4DB2-BD59-A6C34878D82A}">
                    <a16:rowId xmlns:a16="http://schemas.microsoft.com/office/drawing/2014/main" val="10007"/>
                  </a:ext>
                </a:extLst>
              </a:tr>
              <a:tr h="370840">
                <a:tc>
                  <a:txBody>
                    <a:bodyPr/>
                    <a:lstStyle/>
                    <a:p>
                      <a:r>
                        <a:rPr lang="en-US" sz="1800" dirty="0"/>
                        <a:t>Nematodes</a:t>
                      </a:r>
                    </a:p>
                  </a:txBody>
                  <a:tcPr>
                    <a:lnL w="38100" cap="flat" cmpd="sng" algn="ctr">
                      <a:solidFill>
                        <a:srgbClr val="C0000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cell3D prstMaterial="dkEdge">
                      <a:bevel w="25400" h="25400" prst="angle"/>
                      <a:lightRig rig="flood" dir="t"/>
                    </a:cell3D>
                  </a:tcPr>
                </a:tc>
                <a:tc>
                  <a:txBody>
                    <a:bodyPr/>
                    <a:lstStyle/>
                    <a:p>
                      <a:r>
                        <a:rPr lang="en-US" baseline="0" dirty="0"/>
                        <a:t>     20,000</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25400" h="25400" prst="angle"/>
                      <a:lightRig rig="flood" dir="t"/>
                    </a:cell3D>
                  </a:tcPr>
                </a:tc>
                <a:tc>
                  <a:txBody>
                    <a:bodyPr/>
                    <a:lstStyle/>
                    <a:p>
                      <a:r>
                        <a:rPr lang="en-US" dirty="0"/>
                        <a:t>   400,000</a:t>
                      </a:r>
                    </a:p>
                  </a:txBody>
                  <a:tcPr>
                    <a:lnL w="12700" cmpd="sng">
                      <a:noFill/>
                    </a:lnL>
                    <a:lnR w="38100" cap="flat" cmpd="sng" algn="ctr">
                      <a:solidFill>
                        <a:srgbClr val="C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cell3D prstMaterial="dkEdge">
                      <a:bevel w="25400" h="25400" prst="angle"/>
                      <a:lightRig rig="flood" dir="t"/>
                    </a:cell3D>
                  </a:tcPr>
                </a:tc>
                <a:extLst>
                  <a:ext uri="{0D108BD9-81ED-4DB2-BD59-A6C34878D82A}">
                    <a16:rowId xmlns:a16="http://schemas.microsoft.com/office/drawing/2014/main" val="10008"/>
                  </a:ext>
                </a:extLst>
              </a:tr>
              <a:tr h="370840">
                <a:tc>
                  <a:txBody>
                    <a:bodyPr/>
                    <a:lstStyle/>
                    <a:p>
                      <a:r>
                        <a:rPr lang="en-US" sz="1800" dirty="0"/>
                        <a:t>Fungi</a:t>
                      </a:r>
                    </a:p>
                  </a:txBody>
                  <a:tcPr>
                    <a:lnL w="38100" cap="flat" cmpd="sng" algn="ctr">
                      <a:solidFill>
                        <a:srgbClr val="C0000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cell3D prstMaterial="dkEdge">
                      <a:bevel w="25400" h="25400" prst="angle"/>
                      <a:lightRig rig="flood" dir="t"/>
                    </a:cell3D>
                  </a:tcPr>
                </a:tc>
                <a:tc>
                  <a:txBody>
                    <a:bodyPr/>
                    <a:lstStyle/>
                    <a:p>
                      <a:r>
                        <a:rPr lang="en-US" dirty="0"/>
                        <a:t>      50,000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25400" h="25400" prst="angle"/>
                      <a:lightRig rig="flood" dir="t"/>
                    </a:cell3D>
                  </a:tcPr>
                </a:tc>
                <a:tc>
                  <a:txBody>
                    <a:bodyPr/>
                    <a:lstStyle/>
                    <a:p>
                      <a:r>
                        <a:rPr lang="en-US" dirty="0"/>
                        <a:t>1,500,000</a:t>
                      </a:r>
                    </a:p>
                  </a:txBody>
                  <a:tcPr>
                    <a:lnL w="12700" cmpd="sng">
                      <a:noFill/>
                    </a:lnL>
                    <a:lnR w="38100" cap="flat" cmpd="sng" algn="ctr">
                      <a:solidFill>
                        <a:srgbClr val="C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cell3D prstMaterial="dkEdge">
                      <a:bevel w="25400" h="25400" prst="angle"/>
                      <a:lightRig rig="flood" dir="t"/>
                    </a:cell3D>
                  </a:tcPr>
                </a:tc>
                <a:extLst>
                  <a:ext uri="{0D108BD9-81ED-4DB2-BD59-A6C34878D82A}">
                    <a16:rowId xmlns:a16="http://schemas.microsoft.com/office/drawing/2014/main" val="10009"/>
                  </a:ext>
                </a:extLst>
              </a:tr>
              <a:tr h="370840">
                <a:tc>
                  <a:txBody>
                    <a:bodyPr/>
                    <a:lstStyle/>
                    <a:p>
                      <a:r>
                        <a:rPr lang="en-US" sz="1800" dirty="0"/>
                        <a:t>Plants</a:t>
                      </a:r>
                    </a:p>
                  </a:txBody>
                  <a:tcPr>
                    <a:lnL w="38100" cap="flat" cmpd="sng" algn="ctr">
                      <a:solidFill>
                        <a:srgbClr val="C0000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cell3D prstMaterial="dkEdge">
                      <a:bevel w="25400" h="25400" prst="angle"/>
                      <a:lightRig rig="flood" dir="t"/>
                    </a:cell3D>
                  </a:tcPr>
                </a:tc>
                <a:tc>
                  <a:txBody>
                    <a:bodyPr/>
                    <a:lstStyle/>
                    <a:p>
                      <a:r>
                        <a:rPr lang="en-US" dirty="0"/>
                        <a:t>    300,000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25400" h="25400" prst="angle"/>
                      <a:lightRig rig="flood" dir="t"/>
                    </a:cell3D>
                  </a:tcPr>
                </a:tc>
                <a:tc>
                  <a:txBody>
                    <a:bodyPr/>
                    <a:lstStyle/>
                    <a:p>
                      <a:r>
                        <a:rPr lang="en-US" dirty="0"/>
                        <a:t>   350,000</a:t>
                      </a:r>
                    </a:p>
                  </a:txBody>
                  <a:tcPr>
                    <a:lnL w="12700" cmpd="sng">
                      <a:noFill/>
                    </a:lnL>
                    <a:lnR w="38100" cap="flat" cmpd="sng" algn="ctr">
                      <a:solidFill>
                        <a:srgbClr val="C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cell3D prstMaterial="dkEdge">
                      <a:bevel w="25400" h="25400" prst="angle"/>
                      <a:lightRig rig="flood" dir="t"/>
                    </a:cell3D>
                  </a:tcPr>
                </a:tc>
                <a:extLst>
                  <a:ext uri="{0D108BD9-81ED-4DB2-BD59-A6C34878D82A}">
                    <a16:rowId xmlns:a16="http://schemas.microsoft.com/office/drawing/2014/main" val="10010"/>
                  </a:ext>
                </a:extLst>
              </a:tr>
              <a:tr h="370840">
                <a:tc>
                  <a:txBody>
                    <a:bodyPr/>
                    <a:lstStyle/>
                    <a:p>
                      <a:r>
                        <a:rPr lang="en-US" sz="1800" dirty="0" err="1"/>
                        <a:t>Eubacteria</a:t>
                      </a:r>
                      <a:r>
                        <a:rPr lang="en-US" sz="1800" baseline="0" dirty="0"/>
                        <a:t> + </a:t>
                      </a:r>
                      <a:r>
                        <a:rPr lang="en-US" sz="1800" baseline="0" dirty="0" err="1"/>
                        <a:t>Archaea</a:t>
                      </a:r>
                      <a:endParaRPr lang="en-US" sz="1800" dirty="0"/>
                    </a:p>
                  </a:txBody>
                  <a:tcPr>
                    <a:lnL w="38100" cap="flat" cmpd="sng" algn="ctr">
                      <a:solidFill>
                        <a:srgbClr val="C00000"/>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cell3D prstMaterial="dkEdge">
                      <a:bevel w="25400" h="25400" prst="angle"/>
                      <a:lightRig rig="flood" dir="t"/>
                    </a:cell3D>
                  </a:tcPr>
                </a:tc>
                <a:tc>
                  <a:txBody>
                    <a:bodyPr/>
                    <a:lstStyle/>
                    <a:p>
                      <a:r>
                        <a:rPr lang="en-US" dirty="0"/>
                        <a:t>        7,000</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cell3D prstMaterial="dkEdge">
                      <a:bevel w="25400" h="25400" prst="angle"/>
                      <a:lightRig rig="flood" dir="t"/>
                    </a:cell3D>
                  </a:tcPr>
                </a:tc>
                <a:tc>
                  <a:txBody>
                    <a:bodyPr/>
                    <a:lstStyle/>
                    <a:p>
                      <a:r>
                        <a:rPr lang="en-US" dirty="0"/>
                        <a:t>2-50 million</a:t>
                      </a:r>
                    </a:p>
                  </a:txBody>
                  <a:tcPr>
                    <a:lnL w="12700" cmpd="sng">
                      <a:noFill/>
                    </a:lnL>
                    <a:lnR w="38100" cap="flat" cmpd="sng" algn="ctr">
                      <a:solidFill>
                        <a:srgbClr val="C0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cell3D prstMaterial="dkEdge">
                      <a:bevel w="25400" h="25400" prst="angle"/>
                      <a:lightRig rig="flood" dir="t"/>
                    </a:cell3D>
                  </a:tcPr>
                </a:tc>
                <a:extLst>
                  <a:ext uri="{0D108BD9-81ED-4DB2-BD59-A6C34878D82A}">
                    <a16:rowId xmlns:a16="http://schemas.microsoft.com/office/drawing/2014/main" val="1001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t>Total</a:t>
                      </a:r>
                    </a:p>
                    <a:p>
                      <a:endParaRPr lang="en-US" sz="1800" dirty="0"/>
                    </a:p>
                  </a:txBody>
                  <a:tcPr>
                    <a:lnL w="38100" cap="flat" cmpd="sng" algn="ctr">
                      <a:solidFill>
                        <a:srgbClr val="C00000"/>
                      </a:solidFill>
                      <a:prstDash val="solid"/>
                      <a:round/>
                      <a:headEnd type="none" w="med" len="med"/>
                      <a:tailEnd type="none" w="med" len="med"/>
                    </a:lnL>
                    <a:lnR w="12700" cmpd="sng">
                      <a:noFill/>
                    </a:lnR>
                    <a:lnT w="12700" cmpd="sng">
                      <a:noFill/>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t>~2,000,000</a:t>
                      </a:r>
                    </a:p>
                    <a:p>
                      <a:endParaRPr lang="en-US" dirty="0"/>
                    </a:p>
                  </a:txBody>
                  <a:tcPr>
                    <a:lnL w="12700" cmpd="sng">
                      <a:noFill/>
                    </a:lnL>
                    <a:lnR w="12700" cmpd="sng">
                      <a:noFill/>
                    </a:lnR>
                    <a:lnT w="12700" cmpd="sng">
                      <a:noFill/>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t>~10-100,000,000</a:t>
                      </a:r>
                    </a:p>
                    <a:p>
                      <a:endParaRPr lang="en-US" dirty="0"/>
                    </a:p>
                  </a:txBody>
                  <a:tcPr>
                    <a:lnL w="12700" cmpd="sng">
                      <a:noFill/>
                    </a:lnL>
                    <a:lnR w="38100" cap="flat" cmpd="sng" algn="ctr">
                      <a:solidFill>
                        <a:srgbClr val="C00000"/>
                      </a:solidFill>
                      <a:prstDash val="solid"/>
                      <a:round/>
                      <a:headEnd type="none" w="med" len="med"/>
                      <a:tailEnd type="none" w="med" len="med"/>
                    </a:lnR>
                    <a:lnT w="12700" cmpd="sng">
                      <a:noFill/>
                    </a:lnT>
                    <a:lnB w="381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tcPr>
                </a:tc>
                <a:extLst>
                  <a:ext uri="{0D108BD9-81ED-4DB2-BD59-A6C34878D82A}">
                    <a16:rowId xmlns:a16="http://schemas.microsoft.com/office/drawing/2014/main" val="10012"/>
                  </a:ext>
                </a:extLst>
              </a:tr>
            </a:tbl>
          </a:graphicData>
        </a:graphic>
      </p:graphicFrame>
      <p:pic>
        <p:nvPicPr>
          <p:cNvPr id="24579" name="Picture 4" descr="Tree of Life.jpg"/>
          <p:cNvPicPr>
            <a:picLocks noChangeAspect="1"/>
          </p:cNvPicPr>
          <p:nvPr/>
        </p:nvPicPr>
        <p:blipFill>
          <a:blip r:embed="rId3"/>
          <a:srcRect l="1508" t="2679" b="893"/>
          <a:stretch>
            <a:fillRect/>
          </a:stretch>
        </p:blipFill>
        <p:spPr bwMode="auto">
          <a:xfrm>
            <a:off x="320675" y="76200"/>
            <a:ext cx="1304925" cy="12192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4"/>
          <p:cNvSpPr txBox="1">
            <a:spLocks noChangeArrowheads="1"/>
          </p:cNvSpPr>
          <p:nvPr/>
        </p:nvSpPr>
        <p:spPr bwMode="auto">
          <a:xfrm>
            <a:off x="4953000" y="2438400"/>
            <a:ext cx="4419600" cy="2882900"/>
          </a:xfrm>
          <a:prstGeom prst="rect">
            <a:avLst/>
          </a:prstGeom>
          <a:noFill/>
          <a:ln w="9525">
            <a:noFill/>
            <a:miter lim="800000"/>
            <a:headEnd/>
            <a:tailEnd/>
          </a:ln>
        </p:spPr>
        <p:txBody>
          <a:bodyPr>
            <a:spAutoFit/>
          </a:bodyPr>
          <a:lstStyle/>
          <a:p>
            <a:pPr marL="223838" indent="-223838">
              <a:spcBef>
                <a:spcPts val="3000"/>
              </a:spcBef>
              <a:buClr>
                <a:srgbClr val="C00000"/>
              </a:buClr>
              <a:buSzPct val="130000"/>
              <a:buFontTx/>
              <a:buChar char="•"/>
            </a:pPr>
            <a:r>
              <a:rPr lang="en-US" b="1">
                <a:solidFill>
                  <a:srgbClr val="002060"/>
                </a:solidFill>
                <a:latin typeface="Verdana" pitchFamily="34" charset="0"/>
              </a:rPr>
              <a:t>North rim – </a:t>
            </a:r>
            <a:r>
              <a:rPr lang="en-US" b="1" i="1">
                <a:solidFill>
                  <a:srgbClr val="002060"/>
                </a:solidFill>
                <a:latin typeface="Verdana" pitchFamily="34" charset="0"/>
              </a:rPr>
              <a:t>Kaibab squirrel </a:t>
            </a:r>
          </a:p>
          <a:p>
            <a:pPr marL="223838" indent="-223838">
              <a:spcBef>
                <a:spcPts val="3000"/>
              </a:spcBef>
              <a:buClr>
                <a:srgbClr val="C00000"/>
              </a:buClr>
              <a:buSzPct val="165000"/>
              <a:buFont typeface="Arial" charset="0"/>
              <a:buChar char="•"/>
            </a:pPr>
            <a:r>
              <a:rPr lang="en-US" b="1">
                <a:solidFill>
                  <a:srgbClr val="002060"/>
                </a:solidFill>
                <a:latin typeface="Verdana" pitchFamily="34" charset="0"/>
              </a:rPr>
              <a:t>South rim – </a:t>
            </a:r>
            <a:r>
              <a:rPr lang="en-US" b="1" i="1">
                <a:solidFill>
                  <a:srgbClr val="002060"/>
                </a:solidFill>
                <a:latin typeface="Verdana" pitchFamily="34" charset="0"/>
              </a:rPr>
              <a:t>Abert’s squirrel </a:t>
            </a:r>
          </a:p>
          <a:p>
            <a:pPr marL="223838" indent="-223838">
              <a:spcBef>
                <a:spcPts val="3000"/>
              </a:spcBef>
              <a:buClr>
                <a:srgbClr val="C00000"/>
              </a:buClr>
              <a:buSzPct val="130000"/>
              <a:buFontTx/>
              <a:buChar char="•"/>
            </a:pPr>
            <a:r>
              <a:rPr lang="en-US" b="1">
                <a:solidFill>
                  <a:srgbClr val="002060"/>
                </a:solidFill>
                <a:latin typeface="Verdana" pitchFamily="34" charset="0"/>
              </a:rPr>
              <a:t>Ancestral population divided by formation of Grand Canyon</a:t>
            </a:r>
          </a:p>
          <a:p>
            <a:pPr marL="223838" indent="-223838">
              <a:spcBef>
                <a:spcPts val="3000"/>
              </a:spcBef>
              <a:buClr>
                <a:srgbClr val="C00000"/>
              </a:buClr>
              <a:buSzPct val="130000"/>
              <a:buFontTx/>
              <a:buChar char="•"/>
            </a:pPr>
            <a:r>
              <a:rPr lang="en-US" b="1">
                <a:solidFill>
                  <a:srgbClr val="002060"/>
                </a:solidFill>
                <a:latin typeface="Verdana" pitchFamily="34" charset="0"/>
              </a:rPr>
              <a:t>Reduced gene flow between separated populations</a:t>
            </a:r>
          </a:p>
        </p:txBody>
      </p:sp>
      <p:sp>
        <p:nvSpPr>
          <p:cNvPr id="26626" name="Text Box 5"/>
          <p:cNvSpPr txBox="1">
            <a:spLocks noChangeArrowheads="1"/>
          </p:cNvSpPr>
          <p:nvPr/>
        </p:nvSpPr>
        <p:spPr bwMode="auto">
          <a:xfrm>
            <a:off x="0" y="838200"/>
            <a:ext cx="8991600" cy="762000"/>
          </a:xfrm>
          <a:prstGeom prst="rect">
            <a:avLst/>
          </a:prstGeom>
          <a:noFill/>
          <a:ln w="9525">
            <a:noFill/>
            <a:miter lim="800000"/>
            <a:headEnd/>
            <a:tailEnd/>
          </a:ln>
        </p:spPr>
        <p:txBody>
          <a:bodyPr>
            <a:spAutoFit/>
          </a:bodyPr>
          <a:lstStyle/>
          <a:p>
            <a:r>
              <a:rPr lang="en-US" sz="4400" b="1">
                <a:solidFill>
                  <a:srgbClr val="C00000"/>
                </a:solidFill>
              </a:rPr>
              <a:t> Mechanisms of speciation</a:t>
            </a:r>
          </a:p>
        </p:txBody>
      </p:sp>
      <p:grpSp>
        <p:nvGrpSpPr>
          <p:cNvPr id="26627" name="Group 9"/>
          <p:cNvGrpSpPr>
            <a:grpSpLocks/>
          </p:cNvGrpSpPr>
          <p:nvPr/>
        </p:nvGrpSpPr>
        <p:grpSpPr bwMode="auto">
          <a:xfrm>
            <a:off x="228600" y="2286000"/>
            <a:ext cx="4668838" cy="3352800"/>
            <a:chOff x="2304" y="0"/>
            <a:chExt cx="3327" cy="2418"/>
          </a:xfrm>
        </p:grpSpPr>
        <p:pic>
          <p:nvPicPr>
            <p:cNvPr id="26629" name="Picture 6"/>
            <p:cNvPicPr>
              <a:picLocks noChangeAspect="1" noChangeArrowheads="1"/>
            </p:cNvPicPr>
            <p:nvPr/>
          </p:nvPicPr>
          <p:blipFill>
            <a:blip r:embed="rId3">
              <a:lum bright="10000" contrast="40000"/>
            </a:blip>
            <a:srcRect/>
            <a:stretch>
              <a:fillRect/>
            </a:stretch>
          </p:blipFill>
          <p:spPr bwMode="auto">
            <a:xfrm>
              <a:off x="2304" y="0"/>
              <a:ext cx="3312" cy="2418"/>
            </a:xfrm>
            <a:prstGeom prst="rect">
              <a:avLst/>
            </a:prstGeom>
            <a:noFill/>
            <a:ln w="28575">
              <a:solidFill>
                <a:schemeClr val="tx1"/>
              </a:solidFill>
              <a:miter lim="800000"/>
              <a:headEnd/>
              <a:tailEnd/>
            </a:ln>
          </p:spPr>
        </p:pic>
        <p:pic>
          <p:nvPicPr>
            <p:cNvPr id="26630" name="Picture 7"/>
            <p:cNvPicPr>
              <a:picLocks noChangeAspect="1" noChangeArrowheads="1"/>
            </p:cNvPicPr>
            <p:nvPr/>
          </p:nvPicPr>
          <p:blipFill>
            <a:blip r:embed="rId4">
              <a:lum contrast="20000"/>
            </a:blip>
            <a:srcRect/>
            <a:stretch>
              <a:fillRect/>
            </a:stretch>
          </p:blipFill>
          <p:spPr bwMode="auto">
            <a:xfrm>
              <a:off x="2793" y="604"/>
              <a:ext cx="1066" cy="1104"/>
            </a:xfrm>
            <a:prstGeom prst="rect">
              <a:avLst/>
            </a:prstGeom>
            <a:noFill/>
            <a:ln w="28575">
              <a:solidFill>
                <a:schemeClr val="tx1"/>
              </a:solidFill>
              <a:miter lim="800000"/>
              <a:headEnd/>
              <a:tailEnd/>
            </a:ln>
          </p:spPr>
        </p:pic>
        <p:pic>
          <p:nvPicPr>
            <p:cNvPr id="26631" name="Picture 8"/>
            <p:cNvPicPr>
              <a:picLocks noChangeAspect="1" noChangeArrowheads="1"/>
            </p:cNvPicPr>
            <p:nvPr/>
          </p:nvPicPr>
          <p:blipFill>
            <a:blip r:embed="rId5">
              <a:lum contrast="20000"/>
            </a:blip>
            <a:srcRect/>
            <a:stretch>
              <a:fillRect/>
            </a:stretch>
          </p:blipFill>
          <p:spPr bwMode="auto">
            <a:xfrm>
              <a:off x="4584" y="624"/>
              <a:ext cx="1047" cy="1056"/>
            </a:xfrm>
            <a:prstGeom prst="rect">
              <a:avLst/>
            </a:prstGeom>
            <a:noFill/>
            <a:ln w="28575">
              <a:solidFill>
                <a:schemeClr val="tx1"/>
              </a:solidFill>
              <a:miter lim="800000"/>
              <a:headEnd/>
              <a:tailEnd/>
            </a:ln>
          </p:spPr>
        </p:pic>
      </p:grpSp>
      <p:sp>
        <p:nvSpPr>
          <p:cNvPr id="26628" name="Text Box 8"/>
          <p:cNvSpPr txBox="1">
            <a:spLocks noChangeArrowheads="1"/>
          </p:cNvSpPr>
          <p:nvPr/>
        </p:nvSpPr>
        <p:spPr bwMode="auto">
          <a:xfrm>
            <a:off x="1371600" y="5867400"/>
            <a:ext cx="3200400" cy="457200"/>
          </a:xfrm>
          <a:prstGeom prst="rect">
            <a:avLst/>
          </a:prstGeom>
          <a:noFill/>
          <a:ln w="9525">
            <a:noFill/>
            <a:miter lim="800000"/>
            <a:headEnd/>
            <a:tailEnd/>
          </a:ln>
        </p:spPr>
        <p:txBody>
          <a:bodyPr>
            <a:spAutoFit/>
          </a:bodyPr>
          <a:lstStyle/>
          <a:p>
            <a:pPr>
              <a:spcBef>
                <a:spcPct val="50000"/>
              </a:spcBef>
            </a:pPr>
            <a:r>
              <a:rPr lang="en-US" sz="2400" b="1"/>
              <a:t>Grand Canyon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5"/>
          <p:cNvSpPr txBox="1">
            <a:spLocks noChangeArrowheads="1"/>
          </p:cNvSpPr>
          <p:nvPr/>
        </p:nvSpPr>
        <p:spPr bwMode="auto">
          <a:xfrm>
            <a:off x="0" y="434975"/>
            <a:ext cx="8991600" cy="769938"/>
          </a:xfrm>
          <a:prstGeom prst="rect">
            <a:avLst/>
          </a:prstGeom>
          <a:noFill/>
          <a:ln w="9525">
            <a:noFill/>
            <a:miter lim="800000"/>
            <a:headEnd/>
            <a:tailEnd/>
          </a:ln>
        </p:spPr>
        <p:txBody>
          <a:bodyPr>
            <a:spAutoFit/>
          </a:bodyPr>
          <a:lstStyle/>
          <a:p>
            <a:r>
              <a:rPr lang="en-US" sz="4400" b="1">
                <a:solidFill>
                  <a:srgbClr val="C00000"/>
                </a:solidFill>
              </a:rPr>
              <a:t> Allopatric Speciation</a:t>
            </a:r>
          </a:p>
        </p:txBody>
      </p:sp>
      <p:grpSp>
        <p:nvGrpSpPr>
          <p:cNvPr id="28674" name="Group 9"/>
          <p:cNvGrpSpPr>
            <a:grpSpLocks/>
          </p:cNvGrpSpPr>
          <p:nvPr/>
        </p:nvGrpSpPr>
        <p:grpSpPr bwMode="auto">
          <a:xfrm>
            <a:off x="228600" y="1524000"/>
            <a:ext cx="4668838" cy="3352800"/>
            <a:chOff x="2304" y="0"/>
            <a:chExt cx="3327" cy="2418"/>
          </a:xfrm>
        </p:grpSpPr>
        <p:pic>
          <p:nvPicPr>
            <p:cNvPr id="28676" name="Picture 6"/>
            <p:cNvPicPr>
              <a:picLocks noChangeAspect="1" noChangeArrowheads="1"/>
            </p:cNvPicPr>
            <p:nvPr/>
          </p:nvPicPr>
          <p:blipFill>
            <a:blip r:embed="rId3">
              <a:lum bright="10000" contrast="40000"/>
            </a:blip>
            <a:srcRect/>
            <a:stretch>
              <a:fillRect/>
            </a:stretch>
          </p:blipFill>
          <p:spPr bwMode="auto">
            <a:xfrm>
              <a:off x="2304" y="0"/>
              <a:ext cx="3312" cy="2418"/>
            </a:xfrm>
            <a:prstGeom prst="rect">
              <a:avLst/>
            </a:prstGeom>
            <a:noFill/>
            <a:ln w="28575">
              <a:solidFill>
                <a:schemeClr val="tx1"/>
              </a:solidFill>
              <a:miter lim="800000"/>
              <a:headEnd/>
              <a:tailEnd/>
            </a:ln>
          </p:spPr>
        </p:pic>
        <p:pic>
          <p:nvPicPr>
            <p:cNvPr id="28677" name="Picture 7"/>
            <p:cNvPicPr>
              <a:picLocks noChangeAspect="1" noChangeArrowheads="1"/>
            </p:cNvPicPr>
            <p:nvPr/>
          </p:nvPicPr>
          <p:blipFill>
            <a:blip r:embed="rId4">
              <a:lum contrast="20000"/>
            </a:blip>
            <a:srcRect/>
            <a:stretch>
              <a:fillRect/>
            </a:stretch>
          </p:blipFill>
          <p:spPr bwMode="auto">
            <a:xfrm>
              <a:off x="2650" y="576"/>
              <a:ext cx="1066" cy="1104"/>
            </a:xfrm>
            <a:prstGeom prst="rect">
              <a:avLst/>
            </a:prstGeom>
            <a:noFill/>
            <a:ln w="28575">
              <a:solidFill>
                <a:schemeClr val="tx1"/>
              </a:solidFill>
              <a:miter lim="800000"/>
              <a:headEnd/>
              <a:tailEnd/>
            </a:ln>
          </p:spPr>
        </p:pic>
        <p:pic>
          <p:nvPicPr>
            <p:cNvPr id="28678" name="Picture 8"/>
            <p:cNvPicPr>
              <a:picLocks noChangeAspect="1" noChangeArrowheads="1"/>
            </p:cNvPicPr>
            <p:nvPr/>
          </p:nvPicPr>
          <p:blipFill>
            <a:blip r:embed="rId5">
              <a:lum contrast="20000"/>
            </a:blip>
            <a:srcRect/>
            <a:stretch>
              <a:fillRect/>
            </a:stretch>
          </p:blipFill>
          <p:spPr bwMode="auto">
            <a:xfrm>
              <a:off x="4584" y="624"/>
              <a:ext cx="1047" cy="1056"/>
            </a:xfrm>
            <a:prstGeom prst="rect">
              <a:avLst/>
            </a:prstGeom>
            <a:noFill/>
            <a:ln w="28575">
              <a:solidFill>
                <a:schemeClr val="tx1"/>
              </a:solidFill>
              <a:miter lim="800000"/>
              <a:headEnd/>
              <a:tailEnd/>
            </a:ln>
          </p:spPr>
        </p:pic>
      </p:grpSp>
      <p:sp>
        <p:nvSpPr>
          <p:cNvPr id="28675" name="Rectangle 7"/>
          <p:cNvSpPr>
            <a:spLocks noChangeArrowheads="1"/>
          </p:cNvSpPr>
          <p:nvPr/>
        </p:nvSpPr>
        <p:spPr bwMode="auto">
          <a:xfrm>
            <a:off x="5029200" y="1524000"/>
            <a:ext cx="4191000" cy="4431983"/>
          </a:xfrm>
          <a:prstGeom prst="rect">
            <a:avLst/>
          </a:prstGeom>
          <a:noFill/>
          <a:ln w="9525">
            <a:noFill/>
            <a:miter lim="800000"/>
            <a:headEnd/>
            <a:tailEnd/>
          </a:ln>
        </p:spPr>
        <p:txBody>
          <a:bodyPr>
            <a:spAutoFit/>
          </a:bodyPr>
          <a:lstStyle/>
          <a:p>
            <a:pPr>
              <a:lnSpc>
                <a:spcPct val="120000"/>
              </a:lnSpc>
              <a:spcBef>
                <a:spcPts val="3600"/>
              </a:spcBef>
              <a:buClr>
                <a:srgbClr val="C00000"/>
              </a:buClr>
              <a:buSzPct val="150000"/>
              <a:buFont typeface="Arial" charset="0"/>
              <a:buChar char="•"/>
            </a:pPr>
            <a:r>
              <a:rPr lang="en-US" sz="2000" b="1" dirty="0">
                <a:solidFill>
                  <a:srgbClr val="002060"/>
                </a:solidFill>
              </a:rPr>
              <a:t> Speciation in geographically isolated populations </a:t>
            </a:r>
          </a:p>
          <a:p>
            <a:pPr>
              <a:lnSpc>
                <a:spcPct val="120000"/>
              </a:lnSpc>
              <a:spcBef>
                <a:spcPts val="3600"/>
              </a:spcBef>
              <a:buClr>
                <a:srgbClr val="C00000"/>
              </a:buClr>
              <a:buSzPct val="150000"/>
              <a:buFont typeface="Arial" charset="0"/>
              <a:buChar char="•"/>
            </a:pPr>
            <a:r>
              <a:rPr lang="en-US" sz="2000" b="1" dirty="0">
                <a:solidFill>
                  <a:srgbClr val="002060"/>
                </a:solidFill>
              </a:rPr>
              <a:t> Some type of barrier exists that  prevents/reduces gene flow</a:t>
            </a:r>
          </a:p>
          <a:p>
            <a:pPr>
              <a:lnSpc>
                <a:spcPct val="120000"/>
              </a:lnSpc>
              <a:spcBef>
                <a:spcPts val="3600"/>
              </a:spcBef>
              <a:buClr>
                <a:srgbClr val="C00000"/>
              </a:buClr>
              <a:buSzPct val="150000"/>
              <a:buFont typeface="Arial" charset="0"/>
              <a:buChar char="•"/>
            </a:pPr>
            <a:r>
              <a:rPr lang="en-US" sz="2000" b="1" dirty="0">
                <a:solidFill>
                  <a:srgbClr val="002060"/>
                </a:solidFill>
              </a:rPr>
              <a:t> Effectiveness of barrier varies with species</a:t>
            </a:r>
          </a:p>
          <a:p>
            <a:pPr>
              <a:lnSpc>
                <a:spcPct val="120000"/>
              </a:lnSpc>
              <a:spcBef>
                <a:spcPts val="3600"/>
              </a:spcBef>
              <a:buClr>
                <a:srgbClr val="C00000"/>
              </a:buClr>
              <a:buSzPct val="150000"/>
              <a:buFont typeface="Arial" charset="0"/>
              <a:buChar char="•"/>
            </a:pPr>
            <a:r>
              <a:rPr lang="en-US" sz="2000" b="1" dirty="0">
                <a:solidFill>
                  <a:srgbClr val="002060"/>
                </a:solidFill>
              </a:rPr>
              <a:t>A. </a:t>
            </a:r>
            <a:r>
              <a:rPr lang="en-US" sz="2000" b="1" dirty="0" err="1">
                <a:solidFill>
                  <a:srgbClr val="002060"/>
                </a:solidFill>
              </a:rPr>
              <a:t>harrisii</a:t>
            </a:r>
            <a:r>
              <a:rPr lang="en-US" sz="2000" b="1" dirty="0">
                <a:solidFill>
                  <a:srgbClr val="002060"/>
                </a:solidFill>
              </a:rPr>
              <a:t>- south rim and A. </a:t>
            </a:r>
            <a:r>
              <a:rPr lang="en-US" sz="2000" b="1" dirty="0" err="1">
                <a:solidFill>
                  <a:srgbClr val="002060"/>
                </a:solidFill>
              </a:rPr>
              <a:t>leucurus</a:t>
            </a:r>
            <a:r>
              <a:rPr lang="en-US" sz="2000" b="1" dirty="0">
                <a:solidFill>
                  <a:srgbClr val="002060"/>
                </a:solidFill>
              </a:rPr>
              <a:t>- north rim</a:t>
            </a:r>
          </a:p>
        </p:txBody>
      </p:sp>
    </p:spTree>
  </p:cSld>
  <p:clrMapOvr>
    <a:masterClrMapping/>
  </p:clrMapOvr>
</p:sld>
</file>

<file path=ppt/theme/theme1.xml><?xml version="1.0" encoding="utf-8"?>
<a:theme xmlns:a="http://schemas.openxmlformats.org/drawingml/2006/main" name="Speciation_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Speciation_2</Template>
  <TotalTime>4610</TotalTime>
  <Words>1895</Words>
  <Application>Microsoft Macintosh PowerPoint</Application>
  <PresentationFormat>On-screen Show (4:3)</PresentationFormat>
  <Paragraphs>219</Paragraphs>
  <Slides>26</Slides>
  <Notes>24</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Helvetica</vt:lpstr>
      <vt:lpstr>Verdana</vt:lpstr>
      <vt:lpstr>Wingdings</vt:lpstr>
      <vt:lpstr>Speciation_2</vt:lpstr>
      <vt:lpstr>PowerPoint Presentation</vt:lpstr>
      <vt:lpstr>Biological Species Concept</vt:lpstr>
      <vt:lpstr>Reproductive Isolation</vt:lpstr>
      <vt:lpstr>Problems with the BSC</vt:lpstr>
      <vt:lpstr>Breeding of Animals: Canis familiaris</vt:lpstr>
      <vt:lpstr>Breeding of Plants: Brassica oleracea</vt:lpstr>
      <vt:lpstr>PowerPoint Presentation</vt:lpstr>
      <vt:lpstr>PowerPoint Presentation</vt:lpstr>
      <vt:lpstr>PowerPoint Presentation</vt:lpstr>
      <vt:lpstr>Barriers in Allopatric Speciation</vt:lpstr>
      <vt:lpstr>Parapatric Speciation</vt:lpstr>
      <vt:lpstr>PowerPoint Presentation</vt:lpstr>
      <vt:lpstr>PowerPoint Presentation</vt:lpstr>
      <vt:lpstr>PowerPoint Presentation</vt:lpstr>
      <vt:lpstr>Speciation in Progress</vt:lpstr>
      <vt:lpstr>Sympatric Speciation</vt:lpstr>
      <vt:lpstr>Sympatric Speciation in Progress</vt:lpstr>
      <vt:lpstr>PowerPoint Presentation</vt:lpstr>
      <vt:lpstr>PowerPoint Presentation</vt:lpstr>
      <vt:lpstr>PowerPoint Presentation</vt:lpstr>
      <vt:lpstr>Video: Mass Extinctions</vt:lpstr>
      <vt:lpstr>Mass Extinctions</vt:lpstr>
      <vt:lpstr> Cretaceous Extinction</vt:lpstr>
      <vt:lpstr>Recovery from Extinction</vt:lpstr>
      <vt:lpstr>Major Radiations after Mass Extinctions?</vt:lpstr>
      <vt:lpstr>The Greatest Mass Extinction?</vt:lpstr>
    </vt:vector>
  </TitlesOfParts>
  <Company>Rensselaer Polytechnic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listeb</dc:creator>
  <cp:lastModifiedBy>Shablovsky, Georgi G.</cp:lastModifiedBy>
  <cp:revision>196</cp:revision>
  <dcterms:created xsi:type="dcterms:W3CDTF">2008-09-11T00:42:15Z</dcterms:created>
  <dcterms:modified xsi:type="dcterms:W3CDTF">2019-02-04T01:19:51Z</dcterms:modified>
</cp:coreProperties>
</file>