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94" r:id="rId3"/>
    <p:sldId id="296" r:id="rId4"/>
    <p:sldId id="291" r:id="rId5"/>
    <p:sldId id="295" r:id="rId6"/>
    <p:sldId id="303" r:id="rId7"/>
    <p:sldId id="258" r:id="rId8"/>
    <p:sldId id="260" r:id="rId9"/>
    <p:sldId id="261" r:id="rId10"/>
    <p:sldId id="299" r:id="rId11"/>
    <p:sldId id="259" r:id="rId12"/>
    <p:sldId id="268" r:id="rId13"/>
    <p:sldId id="265" r:id="rId14"/>
    <p:sldId id="267" r:id="rId15"/>
    <p:sldId id="266" r:id="rId16"/>
    <p:sldId id="269" r:id="rId17"/>
    <p:sldId id="297" r:id="rId18"/>
    <p:sldId id="300" r:id="rId19"/>
    <p:sldId id="304" r:id="rId20"/>
    <p:sldId id="298" r:id="rId21"/>
    <p:sldId id="270" r:id="rId22"/>
    <p:sldId id="305" r:id="rId23"/>
    <p:sldId id="271" r:id="rId24"/>
    <p:sldId id="301" r:id="rId25"/>
    <p:sldId id="302" r:id="rId26"/>
    <p:sldId id="264" r:id="rId27"/>
    <p:sldId id="278" r:id="rId28"/>
    <p:sldId id="279" r:id="rId29"/>
    <p:sldId id="306" r:id="rId30"/>
    <p:sldId id="280" r:id="rId31"/>
    <p:sldId id="27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70"/>
    <p:restoredTop sz="83457" autoAdjust="0"/>
  </p:normalViewPr>
  <p:slideViewPr>
    <p:cSldViewPr>
      <p:cViewPr>
        <p:scale>
          <a:sx n="65" d="100"/>
          <a:sy n="65" d="100"/>
        </p:scale>
        <p:origin x="2480" y="424"/>
      </p:cViewPr>
      <p:guideLst>
        <p:guide orient="horz" pos="2160"/>
        <p:guide pos="2880"/>
      </p:guideLst>
    </p:cSldViewPr>
  </p:slideViewPr>
  <p:notesTextViewPr>
    <p:cViewPr>
      <p:scale>
        <a:sx n="1" d="1"/>
        <a:sy n="1" d="1"/>
      </p:scale>
      <p:origin x="0" y="0"/>
    </p:cViewPr>
  </p:notesTextViewPr>
  <p:sorterViewPr>
    <p:cViewPr>
      <p:scale>
        <a:sx n="100" d="100"/>
        <a:sy n="100" d="100"/>
      </p:scale>
      <p:origin x="0" y="10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C9C6E8-B95D-4A12-A408-9551E8805EC8}" type="datetimeFigureOut">
              <a:rPr lang="en-US" smtClean="0"/>
              <a:t>2/10/19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CC54B1-0FA1-428C-A77D-745DFB87F233}" type="slidenum">
              <a:rPr lang="en-US" smtClean="0"/>
              <a:t>‹#›</a:t>
            </a:fld>
            <a:endParaRPr lang="en-US"/>
          </a:p>
        </p:txBody>
      </p:sp>
    </p:spTree>
    <p:extLst>
      <p:ext uri="{BB962C8B-B14F-4D97-AF65-F5344CB8AC3E}">
        <p14:creationId xmlns:p14="http://schemas.microsoft.com/office/powerpoint/2010/main" val="227757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noFill/>
          <a:ln>
            <a:solidFill>
              <a:srgbClr val="000000"/>
            </a:solidFill>
            <a:miter lim="800000"/>
            <a:headEnd/>
            <a:tailEnd/>
          </a:ln>
        </p:spPr>
      </p:sp>
      <p:sp>
        <p:nvSpPr>
          <p:cNvPr id="17410" name="Rectangle 3"/>
          <p:cNvSpPr>
            <a:spLocks noGrp="1"/>
          </p:cNvSpPr>
          <p:nvPr>
            <p:ph type="body" idx="1"/>
          </p:nvPr>
        </p:nvSpPr>
        <p:spPr bwMode="auto">
          <a:noFill/>
        </p:spPr>
        <p:txBody>
          <a:bodyPr wrap="square" numCol="1" anchor="t" anchorCtr="0" compatLnSpc="1">
            <a:prstTxWarp prst="textNoShape">
              <a:avLst/>
            </a:prstTxWarp>
          </a:bodyPr>
          <a:lstStyle/>
          <a:p>
            <a:r>
              <a:rPr lang="en-US"/>
              <a:t>Same cast of characters.</a:t>
            </a:r>
          </a:p>
        </p:txBody>
      </p:sp>
    </p:spTree>
    <p:extLst>
      <p:ext uri="{BB962C8B-B14F-4D97-AF65-F5344CB8AC3E}">
        <p14:creationId xmlns:p14="http://schemas.microsoft.com/office/powerpoint/2010/main" val="2348030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1DEFD3-5E61-423B-8266-990BA800F9B7}" type="slidenum">
              <a:rPr lang="en-US" smtClean="0"/>
              <a:pPr fontAlgn="base">
                <a:spcBef>
                  <a:spcPct val="0"/>
                </a:spcBef>
                <a:spcAft>
                  <a:spcPct val="0"/>
                </a:spcAft>
                <a:defRPr/>
              </a:pPr>
              <a:t>11</a:t>
            </a:fld>
            <a:endParaRPr lang="en-US"/>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Primarily in Europe and areas shown.  Scavengers, tool makers and hunters.  Language and culture.</a:t>
            </a:r>
          </a:p>
          <a:p>
            <a:pPr eaLnBrk="1" hangingPunct="1">
              <a:spcBef>
                <a:spcPct val="0"/>
              </a:spcBef>
            </a:pPr>
            <a:endParaRPr lang="en-US" altLang="en-US"/>
          </a:p>
        </p:txBody>
      </p:sp>
    </p:spTree>
    <p:extLst>
      <p:ext uri="{BB962C8B-B14F-4D97-AF65-F5344CB8AC3E}">
        <p14:creationId xmlns:p14="http://schemas.microsoft.com/office/powerpoint/2010/main" val="3212918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Extinct because of significant sexual relationships with </a:t>
            </a:r>
            <a:r>
              <a:rPr lang="en-US" altLang="en-US" i="1" dirty="0"/>
              <a:t>H. sapiens </a:t>
            </a:r>
            <a:r>
              <a:rPr lang="en-US" altLang="en-US" dirty="0"/>
              <a:t>is not likely.  Possible environmental problem because of extreme cold in Western Europe.  Or they were outcompeted by </a:t>
            </a:r>
            <a:r>
              <a:rPr lang="en-US" altLang="en-US" i="1" dirty="0"/>
              <a:t>H. sapiens</a:t>
            </a:r>
            <a:r>
              <a:rPr lang="en-US" altLang="en-US" dirty="0"/>
              <a:t>- warfare?  New theory is that continued waves of </a:t>
            </a:r>
            <a:r>
              <a:rPr lang="en-US" altLang="en-US" i="1" dirty="0"/>
              <a:t>H.</a:t>
            </a:r>
            <a:r>
              <a:rPr lang="en-US" altLang="en-US" i="1" baseline="0" dirty="0"/>
              <a:t> sapiens </a:t>
            </a:r>
            <a:r>
              <a:rPr lang="en-US" altLang="en-US" baseline="0" dirty="0"/>
              <a:t>coming out of Africa in larger numbers would eventually have caused extinction.</a:t>
            </a:r>
            <a:endParaRPr lang="en-US" altLang="en-US" dirty="0"/>
          </a:p>
        </p:txBody>
      </p:sp>
    </p:spTree>
    <p:extLst>
      <p:ext uri="{BB962C8B-B14F-4D97-AF65-F5344CB8AC3E}">
        <p14:creationId xmlns:p14="http://schemas.microsoft.com/office/powerpoint/2010/main" val="1643082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between humans there are sequence differences at allelic locations and the fact that there are so few indicates a short lineage.  There are greater differences between human- Neanderthal, with 99.5% genetic homology illustrating a longer time between speciation.  These data are backed up by the human-chimp comparison with 98% homology and 6MY year divergence from common ancestor.</a:t>
            </a:r>
          </a:p>
          <a:p>
            <a:endParaRPr lang="en-US" altLang="en-US" dirty="0"/>
          </a:p>
        </p:txBody>
      </p:sp>
    </p:spTree>
    <p:extLst>
      <p:ext uri="{BB962C8B-B14F-4D97-AF65-F5344CB8AC3E}">
        <p14:creationId xmlns:p14="http://schemas.microsoft.com/office/powerpoint/2010/main" val="1588872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At first analysis morphology and mitochondrial DNA contradict each other.  The actual differences are modern human to Neanderthal at about 27.2 substitutions, human to human at about 8 substitutions and human to chimpanzee at 55 substitutions in mitochondrial DNA- still all very similar with divergence estimated at 550,00 to 690,000 YA.</a:t>
            </a:r>
          </a:p>
          <a:p>
            <a:pPr eaLnBrk="1" hangingPunct="1">
              <a:spcBef>
                <a:spcPct val="0"/>
              </a:spcBef>
            </a:pPr>
            <a:endParaRPr lang="en-US" altLang="en-US" dirty="0"/>
          </a:p>
        </p:txBody>
      </p:sp>
      <p:sp>
        <p:nvSpPr>
          <p:cNvPr id="4096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BACC341-F68C-4EBF-BB75-C62140D07457}" type="slidenum">
              <a:rPr lang="en-US" sz="1200">
                <a:latin typeface="+mn-lt"/>
                <a:cs typeface="+mn-cs"/>
              </a:rPr>
              <a:pPr algn="r">
                <a:defRPr/>
              </a:pPr>
              <a:t>14</a:t>
            </a:fld>
            <a:endParaRPr lang="en-US" sz="1200">
              <a:latin typeface="+mn-lt"/>
              <a:cs typeface="+mn-cs"/>
            </a:endParaRPr>
          </a:p>
        </p:txBody>
      </p:sp>
    </p:spTree>
    <p:extLst>
      <p:ext uri="{BB962C8B-B14F-4D97-AF65-F5344CB8AC3E}">
        <p14:creationId xmlns:p14="http://schemas.microsoft.com/office/powerpoint/2010/main" val="976361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Follow timeline on slide which notes date of analysis plus date of origin of </a:t>
            </a:r>
            <a:r>
              <a:rPr lang="en-US" sz="1200" i="1" kern="1200" dirty="0">
                <a:solidFill>
                  <a:schemeClr val="tx1"/>
                </a:solidFill>
                <a:effectLst/>
                <a:latin typeface="+mn-lt"/>
                <a:ea typeface="+mn-ea"/>
                <a:cs typeface="+mn-cs"/>
              </a:rPr>
              <a:t>Homo sapiens</a:t>
            </a:r>
            <a:r>
              <a:rPr lang="en-US" sz="1200" kern="1200" dirty="0">
                <a:solidFill>
                  <a:schemeClr val="tx1"/>
                </a:solidFill>
                <a:effectLst/>
                <a:latin typeface="+mn-lt"/>
                <a:ea typeface="+mn-ea"/>
                <a:cs typeface="+mn-cs"/>
              </a:rPr>
              <a:t>.  Note most recent item showing some retention of Neanderthal genes in certain populations of </a:t>
            </a:r>
            <a:r>
              <a:rPr lang="en-US" sz="1200" i="1" kern="1200" dirty="0">
                <a:solidFill>
                  <a:schemeClr val="tx1"/>
                </a:solidFill>
                <a:effectLst/>
                <a:latin typeface="+mn-lt"/>
                <a:ea typeface="+mn-ea"/>
                <a:cs typeface="+mn-cs"/>
              </a:rPr>
              <a:t>H. sapiens</a:t>
            </a:r>
            <a:r>
              <a:rPr lang="en-US" sz="1200" kern="1200" dirty="0">
                <a:solidFill>
                  <a:schemeClr val="tx1"/>
                </a:solidFill>
                <a:effectLst/>
                <a:latin typeface="+mn-lt"/>
                <a:ea typeface="+mn-ea"/>
                <a:cs typeface="+mn-cs"/>
              </a:rPr>
              <a:t>.  Sequence of Neanderthal genes (genome has been sequenced) shows no overlap with African </a:t>
            </a:r>
            <a:r>
              <a:rPr lang="en-US" sz="1200" i="1" kern="1200" dirty="0">
                <a:solidFill>
                  <a:schemeClr val="tx1"/>
                </a:solidFill>
                <a:effectLst/>
                <a:latin typeface="+mn-lt"/>
                <a:ea typeface="+mn-ea"/>
                <a:cs typeface="+mn-cs"/>
              </a:rPr>
              <a:t>H. sapiens</a:t>
            </a:r>
            <a:r>
              <a:rPr lang="en-US" sz="1200" kern="1200" dirty="0">
                <a:solidFill>
                  <a:schemeClr val="tx1"/>
                </a:solidFill>
                <a:effectLst/>
                <a:latin typeface="+mn-lt"/>
                <a:ea typeface="+mn-ea"/>
                <a:cs typeface="+mn-cs"/>
              </a:rPr>
              <a:t> population, some with European </a:t>
            </a:r>
            <a:r>
              <a:rPr lang="en-US" sz="1200" i="1" kern="1200" dirty="0">
                <a:solidFill>
                  <a:schemeClr val="tx1"/>
                </a:solidFill>
                <a:effectLst/>
                <a:latin typeface="+mn-lt"/>
                <a:ea typeface="+mn-ea"/>
                <a:cs typeface="+mn-cs"/>
              </a:rPr>
              <a:t>H. sapiens</a:t>
            </a:r>
            <a:r>
              <a:rPr lang="en-US" sz="1200" kern="1200" dirty="0">
                <a:solidFill>
                  <a:schemeClr val="tx1"/>
                </a:solidFill>
                <a:effectLst/>
                <a:latin typeface="+mn-lt"/>
                <a:ea typeface="+mn-ea"/>
                <a:cs typeface="+mn-cs"/>
              </a:rPr>
              <a:t> population and more with Asian </a:t>
            </a:r>
            <a:r>
              <a:rPr lang="en-US" sz="1200" i="1" kern="1200" dirty="0">
                <a:solidFill>
                  <a:schemeClr val="tx1"/>
                </a:solidFill>
                <a:effectLst/>
                <a:latin typeface="+mn-lt"/>
                <a:ea typeface="+mn-ea"/>
                <a:cs typeface="+mn-cs"/>
              </a:rPr>
              <a:t>H. sapiens</a:t>
            </a:r>
            <a:r>
              <a:rPr lang="en-US" sz="1200" kern="1200" dirty="0">
                <a:solidFill>
                  <a:schemeClr val="tx1"/>
                </a:solidFill>
                <a:effectLst/>
                <a:latin typeface="+mn-lt"/>
                <a:ea typeface="+mn-ea"/>
                <a:cs typeface="+mn-cs"/>
              </a:rPr>
              <a:t> population.  Neanderthal keratin genes seem to be preserved.  Keratin is a protein component of skin and hair.  Also maintained genes that involve immunological components to help fight disease.  Interestingly there are no Neanderthal genes on the Y chromosome of modern humans there could have been hybrids but they would be sterile or that there were unknown incompatibility factors leading to a lack of male offspring between Neanderthal</a:t>
            </a:r>
            <a:r>
              <a:rPr lang="en-US" sz="1200" kern="1200" baseline="0" dirty="0">
                <a:solidFill>
                  <a:schemeClr val="tx1"/>
                </a:solidFill>
                <a:effectLst/>
                <a:latin typeface="+mn-lt"/>
                <a:ea typeface="+mn-ea"/>
                <a:cs typeface="+mn-cs"/>
              </a:rPr>
              <a:t> men and </a:t>
            </a:r>
            <a:r>
              <a:rPr lang="en-US" sz="1200" i="1" kern="1200" baseline="0" dirty="0">
                <a:solidFill>
                  <a:schemeClr val="tx1"/>
                </a:solidFill>
                <a:effectLst/>
                <a:latin typeface="+mn-lt"/>
                <a:ea typeface="+mn-ea"/>
                <a:cs typeface="+mn-cs"/>
              </a:rPr>
              <a:t>H. </a:t>
            </a:r>
            <a:r>
              <a:rPr lang="en-US" sz="1200" i="1" kern="1200" baseline="0" dirty="0" err="1">
                <a:solidFill>
                  <a:schemeClr val="tx1"/>
                </a:solidFill>
                <a:effectLst/>
                <a:latin typeface="+mn-lt"/>
                <a:ea typeface="+mn-ea"/>
                <a:cs typeface="+mn-cs"/>
              </a:rPr>
              <a:t>sapien</a:t>
            </a:r>
            <a:r>
              <a:rPr lang="en-US" sz="1200" i="1"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women.</a:t>
            </a:r>
            <a:r>
              <a:rPr lang="en-US" sz="1200" kern="1200" dirty="0">
                <a:solidFill>
                  <a:schemeClr val="tx1"/>
                </a:solidFill>
                <a:effectLst/>
                <a:latin typeface="+mn-lt"/>
                <a:ea typeface="+mn-ea"/>
                <a:cs typeface="+mn-cs"/>
              </a:rPr>
              <a:t>.</a:t>
            </a:r>
          </a:p>
          <a:p>
            <a:endParaRPr lang="en-US" altLang="en-US" dirty="0"/>
          </a:p>
        </p:txBody>
      </p:sp>
    </p:spTree>
    <p:extLst>
      <p:ext uri="{BB962C8B-B14F-4D97-AF65-F5344CB8AC3E}">
        <p14:creationId xmlns:p14="http://schemas.microsoft.com/office/powerpoint/2010/main" val="3242877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Fossil and tooth found in </a:t>
            </a:r>
            <a:r>
              <a:rPr lang="en-US" dirty="0" err="1"/>
              <a:t>Denisovia</a:t>
            </a:r>
            <a:r>
              <a:rPr lang="en-US" dirty="0"/>
              <a:t> Cave in Siberia. Have complete genome.  Distinct branch of Homo tree.  A third group that was around simultaneously with </a:t>
            </a:r>
            <a:r>
              <a:rPr lang="en-US" i="1" dirty="0"/>
              <a:t>H. sapiens</a:t>
            </a:r>
            <a:r>
              <a:rPr lang="en-US" dirty="0"/>
              <a:t> and </a:t>
            </a:r>
            <a:r>
              <a:rPr lang="en-US" i="1" dirty="0"/>
              <a:t>H. </a:t>
            </a:r>
            <a:r>
              <a:rPr lang="en-US" i="1" dirty="0" err="1"/>
              <a:t>neanderthalensis</a:t>
            </a:r>
            <a:r>
              <a:rPr lang="en-US" dirty="0"/>
              <a:t>.  All are thought to come from an ancestral species leading to the three species mentioned here.  They were divided geographically.  </a:t>
            </a:r>
            <a:r>
              <a:rPr lang="en-US" dirty="0" err="1"/>
              <a:t>Denesovans</a:t>
            </a:r>
            <a:r>
              <a:rPr lang="en-US" dirty="0"/>
              <a:t> were more Asian with movement as far </a:t>
            </a:r>
            <a:r>
              <a:rPr lang="en-US" dirty="0" err="1"/>
              <a:t>posssibly</a:t>
            </a:r>
            <a:r>
              <a:rPr lang="en-US" dirty="0"/>
              <a:t> as Australia.</a:t>
            </a:r>
          </a:p>
        </p:txBody>
      </p:sp>
      <p:sp>
        <p:nvSpPr>
          <p:cNvPr id="4" name="Slide Number Placeholder 3"/>
          <p:cNvSpPr>
            <a:spLocks noGrp="1"/>
          </p:cNvSpPr>
          <p:nvPr>
            <p:ph type="sldNum" sz="quarter" idx="10"/>
          </p:nvPr>
        </p:nvSpPr>
        <p:spPr/>
        <p:txBody>
          <a:bodyPr/>
          <a:lstStyle/>
          <a:p>
            <a:fld id="{06CC54B1-0FA1-428C-A77D-745DFB87F233}" type="slidenum">
              <a:rPr lang="en-US" smtClean="0"/>
              <a:t>17</a:t>
            </a:fld>
            <a:endParaRPr lang="en-US"/>
          </a:p>
        </p:txBody>
      </p:sp>
    </p:spTree>
    <p:extLst>
      <p:ext uri="{BB962C8B-B14F-4D97-AF65-F5344CB8AC3E}">
        <p14:creationId xmlns:p14="http://schemas.microsoft.com/office/powerpoint/2010/main" val="3005314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Exactly how this occurred is still debatable.</a:t>
            </a:r>
            <a:r>
              <a:rPr lang="en-US" baseline="0" dirty="0"/>
              <a:t> Earlier forms of </a:t>
            </a:r>
            <a:r>
              <a:rPr lang="en-US" i="1" baseline="0" dirty="0"/>
              <a:t>H. sapiens (~300,000 YA)  </a:t>
            </a:r>
            <a:r>
              <a:rPr lang="en-US" baseline="0" dirty="0"/>
              <a:t>may have started in Morocco and moved westward to Ethiopia with a significant population remaining in Africa.  Neanderthals and </a:t>
            </a:r>
            <a:r>
              <a:rPr lang="en-US" baseline="0" dirty="0" err="1"/>
              <a:t>Denisovans</a:t>
            </a:r>
            <a:r>
              <a:rPr lang="en-US" baseline="0" dirty="0"/>
              <a:t> were likely to have moved out earlier or split from a different ancient Homo species.  Neanderthals had broader range going slightly into Eurasia where there could have been interactions with </a:t>
            </a:r>
            <a:r>
              <a:rPr lang="en-US" baseline="0" dirty="0" err="1"/>
              <a:t>Denisovan</a:t>
            </a:r>
            <a:r>
              <a:rPr lang="en-US" baseline="0" dirty="0"/>
              <a:t> who moved much more into Asia over time.  It remains possible to find migratory times where all three species could have interacted.  Certainly Neanderthal genes and </a:t>
            </a:r>
            <a:r>
              <a:rPr lang="en-US" baseline="0" dirty="0" err="1"/>
              <a:t>Denisovan</a:t>
            </a:r>
            <a:r>
              <a:rPr lang="en-US" baseline="0" dirty="0"/>
              <a:t> genes are found in H. sapiens.  None of these are found in the ancestral Africa H. sapiens.  Greater overlap in H. sapiens and the other two are speculative but must have occurred.</a:t>
            </a:r>
            <a:endParaRPr lang="en-US" dirty="0"/>
          </a:p>
        </p:txBody>
      </p:sp>
      <p:sp>
        <p:nvSpPr>
          <p:cNvPr id="4" name="Slide Number Placeholder 3"/>
          <p:cNvSpPr>
            <a:spLocks noGrp="1"/>
          </p:cNvSpPr>
          <p:nvPr>
            <p:ph type="sldNum" sz="quarter" idx="10"/>
          </p:nvPr>
        </p:nvSpPr>
        <p:spPr/>
        <p:txBody>
          <a:bodyPr/>
          <a:lstStyle/>
          <a:p>
            <a:fld id="{06CC54B1-0FA1-428C-A77D-745DFB87F233}" type="slidenum">
              <a:rPr lang="en-US" smtClean="0"/>
              <a:t>18</a:t>
            </a:fld>
            <a:endParaRPr lang="en-US"/>
          </a:p>
        </p:txBody>
      </p:sp>
    </p:spTree>
    <p:extLst>
      <p:ext uri="{BB962C8B-B14F-4D97-AF65-F5344CB8AC3E}">
        <p14:creationId xmlns:p14="http://schemas.microsoft.com/office/powerpoint/2010/main" val="253881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based upon DNA comparisons and not precise fossil evidence but it fits fossil evidence.  All out of Africa genome exchanges with higher percent of </a:t>
            </a:r>
            <a:r>
              <a:rPr lang="en-US" dirty="0" err="1"/>
              <a:t>Denisovan</a:t>
            </a:r>
            <a:r>
              <a:rPr lang="en-US" dirty="0"/>
              <a:t> in Southeast Asia and Oceania modern groups (up to 6%).  </a:t>
            </a:r>
          </a:p>
        </p:txBody>
      </p:sp>
      <p:sp>
        <p:nvSpPr>
          <p:cNvPr id="4" name="Slide Number Placeholder 3"/>
          <p:cNvSpPr>
            <a:spLocks noGrp="1"/>
          </p:cNvSpPr>
          <p:nvPr>
            <p:ph type="sldNum" sz="quarter" idx="10"/>
          </p:nvPr>
        </p:nvSpPr>
        <p:spPr/>
        <p:txBody>
          <a:bodyPr/>
          <a:lstStyle/>
          <a:p>
            <a:fld id="{06CC54B1-0FA1-428C-A77D-745DFB87F233}" type="slidenum">
              <a:rPr lang="en-US" smtClean="0"/>
              <a:t>20</a:t>
            </a:fld>
            <a:endParaRPr lang="en-US"/>
          </a:p>
        </p:txBody>
      </p:sp>
    </p:spTree>
    <p:extLst>
      <p:ext uri="{BB962C8B-B14F-4D97-AF65-F5344CB8AC3E}">
        <p14:creationId xmlns:p14="http://schemas.microsoft.com/office/powerpoint/2010/main" val="3156868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p:spPr>
      </p:sp>
      <p:sp>
        <p:nvSpPr>
          <p:cNvPr id="44034"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442431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r>
              <a:rPr lang="en-US"/>
              <a:t>Culture from an evolutionary perspective.</a:t>
            </a:r>
          </a:p>
        </p:txBody>
      </p:sp>
    </p:spTree>
    <p:extLst>
      <p:ext uri="{BB962C8B-B14F-4D97-AF65-F5344CB8AC3E}">
        <p14:creationId xmlns:p14="http://schemas.microsoft.com/office/powerpoint/2010/main" val="90869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Attempt to put Hominins in some form of evolutionary tree.  Is it correct- not certain but it is a good faith attempt,</a:t>
            </a:r>
            <a:r>
              <a:rPr lang="en-US" baseline="0" dirty="0"/>
              <a:t> plus the 4 individual branches do not have connecting lines.  Lower lineages within each group have lower positions in their branch cluster.</a:t>
            </a:r>
            <a:endParaRPr lang="en-US" dirty="0"/>
          </a:p>
        </p:txBody>
      </p:sp>
      <p:sp>
        <p:nvSpPr>
          <p:cNvPr id="4" name="Slide Number Placeholder 3"/>
          <p:cNvSpPr>
            <a:spLocks noGrp="1"/>
          </p:cNvSpPr>
          <p:nvPr>
            <p:ph type="sldNum" sz="quarter" idx="10"/>
          </p:nvPr>
        </p:nvSpPr>
        <p:spPr/>
        <p:txBody>
          <a:bodyPr/>
          <a:lstStyle/>
          <a:p>
            <a:fld id="{06CC54B1-0FA1-428C-A77D-745DFB87F233}" type="slidenum">
              <a:rPr lang="en-US" smtClean="0"/>
              <a:t>2</a:t>
            </a:fld>
            <a:endParaRPr lang="en-US"/>
          </a:p>
        </p:txBody>
      </p:sp>
    </p:spTree>
    <p:extLst>
      <p:ext uri="{BB962C8B-B14F-4D97-AF65-F5344CB8AC3E}">
        <p14:creationId xmlns:p14="http://schemas.microsoft.com/office/powerpoint/2010/main" val="1936774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D5AE2F3E-5344-4FDC-A355-015828892E70}" type="slidenum">
              <a:rPr lang="en-US" sz="1200">
                <a:latin typeface="Arial" pitchFamily="34" charset="0"/>
                <a:cs typeface="+mn-cs"/>
              </a:rPr>
              <a:pPr algn="r" fontAlgn="auto">
                <a:spcBef>
                  <a:spcPts val="0"/>
                </a:spcBef>
                <a:spcAft>
                  <a:spcPts val="0"/>
                </a:spcAft>
                <a:defRPr/>
              </a:pPr>
              <a:t>24</a:t>
            </a:fld>
            <a:endParaRPr lang="en-US" sz="1200">
              <a:latin typeface="Arial" pitchFamily="34" charset="0"/>
              <a:cs typeface="+mn-cs"/>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582868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6C52420D-7D03-461D-9386-B4048918D404}" type="slidenum">
              <a:rPr lang="en-US" sz="1200">
                <a:latin typeface="Arial" pitchFamily="34" charset="0"/>
                <a:cs typeface="+mn-cs"/>
              </a:rPr>
              <a:pPr algn="r" fontAlgn="auto">
                <a:spcBef>
                  <a:spcPts val="0"/>
                </a:spcBef>
                <a:spcAft>
                  <a:spcPts val="0"/>
                </a:spcAft>
                <a:defRPr/>
              </a:pPr>
              <a:t>25</a:t>
            </a:fld>
            <a:endParaRPr lang="en-US" sz="1200">
              <a:latin typeface="Arial" pitchFamily="34" charset="0"/>
              <a:cs typeface="+mn-cs"/>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948556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56827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p:spPr>
      </p:sp>
      <p:sp>
        <p:nvSpPr>
          <p:cNvPr id="11264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Consider the rudimentary elements of culture in chimpanzees: tool design, grooming, mating display, and 39 behaviors that have been identified to be distinct to a troop and to be taught. </a:t>
            </a:r>
          </a:p>
        </p:txBody>
      </p:sp>
    </p:spTree>
    <p:extLst>
      <p:ext uri="{BB962C8B-B14F-4D97-AF65-F5344CB8AC3E}">
        <p14:creationId xmlns:p14="http://schemas.microsoft.com/office/powerpoint/2010/main" val="781937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p:spPr>
      </p:sp>
      <p:sp>
        <p:nvSpPr>
          <p:cNvPr id="114691" name="Rectangle 3"/>
          <p:cNvSpPr>
            <a:spLocks noGrp="1"/>
          </p:cNvSpPr>
          <p:nvPr>
            <p:ph type="body" idx="1"/>
          </p:nvPr>
        </p:nvSpPr>
        <p:spPr bwMode="auto">
          <a:noFill/>
        </p:spPr>
        <p:txBody>
          <a:bodyPr wrap="square" numCol="1" anchor="t" anchorCtr="0" compatLnSpc="1">
            <a:prstTxWarp prst="textNoShape">
              <a:avLst/>
            </a:prstTxWarp>
          </a:bodyPr>
          <a:lstStyle/>
          <a:p>
            <a:r>
              <a:rPr lang="en-US"/>
              <a:t>Chimpanzees make and use tools. Although no other animal uses tools to the extent that humans do, other animals do make and use tools, and these behaviors are taught. </a:t>
            </a:r>
          </a:p>
        </p:txBody>
      </p:sp>
    </p:spTree>
    <p:extLst>
      <p:ext uri="{BB962C8B-B14F-4D97-AF65-F5344CB8AC3E}">
        <p14:creationId xmlns:p14="http://schemas.microsoft.com/office/powerpoint/2010/main" val="1398982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7920520E-2C0A-4A31-A135-59D88E509163}" type="slidenum">
              <a:rPr lang="en-US"/>
              <a:pPr>
                <a:defRPr/>
              </a:pPr>
              <a:t>30</a:t>
            </a:fld>
            <a:endParaRPr lang="en-US"/>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Strategy shown by early </a:t>
            </a:r>
            <a:r>
              <a:rPr lang="en-US" sz="1200" kern="1200" dirty="0" err="1">
                <a:solidFill>
                  <a:schemeClr val="tx1"/>
                </a:solidFill>
                <a:effectLst/>
                <a:latin typeface="+mn-lt"/>
                <a:ea typeface="+mn-ea"/>
                <a:cs typeface="+mn-cs"/>
              </a:rPr>
              <a:t>Hominin</a:t>
            </a:r>
            <a:r>
              <a:rPr lang="en-US" sz="1200" kern="1200" dirty="0">
                <a:solidFill>
                  <a:schemeClr val="tx1"/>
                </a:solidFill>
                <a:effectLst/>
                <a:latin typeface="+mn-lt"/>
                <a:ea typeface="+mn-ea"/>
                <a:cs typeface="+mn-cs"/>
              </a:rPr>
              <a:t> lineages.</a:t>
            </a:r>
          </a:p>
          <a:p>
            <a:pPr eaLnBrk="1" hangingPunct="1"/>
            <a:endParaRPr lang="en-US" dirty="0"/>
          </a:p>
        </p:txBody>
      </p:sp>
    </p:spTree>
    <p:extLst>
      <p:ext uri="{BB962C8B-B14F-4D97-AF65-F5344CB8AC3E}">
        <p14:creationId xmlns:p14="http://schemas.microsoft.com/office/powerpoint/2010/main" val="527025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138C6491-15AC-4799-A3BF-CC912F805B68}" type="slidenum">
              <a:rPr lang="en-US" sz="1200">
                <a:latin typeface="Arial" pitchFamily="34" charset="0"/>
                <a:cs typeface="+mn-cs"/>
              </a:rPr>
              <a:pPr algn="r" fontAlgn="auto">
                <a:spcBef>
                  <a:spcPts val="0"/>
                </a:spcBef>
                <a:spcAft>
                  <a:spcPts val="0"/>
                </a:spcAft>
                <a:defRPr/>
              </a:pPr>
              <a:t>31</a:t>
            </a:fld>
            <a:endParaRPr lang="en-US" sz="1200">
              <a:latin typeface="Arial" pitchFamily="34" charset="0"/>
              <a:cs typeface="+mn-cs"/>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0312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further “out on a limb”.  Some sites show </a:t>
            </a:r>
            <a:r>
              <a:rPr lang="en-US" i="1" dirty="0"/>
              <a:t>H. erectus </a:t>
            </a:r>
            <a:r>
              <a:rPr lang="en-US" dirty="0"/>
              <a:t>as leading to </a:t>
            </a:r>
            <a:r>
              <a:rPr lang="en-US" i="1" dirty="0"/>
              <a:t>H. </a:t>
            </a:r>
            <a:r>
              <a:rPr lang="en-US" i="1" dirty="0" err="1"/>
              <a:t>heidelbergensis</a:t>
            </a:r>
            <a:r>
              <a:rPr lang="en-US" i="1" dirty="0"/>
              <a:t> </a:t>
            </a:r>
            <a:r>
              <a:rPr lang="en-US" dirty="0"/>
              <a:t>and </a:t>
            </a:r>
            <a:r>
              <a:rPr lang="en-US" i="1" dirty="0"/>
              <a:t>H. erectus </a:t>
            </a:r>
            <a:r>
              <a:rPr lang="en-US" dirty="0"/>
              <a:t>is thought to be the first to take a long hike out of Africa about 200,000 YA.  Plus </a:t>
            </a:r>
            <a:r>
              <a:rPr lang="en-US" i="1" dirty="0"/>
              <a:t>H. </a:t>
            </a:r>
            <a:r>
              <a:rPr lang="en-US" i="1" dirty="0" err="1"/>
              <a:t>neanderthalensis</a:t>
            </a:r>
            <a:r>
              <a:rPr lang="en-US" i="1" dirty="0"/>
              <a:t> </a:t>
            </a:r>
            <a:r>
              <a:rPr lang="en-US" dirty="0"/>
              <a:t>fossils have never been found in Africa, mostly in Europe and the middle east. </a:t>
            </a:r>
            <a:r>
              <a:rPr lang="en-US" i="1" dirty="0"/>
              <a:t>H. </a:t>
            </a:r>
            <a:r>
              <a:rPr lang="en-US" i="1" dirty="0" err="1"/>
              <a:t>heidelbergensis</a:t>
            </a:r>
            <a:r>
              <a:rPr lang="en-US" i="1" dirty="0"/>
              <a:t> </a:t>
            </a:r>
            <a:r>
              <a:rPr lang="en-US" dirty="0"/>
              <a:t>lived in Africa, Europe and western Asia.</a:t>
            </a:r>
          </a:p>
        </p:txBody>
      </p:sp>
      <p:sp>
        <p:nvSpPr>
          <p:cNvPr id="4" name="Slide Number Placeholder 3"/>
          <p:cNvSpPr>
            <a:spLocks noGrp="1"/>
          </p:cNvSpPr>
          <p:nvPr>
            <p:ph type="sldNum" sz="quarter" idx="10"/>
          </p:nvPr>
        </p:nvSpPr>
        <p:spPr/>
        <p:txBody>
          <a:bodyPr/>
          <a:lstStyle/>
          <a:p>
            <a:fld id="{06CC54B1-0FA1-428C-A77D-745DFB87F233}" type="slidenum">
              <a:rPr lang="en-US" smtClean="0"/>
              <a:t>3</a:t>
            </a:fld>
            <a:endParaRPr lang="en-US"/>
          </a:p>
        </p:txBody>
      </p:sp>
    </p:spTree>
    <p:extLst>
      <p:ext uri="{BB962C8B-B14F-4D97-AF65-F5344CB8AC3E}">
        <p14:creationId xmlns:p14="http://schemas.microsoft.com/office/powerpoint/2010/main" val="428546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543076-410D-46CB-963A-D4757E4B5CE1}" type="slidenum">
              <a:rPr lang="en-US" altLang="en-US"/>
              <a:pPr>
                <a:spcBef>
                  <a:spcPct val="0"/>
                </a:spcBef>
              </a:pPr>
              <a:t>4</a:t>
            </a:fld>
            <a:endParaRPr lang="en-US" altLang="en-US"/>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545018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reported in Science, June 7, 2017 the blue tinted skull (blue tint is for diagrammatic reasons only- the skull was not actually blue) was found in previously know fossils from Morocco dated to approximately 300,000 YA and not in the Rift Valley in Ethiopia where most early </a:t>
            </a:r>
            <a:r>
              <a:rPr lang="en-US" i="1" dirty="0"/>
              <a:t>H. sapiens </a:t>
            </a:r>
            <a:r>
              <a:rPr lang="en-US" dirty="0"/>
              <a:t>were found starting ~200,000 to 150,000YA.  Suggest possibilities of species changes or intermediaries over time with the flattened front face being an earlier change than the lack if an elongated skull in modern </a:t>
            </a:r>
            <a:r>
              <a:rPr lang="en-US" i="1" dirty="0"/>
              <a:t>H. sapiens</a:t>
            </a:r>
            <a:r>
              <a:rPr lang="en-US" dirty="0"/>
              <a:t>.  </a:t>
            </a:r>
          </a:p>
        </p:txBody>
      </p:sp>
      <p:sp>
        <p:nvSpPr>
          <p:cNvPr id="4" name="Slide Number Placeholder 3"/>
          <p:cNvSpPr>
            <a:spLocks noGrp="1"/>
          </p:cNvSpPr>
          <p:nvPr>
            <p:ph type="sldNum" sz="quarter" idx="10"/>
          </p:nvPr>
        </p:nvSpPr>
        <p:spPr/>
        <p:txBody>
          <a:bodyPr/>
          <a:lstStyle/>
          <a:p>
            <a:fld id="{06CC54B1-0FA1-428C-A77D-745DFB87F233}" type="slidenum">
              <a:rPr lang="en-US" smtClean="0"/>
              <a:t>5</a:t>
            </a:fld>
            <a:endParaRPr lang="en-US"/>
          </a:p>
        </p:txBody>
      </p:sp>
    </p:spTree>
    <p:extLst>
      <p:ext uri="{BB962C8B-B14F-4D97-AF65-F5344CB8AC3E}">
        <p14:creationId xmlns:p14="http://schemas.microsoft.com/office/powerpoint/2010/main" val="1858302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7551F0-5C6D-479C-B2F2-948C051654D4}" type="slidenum">
              <a:rPr lang="en-US" smtClean="0"/>
              <a:pPr fontAlgn="base">
                <a:spcBef>
                  <a:spcPct val="0"/>
                </a:spcBef>
                <a:spcAft>
                  <a:spcPct val="0"/>
                </a:spcAft>
                <a:defRPr/>
              </a:pPr>
              <a:t>7</a:t>
            </a:fld>
            <a:endParaRPr lang="en-US"/>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video discusses Neanderthals and </a:t>
            </a:r>
            <a:r>
              <a:rPr lang="en-US" altLang="en-US" i="1"/>
              <a:t>Homo sapiens</a:t>
            </a:r>
            <a:r>
              <a:rPr lang="en-US" altLang="en-US"/>
              <a:t> in their interactions.  It asks whether or not Neaderthals were subsumed or killed by </a:t>
            </a:r>
            <a:r>
              <a:rPr lang="en-US" altLang="en-US" i="1"/>
              <a:t>Homo sapiens</a:t>
            </a:r>
            <a:r>
              <a:rPr lang="en-US" altLang="en-US"/>
              <a:t>.  There remains controversy but obviously </a:t>
            </a:r>
            <a:r>
              <a:rPr lang="en-US" altLang="en-US" i="1"/>
              <a:t>H. sapiens</a:t>
            </a:r>
            <a:r>
              <a:rPr lang="en-US" altLang="en-US"/>
              <a:t> are the survivors.</a:t>
            </a:r>
          </a:p>
          <a:p>
            <a:pPr eaLnBrk="1" hangingPunct="1">
              <a:spcBef>
                <a:spcPct val="0"/>
              </a:spcBef>
            </a:pPr>
            <a:endParaRPr lang="en-US" altLang="en-US"/>
          </a:p>
        </p:txBody>
      </p:sp>
    </p:spTree>
    <p:extLst>
      <p:ext uri="{BB962C8B-B14F-4D97-AF65-F5344CB8AC3E}">
        <p14:creationId xmlns:p14="http://schemas.microsoft.com/office/powerpoint/2010/main" val="4202614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Follow the picture for skeletal differences. </a:t>
            </a:r>
          </a:p>
        </p:txBody>
      </p:sp>
    </p:spTree>
    <p:extLst>
      <p:ext uri="{BB962C8B-B14F-4D97-AF65-F5344CB8AC3E}">
        <p14:creationId xmlns:p14="http://schemas.microsoft.com/office/powerpoint/2010/main" val="2821492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697245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FoxP2 gene is a transcriptional regulatory gene involved in speech by causing sounds not to be made correctly.  Present in chimpanzee also but studies in brain show different patterns of expression resulting in human</a:t>
            </a:r>
            <a:r>
              <a:rPr lang="en-US" altLang="en-US" baseline="0" dirty="0"/>
              <a:t> language abilities and lack of such in chimpanzees.</a:t>
            </a:r>
            <a:endParaRPr lang="en-US" altLang="en-US" dirty="0"/>
          </a:p>
        </p:txBody>
      </p:sp>
    </p:spTree>
    <p:extLst>
      <p:ext uri="{BB962C8B-B14F-4D97-AF65-F5344CB8AC3E}">
        <p14:creationId xmlns:p14="http://schemas.microsoft.com/office/powerpoint/2010/main" val="3205186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EB638D-31A5-49D8-812C-B38868387D05}" type="datetimeFigureOut">
              <a:rPr lang="en-US" smtClean="0"/>
              <a:t>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638CA-201E-4403-A8D4-6CF3BCF5B4DB}" type="slidenum">
              <a:rPr lang="en-US" smtClean="0"/>
              <a:t>‹#›</a:t>
            </a:fld>
            <a:endParaRPr lang="en-US"/>
          </a:p>
        </p:txBody>
      </p:sp>
    </p:spTree>
    <p:extLst>
      <p:ext uri="{BB962C8B-B14F-4D97-AF65-F5344CB8AC3E}">
        <p14:creationId xmlns:p14="http://schemas.microsoft.com/office/powerpoint/2010/main" val="2065666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EB638D-31A5-49D8-812C-B38868387D05}" type="datetimeFigureOut">
              <a:rPr lang="en-US" smtClean="0"/>
              <a:t>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638CA-201E-4403-A8D4-6CF3BCF5B4DB}" type="slidenum">
              <a:rPr lang="en-US" smtClean="0"/>
              <a:t>‹#›</a:t>
            </a:fld>
            <a:endParaRPr lang="en-US"/>
          </a:p>
        </p:txBody>
      </p:sp>
    </p:spTree>
    <p:extLst>
      <p:ext uri="{BB962C8B-B14F-4D97-AF65-F5344CB8AC3E}">
        <p14:creationId xmlns:p14="http://schemas.microsoft.com/office/powerpoint/2010/main" val="105933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EB638D-31A5-49D8-812C-B38868387D05}" type="datetimeFigureOut">
              <a:rPr lang="en-US" smtClean="0"/>
              <a:t>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638CA-201E-4403-A8D4-6CF3BCF5B4DB}" type="slidenum">
              <a:rPr lang="en-US" smtClean="0"/>
              <a:t>‹#›</a:t>
            </a:fld>
            <a:endParaRPr lang="en-US"/>
          </a:p>
        </p:txBody>
      </p:sp>
    </p:spTree>
    <p:extLst>
      <p:ext uri="{BB962C8B-B14F-4D97-AF65-F5344CB8AC3E}">
        <p14:creationId xmlns:p14="http://schemas.microsoft.com/office/powerpoint/2010/main" val="3850707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0"/>
          </p:nvPr>
        </p:nvSpPr>
        <p:spPr/>
        <p:txBody>
          <a:bodyPr/>
          <a:lstStyle>
            <a:lvl1pPr>
              <a:defRPr/>
            </a:lvl1pPr>
          </a:lstStyle>
          <a:p>
            <a:pPr>
              <a:defRPr/>
            </a:pPr>
            <a:r>
              <a:rPr lang="en-US" altLang="en-US"/>
              <a:t>Copyright © Brooks/Cole, a division of Thomson Learning, Inc.</a:t>
            </a:r>
            <a:br>
              <a:rPr lang="en-US" altLang="en-US"/>
            </a:br>
            <a:r>
              <a:rPr lang="en-US" altLang="en-US"/>
              <a:t>Thomson Learning is a trademark used herein under license.</a:t>
            </a:r>
          </a:p>
        </p:txBody>
      </p:sp>
    </p:spTree>
    <p:extLst>
      <p:ext uri="{BB962C8B-B14F-4D97-AF65-F5344CB8AC3E}">
        <p14:creationId xmlns:p14="http://schemas.microsoft.com/office/powerpoint/2010/main" val="3693963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rtlCol="0">
            <a:normAutofit/>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r>
              <a:rPr lang="en-US" altLang="en-US"/>
              <a:t>Copyright © Brooks/Cole, a division of Thomson Learning, Inc.</a:t>
            </a:r>
            <a:br>
              <a:rPr lang="en-US" altLang="en-US"/>
            </a:br>
            <a:r>
              <a:rPr lang="en-US" altLang="en-US"/>
              <a:t>Thomson Learning is a trademark used herein under license.</a:t>
            </a:r>
          </a:p>
        </p:txBody>
      </p:sp>
    </p:spTree>
    <p:extLst>
      <p:ext uri="{BB962C8B-B14F-4D97-AF65-F5344CB8AC3E}">
        <p14:creationId xmlns:p14="http://schemas.microsoft.com/office/powerpoint/2010/main" val="621637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r>
              <a:rPr lang="en-US" altLang="en-US"/>
              <a:t>Copyright © Brooks/Cole, a division of Thomson Learning, Inc.</a:t>
            </a:r>
            <a:br>
              <a:rPr lang="en-US" altLang="en-US"/>
            </a:br>
            <a:r>
              <a:rPr lang="en-US" altLang="en-US"/>
              <a:t>Thomson Learning is a trademark used herein under license.</a:t>
            </a:r>
          </a:p>
        </p:txBody>
      </p:sp>
    </p:spTree>
    <p:extLst>
      <p:ext uri="{BB962C8B-B14F-4D97-AF65-F5344CB8AC3E}">
        <p14:creationId xmlns:p14="http://schemas.microsoft.com/office/powerpoint/2010/main" val="656131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EB638D-31A5-49D8-812C-B38868387D05}" type="datetimeFigureOut">
              <a:rPr lang="en-US" smtClean="0"/>
              <a:t>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638CA-201E-4403-A8D4-6CF3BCF5B4DB}" type="slidenum">
              <a:rPr lang="en-US" smtClean="0"/>
              <a:t>‹#›</a:t>
            </a:fld>
            <a:endParaRPr lang="en-US"/>
          </a:p>
        </p:txBody>
      </p:sp>
    </p:spTree>
    <p:extLst>
      <p:ext uri="{BB962C8B-B14F-4D97-AF65-F5344CB8AC3E}">
        <p14:creationId xmlns:p14="http://schemas.microsoft.com/office/powerpoint/2010/main" val="130534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EB638D-31A5-49D8-812C-B38868387D05}" type="datetimeFigureOut">
              <a:rPr lang="en-US" smtClean="0"/>
              <a:t>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638CA-201E-4403-A8D4-6CF3BCF5B4DB}" type="slidenum">
              <a:rPr lang="en-US" smtClean="0"/>
              <a:t>‹#›</a:t>
            </a:fld>
            <a:endParaRPr lang="en-US"/>
          </a:p>
        </p:txBody>
      </p:sp>
    </p:spTree>
    <p:extLst>
      <p:ext uri="{BB962C8B-B14F-4D97-AF65-F5344CB8AC3E}">
        <p14:creationId xmlns:p14="http://schemas.microsoft.com/office/powerpoint/2010/main" val="3784159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EB638D-31A5-49D8-812C-B38868387D05}" type="datetimeFigureOut">
              <a:rPr lang="en-US" smtClean="0"/>
              <a:t>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638CA-201E-4403-A8D4-6CF3BCF5B4DB}" type="slidenum">
              <a:rPr lang="en-US" smtClean="0"/>
              <a:t>‹#›</a:t>
            </a:fld>
            <a:endParaRPr lang="en-US"/>
          </a:p>
        </p:txBody>
      </p:sp>
    </p:spTree>
    <p:extLst>
      <p:ext uri="{BB962C8B-B14F-4D97-AF65-F5344CB8AC3E}">
        <p14:creationId xmlns:p14="http://schemas.microsoft.com/office/powerpoint/2010/main" val="2753335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EB638D-31A5-49D8-812C-B38868387D05}" type="datetimeFigureOut">
              <a:rPr lang="en-US" smtClean="0"/>
              <a:t>2/10/19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6638CA-201E-4403-A8D4-6CF3BCF5B4DB}" type="slidenum">
              <a:rPr lang="en-US" smtClean="0"/>
              <a:t>‹#›</a:t>
            </a:fld>
            <a:endParaRPr lang="en-US"/>
          </a:p>
        </p:txBody>
      </p:sp>
    </p:spTree>
    <p:extLst>
      <p:ext uri="{BB962C8B-B14F-4D97-AF65-F5344CB8AC3E}">
        <p14:creationId xmlns:p14="http://schemas.microsoft.com/office/powerpoint/2010/main" val="4041513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EB638D-31A5-49D8-812C-B38868387D05}" type="datetimeFigureOut">
              <a:rPr lang="en-US" smtClean="0"/>
              <a:t>2/10/19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6638CA-201E-4403-A8D4-6CF3BCF5B4DB}" type="slidenum">
              <a:rPr lang="en-US" smtClean="0"/>
              <a:t>‹#›</a:t>
            </a:fld>
            <a:endParaRPr lang="en-US"/>
          </a:p>
        </p:txBody>
      </p:sp>
    </p:spTree>
    <p:extLst>
      <p:ext uri="{BB962C8B-B14F-4D97-AF65-F5344CB8AC3E}">
        <p14:creationId xmlns:p14="http://schemas.microsoft.com/office/powerpoint/2010/main" val="4125366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EB638D-31A5-49D8-812C-B38868387D05}" type="datetimeFigureOut">
              <a:rPr lang="en-US" smtClean="0"/>
              <a:t>2/10/19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6638CA-201E-4403-A8D4-6CF3BCF5B4DB}" type="slidenum">
              <a:rPr lang="en-US" smtClean="0"/>
              <a:t>‹#›</a:t>
            </a:fld>
            <a:endParaRPr lang="en-US"/>
          </a:p>
        </p:txBody>
      </p:sp>
    </p:spTree>
    <p:extLst>
      <p:ext uri="{BB962C8B-B14F-4D97-AF65-F5344CB8AC3E}">
        <p14:creationId xmlns:p14="http://schemas.microsoft.com/office/powerpoint/2010/main" val="2513037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EB638D-31A5-49D8-812C-B38868387D05}" type="datetimeFigureOut">
              <a:rPr lang="en-US" smtClean="0"/>
              <a:t>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638CA-201E-4403-A8D4-6CF3BCF5B4DB}" type="slidenum">
              <a:rPr lang="en-US" smtClean="0"/>
              <a:t>‹#›</a:t>
            </a:fld>
            <a:endParaRPr lang="en-US"/>
          </a:p>
        </p:txBody>
      </p:sp>
    </p:spTree>
    <p:extLst>
      <p:ext uri="{BB962C8B-B14F-4D97-AF65-F5344CB8AC3E}">
        <p14:creationId xmlns:p14="http://schemas.microsoft.com/office/powerpoint/2010/main" val="107772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EB638D-31A5-49D8-812C-B38868387D05}" type="datetimeFigureOut">
              <a:rPr lang="en-US" smtClean="0"/>
              <a:t>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638CA-201E-4403-A8D4-6CF3BCF5B4DB}" type="slidenum">
              <a:rPr lang="en-US" smtClean="0"/>
              <a:t>‹#›</a:t>
            </a:fld>
            <a:endParaRPr lang="en-US"/>
          </a:p>
        </p:txBody>
      </p:sp>
    </p:spTree>
    <p:extLst>
      <p:ext uri="{BB962C8B-B14F-4D97-AF65-F5344CB8AC3E}">
        <p14:creationId xmlns:p14="http://schemas.microsoft.com/office/powerpoint/2010/main" val="2024855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B638D-31A5-49D8-812C-B38868387D05}" type="datetimeFigureOut">
              <a:rPr lang="en-US" smtClean="0"/>
              <a:t>2/10/19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638CA-201E-4403-A8D4-6CF3BCF5B4DB}" type="slidenum">
              <a:rPr lang="en-US" smtClean="0"/>
              <a:t>‹#›</a:t>
            </a:fld>
            <a:endParaRPr lang="en-US"/>
          </a:p>
        </p:txBody>
      </p:sp>
    </p:spTree>
    <p:extLst>
      <p:ext uri="{BB962C8B-B14F-4D97-AF65-F5344CB8AC3E}">
        <p14:creationId xmlns:p14="http://schemas.microsoft.com/office/powerpoint/2010/main" val="738227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news.nationalgeographic.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AFN5"/><Relationship Id="rId5" Type="http://schemas.openxmlformats.org/officeDocument/2006/relationships/hyperlink" Target="#AFN4"/><Relationship Id="rId10" Type="http://schemas.openxmlformats.org/officeDocument/2006/relationships/image" Target="../media/image31.png"/><Relationship Id="rId4" Type="http://schemas.openxmlformats.org/officeDocument/2006/relationships/hyperlink" Target="#COR1"/><Relationship Id="rId9" Type="http://schemas.openxmlformats.org/officeDocument/2006/relationships/hyperlink" Target="http://www.youtube.com/watch?v=HH3ruuml-R4&amp;feature=related"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S0pWZpLPZAhVS0FMKHaoRCP0QjRwIBw&amp;url=https://www.ancient.eu/image/7239/&amp;psig=AOvVaw0IMYIv16EhZdWj0riT6xqi&amp;ust=1519174483310162"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hyperlink" Target="https://www.google.com/url?sa=i&amp;rct=j&amp;q=&amp;esrc=s&amp;source=images&amp;cd=&amp;cad=rja&amp;uact=8&amp;ved=0ahUKEwiS0pWZpLPZAhVS0FMKHaoRCP0QjRwIBw&amp;url=https://commons.wikimedia.org/wiki/File:Denisova_Molar.jpg&amp;psig=AOvVaw0IMYIv16EhZdWj0riT6xqi&amp;ust=1519174483310162" TargetMode="Externa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hyperlink" Target="http://intro.bio.rpi.edu/videos/Modern%20humans%20may%20have%20interbred%20with%20Neanderthals%20and%20Denisovans-llwm_ts3Bo0.webm" TargetMode="External"/><Relationship Id="rId3" Type="http://schemas.openxmlformats.org/officeDocument/2006/relationships/slide" Target="slide19.xml"/><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www.google.com/url?sa=i&amp;rct=j&amp;q=&amp;esrc=s&amp;source=images&amp;cd=&amp;cad=rja&amp;uact=8&amp;ved=2ahUKEwibv-7Ir_XdAhVGPawKHQkACygQjRx6BAgBEAU&amp;url=https://www.news.com.au/technology/science/evolution/mosaic-skulls-linked-to-mysterious-denisovan-humans-who-went-extinct-in-the-last-ice-age/news-story/57645490d7c639550e24c89b2218a675&amp;psig=AOvVaw1ZPqo99XibiMoiHxn0ITls&amp;ust=1539037442453458" TargetMode="External"/><Relationship Id="rId5" Type="http://schemas.openxmlformats.org/officeDocument/2006/relationships/image" Target="../media/image3.jpeg"/><Relationship Id="rId4" Type="http://schemas.openxmlformats.org/officeDocument/2006/relationships/image" Target="../media/image6.jpeg"/><Relationship Id="rId9" Type="http://schemas.openxmlformats.org/officeDocument/2006/relationships/hyperlink" Target="https://www.youtube.com/watch?v=llwm_ts3Bo0&amp;sa"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llwm_ts3Bo0&amp;sa" TargetMode="External"/><Relationship Id="rId2" Type="http://schemas.openxmlformats.org/officeDocument/2006/relationships/slideLayout" Target="../slideLayouts/slideLayout6.xml"/><Relationship Id="rId1" Type="http://schemas.openxmlformats.org/officeDocument/2006/relationships/video" Target="https://www.youtube.com/embed/llwm_ts3Bo0?feature=oembed" TargetMode="Externa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hyperlink" Target="http://intro.bio.rpi.edu/videos/Video_%20Becoming_Human-Culture.wmv" TargetMode="External"/><Relationship Id="rId2" Type="http://schemas.openxmlformats.org/officeDocument/2006/relationships/slideLayout" Target="../slideLayouts/slideLayout6.xml"/><Relationship Id="rId1" Type="http://schemas.openxmlformats.org/officeDocument/2006/relationships/video" Target="https://www.youtube.com/embed/kVTIqCi8oMk?feature=oembed" TargetMode="Externa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hyperlink" Target="https://youtu.be/kVTIqCi8oMk" TargetMode="External"/><Relationship Id="rId3" Type="http://schemas.openxmlformats.org/officeDocument/2006/relationships/hyperlink" Target="http://intro.bio.rpi.edu/videos/Video_%20Becoming_Human-Culture.wmv" TargetMode="External"/><Relationship Id="rId7" Type="http://schemas.openxmlformats.org/officeDocument/2006/relationships/hyperlink" Target="http://www.becominghuman.org/becoming_human/base.swf"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hyperlink" Target="http://www.becominghuman.org/node/interactive-documentary" TargetMode="External"/><Relationship Id="rId4" Type="http://schemas.openxmlformats.org/officeDocument/2006/relationships/hyperlink" Target="http://intro.bio.rpi.edu/Studio/1Evolution/9/2In/resources/bh_documentary.exehttp:/intro.bio.rpi.edu/Studio/1Evolution/9/2In/resources/bh_documentary.ex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A1WBs74W4ik" TargetMode="External"/><Relationship Id="rId2" Type="http://schemas.openxmlformats.org/officeDocument/2006/relationships/slideLayout" Target="../slideLayouts/slideLayout14.xml"/><Relationship Id="rId1" Type="http://schemas.openxmlformats.org/officeDocument/2006/relationships/video" Target="https://www.youtube.com/embed/A1WBs74W4ik?feature=oembed" TargetMode="Externa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Xz8XQm7PZAhWL7VMKHQ08Ap8QjRwIBw&amp;url=https://www.quora.com/Did-Neanderthals-Homo-erectus-and-Homo-sapiens-sapiens-mix-with-each-other-in-Africa&amp;psig=AOvVaw2CPRlhFy-VpCv4h7vdvm4C&amp;ust=1519172194986903"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A1WBs74W4ik"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intro.bio.rpi.edu/Studio/1Evolution/9/2In/video/ChimpanzeesTeamUpToAttackAMonkeyInTheWild-BBC.flv" TargetMode="External"/><Relationship Id="rId5" Type="http://schemas.openxmlformats.org/officeDocument/2006/relationships/image" Target="../media/image63.jpeg"/><Relationship Id="rId4" Type="http://schemas.openxmlformats.org/officeDocument/2006/relationships/hyperlink" Target="http://www.youtube.com/watch?v=A1WBs74W4ik&amp;feature=related"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41.jpeg"/><Relationship Id="rId7"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ved=0ahUKEwiajdnwk7PZAhVs4IMKHW_1BeMQjRwIBw&amp;url=http://www.sciencemag.org/news/2017/06/world-s-oldest-homo-sapiens-fossils-found-morocco&amp;psig=AOvVaw0cHM_GkO2ERdYk-cVe4qxr&amp;ust=1519170118190822"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intro.bio.rpi.edu/Studio/1Evolution/8/2In/caveMan.wmv" TargetMode="External"/><Relationship Id="rId2" Type="http://schemas.openxmlformats.org/officeDocument/2006/relationships/slideLayout" Target="../slideLayouts/slideLayout12.xml"/><Relationship Id="rId1" Type="http://schemas.openxmlformats.org/officeDocument/2006/relationships/video" Target="https://www.youtube.com/embed/2YfmJsW3GxI?feature=oembed"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intro.bio.rpi.edu/Studio/1Evolution/8/2In/caveMan.wmv"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s://youtu.be/2YfmJsW3GxI" TargetMode="Externa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5"/>
          <p:cNvSpPr>
            <a:spLocks noGrp="1"/>
          </p:cNvSpPr>
          <p:nvPr>
            <p:ph idx="1"/>
          </p:nvPr>
        </p:nvSpPr>
        <p:spPr>
          <a:xfrm>
            <a:off x="1066800" y="2590800"/>
            <a:ext cx="8229600" cy="1600200"/>
          </a:xfrm>
        </p:spPr>
        <p:txBody>
          <a:bodyPr/>
          <a:lstStyle/>
          <a:p>
            <a:pPr eaLnBrk="1" hangingPunct="1">
              <a:buFont typeface="Arial" charset="0"/>
              <a:buNone/>
            </a:pPr>
            <a:r>
              <a:rPr lang="en-US" sz="5400" b="1">
                <a:solidFill>
                  <a:srgbClr val="FF0000"/>
                </a:solidFill>
              </a:rPr>
              <a:t>Human Evolution II</a:t>
            </a:r>
          </a:p>
        </p:txBody>
      </p:sp>
      <p:pic>
        <p:nvPicPr>
          <p:cNvPr id="16387" name="Picture 11" descr="Lucy"/>
          <p:cNvPicPr>
            <a:picLocks noChangeAspect="1" noChangeArrowheads="1"/>
          </p:cNvPicPr>
          <p:nvPr/>
        </p:nvPicPr>
        <p:blipFill>
          <a:blip r:embed="rId3">
            <a:lum contrast="18000"/>
          </a:blip>
          <a:srcRect/>
          <a:stretch>
            <a:fillRect/>
          </a:stretch>
        </p:blipFill>
        <p:spPr bwMode="auto">
          <a:xfrm>
            <a:off x="3581400" y="457200"/>
            <a:ext cx="1676400" cy="2152650"/>
          </a:xfrm>
          <a:prstGeom prst="rect">
            <a:avLst/>
          </a:prstGeom>
          <a:noFill/>
          <a:ln w="9525">
            <a:noFill/>
            <a:miter lim="800000"/>
            <a:headEnd/>
            <a:tailEnd/>
          </a:ln>
        </p:spPr>
      </p:pic>
      <p:pic>
        <p:nvPicPr>
          <p:cNvPr id="16388" name="Picture 14" descr="Homo erectus artist reconstruction"/>
          <p:cNvPicPr>
            <a:picLocks noChangeAspect="1" noChangeArrowheads="1"/>
          </p:cNvPicPr>
          <p:nvPr/>
        </p:nvPicPr>
        <p:blipFill>
          <a:blip r:embed="rId4">
            <a:lum bright="10000" contrast="18000"/>
          </a:blip>
          <a:srcRect l="5217"/>
          <a:stretch>
            <a:fillRect/>
          </a:stretch>
        </p:blipFill>
        <p:spPr bwMode="auto">
          <a:xfrm>
            <a:off x="3733800" y="3962400"/>
            <a:ext cx="1447800" cy="1992313"/>
          </a:xfrm>
          <a:prstGeom prst="rect">
            <a:avLst/>
          </a:prstGeom>
          <a:noFill/>
          <a:ln w="9525">
            <a:noFill/>
            <a:miter lim="800000"/>
            <a:headEnd/>
            <a:tailEnd/>
          </a:ln>
        </p:spPr>
      </p:pic>
      <p:pic>
        <p:nvPicPr>
          <p:cNvPr id="16389" name="Picture 17" descr="Neanderthal reconstruction"/>
          <p:cNvPicPr>
            <a:picLocks noChangeAspect="1" noChangeArrowheads="1"/>
          </p:cNvPicPr>
          <p:nvPr/>
        </p:nvPicPr>
        <p:blipFill>
          <a:blip r:embed="rId5"/>
          <a:srcRect/>
          <a:stretch>
            <a:fillRect/>
          </a:stretch>
        </p:blipFill>
        <p:spPr bwMode="auto">
          <a:xfrm>
            <a:off x="6172200" y="914400"/>
            <a:ext cx="1524000" cy="1524000"/>
          </a:xfrm>
          <a:prstGeom prst="rect">
            <a:avLst/>
          </a:prstGeom>
          <a:noFill/>
          <a:ln w="9525">
            <a:noFill/>
            <a:miter lim="800000"/>
            <a:headEnd/>
            <a:tailEnd/>
          </a:ln>
        </p:spPr>
      </p:pic>
      <p:pic>
        <p:nvPicPr>
          <p:cNvPr id="16390" name="Picture 15" descr="Hhabilis 1d"/>
          <p:cNvPicPr>
            <a:picLocks noChangeAspect="1" noChangeArrowheads="1"/>
          </p:cNvPicPr>
          <p:nvPr/>
        </p:nvPicPr>
        <p:blipFill>
          <a:blip r:embed="rId6">
            <a:lum bright="6000" contrast="6000"/>
          </a:blip>
          <a:srcRect l="8214" t="5634" r="20772" b="4103"/>
          <a:stretch>
            <a:fillRect/>
          </a:stretch>
        </p:blipFill>
        <p:spPr bwMode="auto">
          <a:xfrm>
            <a:off x="944563" y="762000"/>
            <a:ext cx="1570037" cy="1676400"/>
          </a:xfrm>
          <a:prstGeom prst="rect">
            <a:avLst/>
          </a:prstGeom>
          <a:noFill/>
          <a:ln w="9525">
            <a:noFill/>
            <a:miter lim="800000"/>
            <a:headEnd/>
            <a:tailEnd/>
          </a:ln>
        </p:spPr>
      </p:pic>
      <p:pic>
        <p:nvPicPr>
          <p:cNvPr id="16391" name="Picture 13" descr="Boisei reconstruction"/>
          <p:cNvPicPr>
            <a:picLocks noChangeAspect="1" noChangeArrowheads="1"/>
          </p:cNvPicPr>
          <p:nvPr/>
        </p:nvPicPr>
        <p:blipFill>
          <a:blip r:embed="rId7">
            <a:lum contrast="20000"/>
          </a:blip>
          <a:srcRect b="13962"/>
          <a:stretch>
            <a:fillRect/>
          </a:stretch>
        </p:blipFill>
        <p:spPr bwMode="auto">
          <a:xfrm>
            <a:off x="1143000" y="3810000"/>
            <a:ext cx="1524000" cy="1793875"/>
          </a:xfrm>
          <a:prstGeom prst="rect">
            <a:avLst/>
          </a:prstGeom>
          <a:noFill/>
          <a:ln w="9525">
            <a:noFill/>
            <a:miter lim="800000"/>
            <a:headEnd/>
            <a:tailEnd/>
          </a:ln>
        </p:spPr>
      </p:pic>
      <p:pic>
        <p:nvPicPr>
          <p:cNvPr id="16392" name="Picture 8" descr="Nenderthal child"/>
          <p:cNvPicPr>
            <a:picLocks noChangeAspect="1" noChangeArrowheads="1"/>
          </p:cNvPicPr>
          <p:nvPr/>
        </p:nvPicPr>
        <p:blipFill>
          <a:blip r:embed="rId8">
            <a:lum contrast="20000"/>
          </a:blip>
          <a:srcRect l="4359" t="4051" r="7832" b="2672"/>
          <a:stretch>
            <a:fillRect/>
          </a:stretch>
        </p:blipFill>
        <p:spPr bwMode="auto">
          <a:xfrm>
            <a:off x="6019800" y="3810000"/>
            <a:ext cx="1600200" cy="1828800"/>
          </a:xfrm>
          <a:prstGeom prst="rect">
            <a:avLst/>
          </a:prstGeom>
          <a:noFill/>
          <a:ln w="9525">
            <a:noFill/>
            <a:miter lim="800000"/>
            <a:headEnd/>
            <a:tailEnd/>
          </a:ln>
        </p:spPr>
      </p:pic>
    </p:spTree>
    <p:extLst>
      <p:ext uri="{BB962C8B-B14F-4D97-AF65-F5344CB8AC3E}">
        <p14:creationId xmlns:p14="http://schemas.microsoft.com/office/powerpoint/2010/main" val="412241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247775" y="615950"/>
            <a:ext cx="8229600" cy="1143000"/>
          </a:xfrm>
        </p:spPr>
        <p:txBody>
          <a:bodyPr/>
          <a:lstStyle/>
          <a:p>
            <a:pPr algn="l" eaLnBrk="1" hangingPunct="1"/>
            <a:r>
              <a:rPr lang="en-US" altLang="en-US" sz="4000" b="1">
                <a:solidFill>
                  <a:srgbClr val="C00000"/>
                </a:solidFill>
              </a:rPr>
              <a:t>Neanderthal Language?</a:t>
            </a:r>
          </a:p>
        </p:txBody>
      </p:sp>
      <p:sp>
        <p:nvSpPr>
          <p:cNvPr id="31747" name="Rectangle 3"/>
          <p:cNvSpPr>
            <a:spLocks noGrp="1" noChangeArrowheads="1"/>
          </p:cNvSpPr>
          <p:nvPr>
            <p:ph type="body" idx="1"/>
          </p:nvPr>
        </p:nvSpPr>
        <p:spPr>
          <a:xfrm>
            <a:off x="4038600" y="1717675"/>
            <a:ext cx="4495800" cy="4530725"/>
          </a:xfrm>
        </p:spPr>
        <p:txBody>
          <a:bodyPr/>
          <a:lstStyle/>
          <a:p>
            <a:pPr eaLnBrk="1" hangingPunct="1">
              <a:lnSpc>
                <a:spcPct val="70000"/>
              </a:lnSpc>
              <a:spcBef>
                <a:spcPts val="1800"/>
              </a:spcBef>
              <a:buClr>
                <a:srgbClr val="CC0000"/>
              </a:buClr>
              <a:buSzPct val="145000"/>
              <a:buFontTx/>
              <a:buChar char="•"/>
            </a:pPr>
            <a:r>
              <a:rPr lang="en-US" altLang="en-US" sz="2000" b="1">
                <a:solidFill>
                  <a:srgbClr val="002060"/>
                </a:solidFill>
              </a:rPr>
              <a:t>Hyoid bone identical to ours </a:t>
            </a:r>
          </a:p>
          <a:p>
            <a:pPr eaLnBrk="1" hangingPunct="1">
              <a:lnSpc>
                <a:spcPct val="70000"/>
              </a:lnSpc>
              <a:spcBef>
                <a:spcPts val="1800"/>
              </a:spcBef>
              <a:buClr>
                <a:srgbClr val="CC0000"/>
              </a:buClr>
              <a:buSzPct val="120000"/>
              <a:buFontTx/>
              <a:buChar char="•"/>
            </a:pPr>
            <a:r>
              <a:rPr lang="en-US" altLang="en-US" sz="2000" b="1">
                <a:solidFill>
                  <a:srgbClr val="002060"/>
                </a:solidFill>
              </a:rPr>
              <a:t>Suggests Neanderthals had capacity for language. </a:t>
            </a:r>
          </a:p>
          <a:p>
            <a:pPr eaLnBrk="1" hangingPunct="1">
              <a:lnSpc>
                <a:spcPct val="70000"/>
              </a:lnSpc>
              <a:spcBef>
                <a:spcPts val="1800"/>
              </a:spcBef>
              <a:buClr>
                <a:srgbClr val="CC0000"/>
              </a:buClr>
              <a:buSzPct val="120000"/>
              <a:buFontTx/>
              <a:buChar char="•"/>
            </a:pPr>
            <a:r>
              <a:rPr lang="en-US" altLang="en-US" sz="2000" b="1">
                <a:solidFill>
                  <a:srgbClr val="002060"/>
                </a:solidFill>
              </a:rPr>
              <a:t>Human ears tuned for 3-5 kHz sensitivity compared to other primates -  adaptation for speech perception </a:t>
            </a:r>
          </a:p>
          <a:p>
            <a:pPr eaLnBrk="1" hangingPunct="1">
              <a:lnSpc>
                <a:spcPct val="70000"/>
              </a:lnSpc>
              <a:spcBef>
                <a:spcPts val="1800"/>
              </a:spcBef>
              <a:buClr>
                <a:srgbClr val="CC0000"/>
              </a:buClr>
              <a:buSzPct val="120000"/>
              <a:buFontTx/>
              <a:buChar char="•"/>
            </a:pPr>
            <a:r>
              <a:rPr lang="en-US" altLang="en-US" sz="2000" b="1">
                <a:solidFill>
                  <a:srgbClr val="002060"/>
                </a:solidFill>
              </a:rPr>
              <a:t>Human-shaped middle ear in 400,000-year old Neanderthal ancestors.</a:t>
            </a:r>
          </a:p>
          <a:p>
            <a:pPr eaLnBrk="1" hangingPunct="1">
              <a:lnSpc>
                <a:spcPct val="70000"/>
              </a:lnSpc>
              <a:spcBef>
                <a:spcPts val="1800"/>
              </a:spcBef>
              <a:buClr>
                <a:srgbClr val="CC0000"/>
              </a:buClr>
              <a:buSzPct val="120000"/>
              <a:buFontTx/>
              <a:buChar char="•"/>
            </a:pPr>
            <a:r>
              <a:rPr lang="en-US" altLang="en-US" sz="2000" b="1">
                <a:solidFill>
                  <a:srgbClr val="002060"/>
                </a:solidFill>
              </a:rPr>
              <a:t>Genetic traces of strong natural selection on middle-ear</a:t>
            </a:r>
          </a:p>
          <a:p>
            <a:pPr eaLnBrk="1" hangingPunct="1">
              <a:lnSpc>
                <a:spcPct val="70000"/>
              </a:lnSpc>
              <a:spcBef>
                <a:spcPts val="1800"/>
              </a:spcBef>
              <a:buClr>
                <a:srgbClr val="CC0000"/>
              </a:buClr>
              <a:buSzPct val="120000"/>
              <a:buFontTx/>
              <a:buChar char="•"/>
            </a:pPr>
            <a:r>
              <a:rPr lang="en-US" altLang="en-US" sz="2000" b="1">
                <a:solidFill>
                  <a:srgbClr val="002060"/>
                </a:solidFill>
              </a:rPr>
              <a:t>FoxP2 gene</a:t>
            </a:r>
            <a:br>
              <a:rPr lang="en-US" altLang="en-US" sz="2000" b="1">
                <a:solidFill>
                  <a:srgbClr val="002060"/>
                </a:solidFill>
              </a:rPr>
            </a:br>
            <a:endParaRPr lang="en-US" altLang="en-US" sz="2000" b="1">
              <a:solidFill>
                <a:srgbClr val="002060"/>
              </a:solidFill>
            </a:endParaRPr>
          </a:p>
        </p:txBody>
      </p:sp>
      <p:pic>
        <p:nvPicPr>
          <p:cNvPr id="31748" name="Picture 4" descr="Kebara_2_hyoid"/>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1447800" y="1717675"/>
            <a:ext cx="2408238" cy="1828800"/>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4"/>
          <p:cNvPicPr>
            <a:picLocks noChangeAspect="1" noChangeArrowheads="1"/>
          </p:cNvPicPr>
          <p:nvPr/>
        </p:nvPicPr>
        <p:blipFill>
          <a:blip r:embed="rId4">
            <a:lum contrast="24000"/>
            <a:extLst>
              <a:ext uri="{28A0092B-C50C-407E-A947-70E740481C1C}">
                <a14:useLocalDpi xmlns:a14="http://schemas.microsoft.com/office/drawing/2010/main" val="0"/>
              </a:ext>
            </a:extLst>
          </a:blip>
          <a:srcRect r="2553"/>
          <a:stretch>
            <a:fillRect/>
          </a:stretch>
        </p:blipFill>
        <p:spPr bwMode="auto">
          <a:xfrm>
            <a:off x="1187450" y="3727450"/>
            <a:ext cx="27432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5"/>
          <p:cNvSpPr txBox="1">
            <a:spLocks noChangeArrowheads="1"/>
          </p:cNvSpPr>
          <p:nvPr/>
        </p:nvSpPr>
        <p:spPr bwMode="auto">
          <a:xfrm>
            <a:off x="1752600" y="4572000"/>
            <a:ext cx="23479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768" tIns="41884" rIns="83768" bIns="41884">
            <a:spAutoFit/>
          </a:bodyPr>
          <a:lstStyle>
            <a:lvl1pPr defTabSz="838200" eaLnBrk="0" hangingPunct="0">
              <a:spcBef>
                <a:spcPct val="20000"/>
              </a:spcBef>
              <a:buFont typeface="Arial" charset="0"/>
              <a:buChar char="•"/>
              <a:defRPr sz="3200">
                <a:solidFill>
                  <a:schemeClr val="tx1"/>
                </a:solidFill>
                <a:latin typeface="Calibri" pitchFamily="34" charset="0"/>
              </a:defRPr>
            </a:lvl1pPr>
            <a:lvl2pPr marL="742950" indent="-285750" defTabSz="838200" eaLnBrk="0" hangingPunct="0">
              <a:spcBef>
                <a:spcPct val="20000"/>
              </a:spcBef>
              <a:buFont typeface="Arial" charset="0"/>
              <a:buChar char="–"/>
              <a:defRPr sz="2800">
                <a:solidFill>
                  <a:schemeClr val="tx1"/>
                </a:solidFill>
                <a:latin typeface="Calibri" pitchFamily="34" charset="0"/>
              </a:defRPr>
            </a:lvl2pPr>
            <a:lvl3pPr marL="1143000" indent="-228600" defTabSz="838200" eaLnBrk="0" hangingPunct="0">
              <a:spcBef>
                <a:spcPct val="20000"/>
              </a:spcBef>
              <a:buFont typeface="Arial" charset="0"/>
              <a:buChar char="•"/>
              <a:defRPr sz="2400">
                <a:solidFill>
                  <a:schemeClr val="tx1"/>
                </a:solidFill>
                <a:latin typeface="Calibri" pitchFamily="34" charset="0"/>
              </a:defRPr>
            </a:lvl3pPr>
            <a:lvl4pPr marL="1600200" indent="-228600" defTabSz="838200" eaLnBrk="0" hangingPunct="0">
              <a:spcBef>
                <a:spcPct val="20000"/>
              </a:spcBef>
              <a:buFont typeface="Arial" charset="0"/>
              <a:buChar char="–"/>
              <a:defRPr sz="2000">
                <a:solidFill>
                  <a:schemeClr val="tx1"/>
                </a:solidFill>
                <a:latin typeface="Calibri" pitchFamily="34" charset="0"/>
              </a:defRPr>
            </a:lvl4pPr>
            <a:lvl5pPr marL="2057400" indent="-228600" defTabSz="838200" eaLnBrk="0" hangingPunct="0">
              <a:spcBef>
                <a:spcPct val="20000"/>
              </a:spcBef>
              <a:buFont typeface="Arial" charset="0"/>
              <a:buChar char="»"/>
              <a:defRPr sz="2000">
                <a:solidFill>
                  <a:schemeClr val="tx1"/>
                </a:solidFill>
                <a:latin typeface="Calibri" pitchFamily="34" charset="0"/>
              </a:defRPr>
            </a:lvl5pPr>
            <a:lvl6pPr marL="2514600" indent="-228600" defTabSz="838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8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8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8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b="1">
                <a:solidFill>
                  <a:prstClr val="black"/>
                </a:solidFill>
              </a:rPr>
              <a:t>Human </a:t>
            </a:r>
            <a:r>
              <a:rPr lang="en-US" altLang="en-US" sz="1000" b="1">
                <a:solidFill>
                  <a:prstClr val="black"/>
                </a:solidFill>
              </a:rPr>
              <a:t>(blue)</a:t>
            </a:r>
          </a:p>
        </p:txBody>
      </p:sp>
      <p:sp>
        <p:nvSpPr>
          <p:cNvPr id="31751" name="Text Box 6"/>
          <p:cNvSpPr txBox="1">
            <a:spLocks noChangeArrowheads="1"/>
          </p:cNvSpPr>
          <p:nvPr/>
        </p:nvSpPr>
        <p:spPr bwMode="auto">
          <a:xfrm>
            <a:off x="1774825" y="5146675"/>
            <a:ext cx="33305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768" tIns="41884" rIns="83768" bIns="41884">
            <a:spAutoFit/>
          </a:bodyPr>
          <a:lstStyle>
            <a:lvl1pPr defTabSz="838200" eaLnBrk="0" hangingPunct="0">
              <a:spcBef>
                <a:spcPct val="20000"/>
              </a:spcBef>
              <a:buFont typeface="Arial" charset="0"/>
              <a:buChar char="•"/>
              <a:defRPr sz="3200">
                <a:solidFill>
                  <a:schemeClr val="tx1"/>
                </a:solidFill>
                <a:latin typeface="Calibri" pitchFamily="34" charset="0"/>
              </a:defRPr>
            </a:lvl1pPr>
            <a:lvl2pPr marL="742950" indent="-285750" defTabSz="838200" eaLnBrk="0" hangingPunct="0">
              <a:spcBef>
                <a:spcPct val="20000"/>
              </a:spcBef>
              <a:buFont typeface="Arial" charset="0"/>
              <a:buChar char="–"/>
              <a:defRPr sz="2800">
                <a:solidFill>
                  <a:schemeClr val="tx1"/>
                </a:solidFill>
                <a:latin typeface="Calibri" pitchFamily="34" charset="0"/>
              </a:defRPr>
            </a:lvl2pPr>
            <a:lvl3pPr marL="1143000" indent="-228600" defTabSz="838200" eaLnBrk="0" hangingPunct="0">
              <a:spcBef>
                <a:spcPct val="20000"/>
              </a:spcBef>
              <a:buFont typeface="Arial" charset="0"/>
              <a:buChar char="•"/>
              <a:defRPr sz="2400">
                <a:solidFill>
                  <a:schemeClr val="tx1"/>
                </a:solidFill>
                <a:latin typeface="Calibri" pitchFamily="34" charset="0"/>
              </a:defRPr>
            </a:lvl3pPr>
            <a:lvl4pPr marL="1600200" indent="-228600" defTabSz="838200" eaLnBrk="0" hangingPunct="0">
              <a:spcBef>
                <a:spcPct val="20000"/>
              </a:spcBef>
              <a:buFont typeface="Arial" charset="0"/>
              <a:buChar char="–"/>
              <a:defRPr sz="2000">
                <a:solidFill>
                  <a:schemeClr val="tx1"/>
                </a:solidFill>
                <a:latin typeface="Calibri" pitchFamily="34" charset="0"/>
              </a:defRPr>
            </a:lvl4pPr>
            <a:lvl5pPr marL="2057400" indent="-228600" defTabSz="838200" eaLnBrk="0" hangingPunct="0">
              <a:spcBef>
                <a:spcPct val="20000"/>
              </a:spcBef>
              <a:buFont typeface="Arial" charset="0"/>
              <a:buChar char="»"/>
              <a:defRPr sz="2000">
                <a:solidFill>
                  <a:schemeClr val="tx1"/>
                </a:solidFill>
                <a:latin typeface="Calibri" pitchFamily="34" charset="0"/>
              </a:defRPr>
            </a:lvl5pPr>
            <a:lvl6pPr marL="2514600" indent="-228600" defTabSz="838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8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8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8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b="1">
                <a:solidFill>
                  <a:prstClr val="black"/>
                </a:solidFill>
              </a:rPr>
              <a:t>Chimp </a:t>
            </a:r>
            <a:r>
              <a:rPr lang="en-US" altLang="en-US" sz="1000" b="1">
                <a:solidFill>
                  <a:prstClr val="black"/>
                </a:solidFill>
              </a:rPr>
              <a:t> (green)</a:t>
            </a:r>
          </a:p>
        </p:txBody>
      </p:sp>
      <p:sp>
        <p:nvSpPr>
          <p:cNvPr id="31752" name="Text Box 7"/>
          <p:cNvSpPr txBox="1">
            <a:spLocks noChangeArrowheads="1"/>
          </p:cNvSpPr>
          <p:nvPr/>
        </p:nvSpPr>
        <p:spPr bwMode="auto">
          <a:xfrm>
            <a:off x="1547813" y="4841875"/>
            <a:ext cx="325278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768" tIns="41884" rIns="83768" bIns="41884">
            <a:spAutoFit/>
          </a:bodyPr>
          <a:lstStyle>
            <a:lvl1pPr defTabSz="838200" eaLnBrk="0" hangingPunct="0">
              <a:spcBef>
                <a:spcPct val="20000"/>
              </a:spcBef>
              <a:buFont typeface="Arial" charset="0"/>
              <a:buChar char="•"/>
              <a:defRPr sz="3200">
                <a:solidFill>
                  <a:schemeClr val="tx1"/>
                </a:solidFill>
                <a:latin typeface="Calibri" pitchFamily="34" charset="0"/>
              </a:defRPr>
            </a:lvl1pPr>
            <a:lvl2pPr marL="742950" indent="-285750" defTabSz="838200" eaLnBrk="0" hangingPunct="0">
              <a:spcBef>
                <a:spcPct val="20000"/>
              </a:spcBef>
              <a:buFont typeface="Arial" charset="0"/>
              <a:buChar char="–"/>
              <a:defRPr sz="2800">
                <a:solidFill>
                  <a:schemeClr val="tx1"/>
                </a:solidFill>
                <a:latin typeface="Calibri" pitchFamily="34" charset="0"/>
              </a:defRPr>
            </a:lvl2pPr>
            <a:lvl3pPr marL="1143000" indent="-228600" defTabSz="838200" eaLnBrk="0" hangingPunct="0">
              <a:spcBef>
                <a:spcPct val="20000"/>
              </a:spcBef>
              <a:buFont typeface="Arial" charset="0"/>
              <a:buChar char="•"/>
              <a:defRPr sz="2400">
                <a:solidFill>
                  <a:schemeClr val="tx1"/>
                </a:solidFill>
                <a:latin typeface="Calibri" pitchFamily="34" charset="0"/>
              </a:defRPr>
            </a:lvl3pPr>
            <a:lvl4pPr marL="1600200" indent="-228600" defTabSz="838200" eaLnBrk="0" hangingPunct="0">
              <a:spcBef>
                <a:spcPct val="20000"/>
              </a:spcBef>
              <a:buFont typeface="Arial" charset="0"/>
              <a:buChar char="–"/>
              <a:defRPr sz="2000">
                <a:solidFill>
                  <a:schemeClr val="tx1"/>
                </a:solidFill>
                <a:latin typeface="Calibri" pitchFamily="34" charset="0"/>
              </a:defRPr>
            </a:lvl4pPr>
            <a:lvl5pPr marL="2057400" indent="-228600" defTabSz="838200" eaLnBrk="0" hangingPunct="0">
              <a:spcBef>
                <a:spcPct val="20000"/>
              </a:spcBef>
              <a:buFont typeface="Arial" charset="0"/>
              <a:buChar char="»"/>
              <a:defRPr sz="2000">
                <a:solidFill>
                  <a:schemeClr val="tx1"/>
                </a:solidFill>
                <a:latin typeface="Calibri" pitchFamily="34" charset="0"/>
              </a:defRPr>
            </a:lvl5pPr>
            <a:lvl6pPr marL="2514600" indent="-228600" defTabSz="838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838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838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838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b="1">
                <a:solidFill>
                  <a:prstClr val="black"/>
                </a:solidFill>
              </a:rPr>
              <a:t>H. heidelbergensis </a:t>
            </a:r>
            <a:r>
              <a:rPr lang="en-US" altLang="en-US" sz="1000" b="1">
                <a:solidFill>
                  <a:prstClr val="black"/>
                </a:solidFill>
              </a:rPr>
              <a:t>(red)</a:t>
            </a:r>
          </a:p>
        </p:txBody>
      </p:sp>
      <p:pic>
        <p:nvPicPr>
          <p:cNvPr id="31753" name="Picture 6"/>
          <p:cNvPicPr>
            <a:picLocks noChangeAspect="1" noChangeArrowheads="1"/>
          </p:cNvPicPr>
          <p:nvPr/>
        </p:nvPicPr>
        <p:blipFill>
          <a:blip r:embed="rId5">
            <a:lum contrast="40000"/>
            <a:extLst>
              <a:ext uri="{28A0092B-C50C-407E-A947-70E740481C1C}">
                <a14:useLocalDpi xmlns:a14="http://schemas.microsoft.com/office/drawing/2010/main" val="0"/>
              </a:ext>
            </a:extLst>
          </a:blip>
          <a:srcRect r="50667" b="6796"/>
          <a:stretch>
            <a:fillRect/>
          </a:stretch>
        </p:blipFill>
        <p:spPr bwMode="auto">
          <a:xfrm>
            <a:off x="163513" y="14288"/>
            <a:ext cx="1066800" cy="13573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823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228600"/>
            <a:ext cx="8229600" cy="1139825"/>
          </a:xfrm>
        </p:spPr>
        <p:txBody>
          <a:bodyPr/>
          <a:lstStyle/>
          <a:p>
            <a:pPr algn="l" eaLnBrk="1" hangingPunct="1"/>
            <a:r>
              <a:rPr lang="en-US" altLang="en-US" b="1" i="1">
                <a:solidFill>
                  <a:srgbClr val="C00000"/>
                </a:solidFill>
              </a:rPr>
              <a:t>Homo neanderthalenis</a:t>
            </a:r>
          </a:p>
        </p:txBody>
      </p:sp>
      <p:pic>
        <p:nvPicPr>
          <p:cNvPr id="28675" name="Picture 4" descr="Neanderthal range http://anthro.palomar.edu/homo2/neandertal.htm"/>
          <p:cNvPicPr>
            <a:picLocks noChangeAspect="1" noChangeArrowheads="1"/>
          </p:cNvPicPr>
          <p:nvPr/>
        </p:nvPicPr>
        <p:blipFill>
          <a:blip r:embed="rId3">
            <a:lum bright="-18000" contrast="20000"/>
            <a:extLst>
              <a:ext uri="{28A0092B-C50C-407E-A947-70E740481C1C}">
                <a14:useLocalDpi xmlns:a14="http://schemas.microsoft.com/office/drawing/2010/main" val="0"/>
              </a:ext>
            </a:extLst>
          </a:blip>
          <a:srcRect/>
          <a:stretch>
            <a:fillRect/>
          </a:stretch>
        </p:blipFill>
        <p:spPr bwMode="auto">
          <a:xfrm>
            <a:off x="2514600" y="1371600"/>
            <a:ext cx="59531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Neanderthal reconstruction"/>
          <p:cNvPicPr>
            <a:picLocks noChangeAspect="1" noChangeArrowheads="1"/>
          </p:cNvPicPr>
          <p:nvPr/>
        </p:nvPicPr>
        <p:blipFill>
          <a:blip r:embed="rId4">
            <a:lum contrast="12000"/>
          </a:blip>
          <a:srcRect/>
          <a:stretch>
            <a:fillRect/>
          </a:stretch>
        </p:blipFill>
        <p:spPr bwMode="auto">
          <a:xfrm>
            <a:off x="533400" y="1524000"/>
            <a:ext cx="1752600" cy="1752600"/>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Freeform 5"/>
          <p:cNvSpPr/>
          <p:nvPr/>
        </p:nvSpPr>
        <p:spPr>
          <a:xfrm>
            <a:off x="3852863" y="1828800"/>
            <a:ext cx="1404937" cy="1177925"/>
          </a:xfrm>
          <a:custGeom>
            <a:avLst/>
            <a:gdLst>
              <a:gd name="connsiteX0" fmla="*/ 0 w 1404596"/>
              <a:gd name="connsiteY0" fmla="*/ 273269 h 1177159"/>
              <a:gd name="connsiteX1" fmla="*/ 220718 w 1404596"/>
              <a:gd name="connsiteY1" fmla="*/ 199697 h 1177159"/>
              <a:gd name="connsiteX2" fmla="*/ 252249 w 1404596"/>
              <a:gd name="connsiteY2" fmla="*/ 157655 h 1177159"/>
              <a:gd name="connsiteX3" fmla="*/ 315311 w 1404596"/>
              <a:gd name="connsiteY3" fmla="*/ 126124 h 1177159"/>
              <a:gd name="connsiteX4" fmla="*/ 346842 w 1404596"/>
              <a:gd name="connsiteY4" fmla="*/ 105104 h 1177159"/>
              <a:gd name="connsiteX5" fmla="*/ 472966 w 1404596"/>
              <a:gd name="connsiteY5" fmla="*/ 84083 h 1177159"/>
              <a:gd name="connsiteX6" fmla="*/ 578069 w 1404596"/>
              <a:gd name="connsiteY6" fmla="*/ 31531 h 1177159"/>
              <a:gd name="connsiteX7" fmla="*/ 683173 w 1404596"/>
              <a:gd name="connsiteY7" fmla="*/ 0 h 1177159"/>
              <a:gd name="connsiteX8" fmla="*/ 924911 w 1404596"/>
              <a:gd name="connsiteY8" fmla="*/ 10510 h 1177159"/>
              <a:gd name="connsiteX9" fmla="*/ 987973 w 1404596"/>
              <a:gd name="connsiteY9" fmla="*/ 31531 h 1177159"/>
              <a:gd name="connsiteX10" fmla="*/ 1103587 w 1404596"/>
              <a:gd name="connsiteY10" fmla="*/ 42041 h 1177159"/>
              <a:gd name="connsiteX11" fmla="*/ 1166649 w 1404596"/>
              <a:gd name="connsiteY11" fmla="*/ 63062 h 1177159"/>
              <a:gd name="connsiteX12" fmla="*/ 1229711 w 1404596"/>
              <a:gd name="connsiteY12" fmla="*/ 115614 h 1177159"/>
              <a:gd name="connsiteX13" fmla="*/ 1303283 w 1404596"/>
              <a:gd name="connsiteY13" fmla="*/ 210207 h 1177159"/>
              <a:gd name="connsiteX14" fmla="*/ 1324304 w 1404596"/>
              <a:gd name="connsiteY14" fmla="*/ 294290 h 1177159"/>
              <a:gd name="connsiteX15" fmla="*/ 1366345 w 1404596"/>
              <a:gd name="connsiteY15" fmla="*/ 409904 h 1177159"/>
              <a:gd name="connsiteX16" fmla="*/ 1376856 w 1404596"/>
              <a:gd name="connsiteY16" fmla="*/ 441435 h 1177159"/>
              <a:gd name="connsiteX17" fmla="*/ 1387366 w 1404596"/>
              <a:gd name="connsiteY17" fmla="*/ 472966 h 1177159"/>
              <a:gd name="connsiteX18" fmla="*/ 1376856 w 1404596"/>
              <a:gd name="connsiteY18" fmla="*/ 809297 h 1177159"/>
              <a:gd name="connsiteX19" fmla="*/ 1366345 w 1404596"/>
              <a:gd name="connsiteY19" fmla="*/ 851338 h 1177159"/>
              <a:gd name="connsiteX20" fmla="*/ 1345325 w 1404596"/>
              <a:gd name="connsiteY20" fmla="*/ 882869 h 1177159"/>
              <a:gd name="connsiteX21" fmla="*/ 1292773 w 1404596"/>
              <a:gd name="connsiteY21" fmla="*/ 966952 h 1177159"/>
              <a:gd name="connsiteX22" fmla="*/ 1261242 w 1404596"/>
              <a:gd name="connsiteY22" fmla="*/ 1030014 h 1177159"/>
              <a:gd name="connsiteX23" fmla="*/ 1187669 w 1404596"/>
              <a:gd name="connsiteY23" fmla="*/ 1082566 h 1177159"/>
              <a:gd name="connsiteX24" fmla="*/ 1114097 w 1404596"/>
              <a:gd name="connsiteY24" fmla="*/ 1124607 h 1177159"/>
              <a:gd name="connsiteX25" fmla="*/ 1103587 w 1404596"/>
              <a:gd name="connsiteY25" fmla="*/ 1156138 h 1177159"/>
              <a:gd name="connsiteX26" fmla="*/ 1051035 w 1404596"/>
              <a:gd name="connsiteY26" fmla="*/ 1177159 h 117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4596" h="1177159">
                <a:moveTo>
                  <a:pt x="0" y="273269"/>
                </a:moveTo>
                <a:cubicBezTo>
                  <a:pt x="73573" y="248745"/>
                  <a:pt x="174187" y="261739"/>
                  <a:pt x="220718" y="199697"/>
                </a:cubicBezTo>
                <a:cubicBezTo>
                  <a:pt x="231228" y="185683"/>
                  <a:pt x="239862" y="170042"/>
                  <a:pt x="252249" y="157655"/>
                </a:cubicBezTo>
                <a:cubicBezTo>
                  <a:pt x="282366" y="127538"/>
                  <a:pt x="281122" y="143219"/>
                  <a:pt x="315311" y="126124"/>
                </a:cubicBezTo>
                <a:cubicBezTo>
                  <a:pt x="326609" y="120475"/>
                  <a:pt x="335232" y="110080"/>
                  <a:pt x="346842" y="105104"/>
                </a:cubicBezTo>
                <a:cubicBezTo>
                  <a:pt x="375441" y="92847"/>
                  <a:pt x="454417" y="86402"/>
                  <a:pt x="472966" y="84083"/>
                </a:cubicBezTo>
                <a:cubicBezTo>
                  <a:pt x="508000" y="66566"/>
                  <a:pt x="540406" y="42292"/>
                  <a:pt x="578069" y="31531"/>
                </a:cubicBezTo>
                <a:cubicBezTo>
                  <a:pt x="662295" y="7466"/>
                  <a:pt x="627445" y="18575"/>
                  <a:pt x="683173" y="0"/>
                </a:cubicBezTo>
                <a:cubicBezTo>
                  <a:pt x="763752" y="3503"/>
                  <a:pt x="844684" y="2211"/>
                  <a:pt x="924911" y="10510"/>
                </a:cubicBezTo>
                <a:cubicBezTo>
                  <a:pt x="946951" y="12790"/>
                  <a:pt x="965906" y="29525"/>
                  <a:pt x="987973" y="31531"/>
                </a:cubicBezTo>
                <a:lnTo>
                  <a:pt x="1103587" y="42041"/>
                </a:lnTo>
                <a:cubicBezTo>
                  <a:pt x="1124608" y="49048"/>
                  <a:pt x="1150981" y="47394"/>
                  <a:pt x="1166649" y="63062"/>
                </a:cubicBezTo>
                <a:cubicBezTo>
                  <a:pt x="1207112" y="103525"/>
                  <a:pt x="1185813" y="86348"/>
                  <a:pt x="1229711" y="115614"/>
                </a:cubicBezTo>
                <a:cubicBezTo>
                  <a:pt x="1279997" y="191044"/>
                  <a:pt x="1253888" y="160812"/>
                  <a:pt x="1303283" y="210207"/>
                </a:cubicBezTo>
                <a:cubicBezTo>
                  <a:pt x="1310290" y="238235"/>
                  <a:pt x="1313574" y="267466"/>
                  <a:pt x="1324304" y="294290"/>
                </a:cubicBezTo>
                <a:cubicBezTo>
                  <a:pt x="1353560" y="367427"/>
                  <a:pt x="1339353" y="328928"/>
                  <a:pt x="1366345" y="409904"/>
                </a:cubicBezTo>
                <a:lnTo>
                  <a:pt x="1376856" y="441435"/>
                </a:lnTo>
                <a:lnTo>
                  <a:pt x="1387366" y="472966"/>
                </a:lnTo>
                <a:cubicBezTo>
                  <a:pt x="1402213" y="651133"/>
                  <a:pt x="1404596" y="587379"/>
                  <a:pt x="1376856" y="809297"/>
                </a:cubicBezTo>
                <a:cubicBezTo>
                  <a:pt x="1375064" y="823630"/>
                  <a:pt x="1372035" y="838061"/>
                  <a:pt x="1366345" y="851338"/>
                </a:cubicBezTo>
                <a:cubicBezTo>
                  <a:pt x="1361369" y="862948"/>
                  <a:pt x="1350455" y="871326"/>
                  <a:pt x="1345325" y="882869"/>
                </a:cubicBezTo>
                <a:cubicBezTo>
                  <a:pt x="1308461" y="965814"/>
                  <a:pt x="1349495" y="929137"/>
                  <a:pt x="1292773" y="966952"/>
                </a:cubicBezTo>
                <a:cubicBezTo>
                  <a:pt x="1284225" y="992595"/>
                  <a:pt x="1281615" y="1009641"/>
                  <a:pt x="1261242" y="1030014"/>
                </a:cubicBezTo>
                <a:cubicBezTo>
                  <a:pt x="1223384" y="1067872"/>
                  <a:pt x="1223471" y="1052731"/>
                  <a:pt x="1187669" y="1082566"/>
                </a:cubicBezTo>
                <a:cubicBezTo>
                  <a:pt x="1133997" y="1127293"/>
                  <a:pt x="1182149" y="1107595"/>
                  <a:pt x="1114097" y="1124607"/>
                </a:cubicBezTo>
                <a:cubicBezTo>
                  <a:pt x="1110594" y="1135117"/>
                  <a:pt x="1112098" y="1149045"/>
                  <a:pt x="1103587" y="1156138"/>
                </a:cubicBezTo>
                <a:cubicBezTo>
                  <a:pt x="1089093" y="1168216"/>
                  <a:pt x="1051035" y="1177159"/>
                  <a:pt x="1051035" y="1177159"/>
                </a:cubicBezTo>
              </a:path>
            </a:pathLst>
          </a:custGeom>
          <a:ln w="285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8678" name="TextBox 6"/>
          <p:cNvSpPr txBox="1">
            <a:spLocks noChangeArrowheads="1"/>
          </p:cNvSpPr>
          <p:nvPr/>
        </p:nvSpPr>
        <p:spPr bwMode="auto">
          <a:xfrm>
            <a:off x="415925" y="3284538"/>
            <a:ext cx="2667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solidFill>
                  <a:srgbClr val="002060"/>
                </a:solidFill>
              </a:rPr>
              <a:t>~500,000 – 20,000 YBP</a:t>
            </a:r>
          </a:p>
        </p:txBody>
      </p:sp>
    </p:spTree>
    <p:extLst>
      <p:ext uri="{BB962C8B-B14F-4D97-AF65-F5344CB8AC3E}">
        <p14:creationId xmlns:p14="http://schemas.microsoft.com/office/powerpoint/2010/main" val="82730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 y="674688"/>
            <a:ext cx="8229600" cy="1139825"/>
          </a:xfrm>
        </p:spPr>
        <p:txBody>
          <a:bodyPr rtlCol="0">
            <a:normAutofit fontScale="90000"/>
          </a:bodyPr>
          <a:lstStyle/>
          <a:p>
            <a:pPr eaLnBrk="1" fontAlgn="auto" hangingPunct="1">
              <a:spcAft>
                <a:spcPts val="0"/>
              </a:spcAft>
              <a:defRPr/>
            </a:pPr>
            <a:r>
              <a:rPr lang="en-GB" sz="3200" b="1" dirty="0"/>
              <a:t>         </a:t>
            </a:r>
            <a:br>
              <a:rPr lang="en-GB" sz="3200" b="1" dirty="0"/>
            </a:br>
            <a:r>
              <a:rPr lang="en-GB" sz="3200" b="1" dirty="0"/>
              <a:t>          </a:t>
            </a:r>
            <a:r>
              <a:rPr lang="en-GB" b="1" dirty="0">
                <a:solidFill>
                  <a:srgbClr val="C00000"/>
                </a:solidFill>
              </a:rPr>
              <a:t>Neanderthal’s Last Stand</a:t>
            </a:r>
          </a:p>
        </p:txBody>
      </p:sp>
      <p:sp>
        <p:nvSpPr>
          <p:cNvPr id="37891" name="Rectangle 3"/>
          <p:cNvSpPr>
            <a:spLocks noGrp="1" noChangeArrowheads="1"/>
          </p:cNvSpPr>
          <p:nvPr>
            <p:ph type="body" sz="half" idx="1"/>
          </p:nvPr>
        </p:nvSpPr>
        <p:spPr>
          <a:xfrm>
            <a:off x="4419600" y="2057400"/>
            <a:ext cx="4800600" cy="1981200"/>
          </a:xfrm>
        </p:spPr>
        <p:txBody>
          <a:bodyPr/>
          <a:lstStyle/>
          <a:p>
            <a:pPr eaLnBrk="1" hangingPunct="1">
              <a:lnSpc>
                <a:spcPct val="70000"/>
              </a:lnSpc>
            </a:pPr>
            <a:r>
              <a:rPr lang="en-GB" altLang="en-US" sz="2000" b="1">
                <a:solidFill>
                  <a:srgbClr val="002060"/>
                </a:solidFill>
              </a:rPr>
              <a:t>Range gradually shrank to coast of Spain</a:t>
            </a:r>
          </a:p>
          <a:p>
            <a:pPr eaLnBrk="1" hangingPunct="1">
              <a:lnSpc>
                <a:spcPct val="70000"/>
              </a:lnSpc>
              <a:buFont typeface="Wingdings" pitchFamily="2" charset="2"/>
              <a:buNone/>
            </a:pPr>
            <a:endParaRPr lang="en-GB" altLang="en-US" sz="2000" b="1">
              <a:solidFill>
                <a:srgbClr val="002060"/>
              </a:solidFill>
            </a:endParaRPr>
          </a:p>
          <a:p>
            <a:pPr eaLnBrk="1" hangingPunct="1">
              <a:lnSpc>
                <a:spcPct val="70000"/>
              </a:lnSpc>
            </a:pPr>
            <a:r>
              <a:rPr lang="en-GB" altLang="en-US" sz="2000" b="1">
                <a:solidFill>
                  <a:srgbClr val="002060"/>
                </a:solidFill>
              </a:rPr>
              <a:t>Last remains found in Gibraltar cave</a:t>
            </a:r>
          </a:p>
          <a:p>
            <a:pPr eaLnBrk="1" hangingPunct="1">
              <a:lnSpc>
                <a:spcPct val="70000"/>
              </a:lnSpc>
              <a:buFont typeface="Wingdings" pitchFamily="2" charset="2"/>
              <a:buNone/>
            </a:pPr>
            <a:endParaRPr lang="en-GB" altLang="en-US" sz="2000" b="1">
              <a:solidFill>
                <a:srgbClr val="002060"/>
              </a:solidFill>
            </a:endParaRPr>
          </a:p>
          <a:p>
            <a:pPr eaLnBrk="1" hangingPunct="1">
              <a:lnSpc>
                <a:spcPct val="70000"/>
              </a:lnSpc>
            </a:pPr>
            <a:r>
              <a:rPr lang="en-GB" altLang="en-US" sz="2000" b="1">
                <a:solidFill>
                  <a:srgbClr val="002060"/>
                </a:solidFill>
              </a:rPr>
              <a:t>Date to 23-24,000 YA</a:t>
            </a:r>
          </a:p>
          <a:p>
            <a:pPr eaLnBrk="1" hangingPunct="1">
              <a:lnSpc>
                <a:spcPct val="70000"/>
              </a:lnSpc>
            </a:pPr>
            <a:endParaRPr lang="en-GB" altLang="en-US" sz="2000" b="1">
              <a:solidFill>
                <a:srgbClr val="002060"/>
              </a:solidFill>
            </a:endParaRPr>
          </a:p>
          <a:p>
            <a:pPr eaLnBrk="1" hangingPunct="1">
              <a:lnSpc>
                <a:spcPct val="70000"/>
              </a:lnSpc>
            </a:pPr>
            <a:r>
              <a:rPr lang="en-GB" altLang="en-US" sz="2000" b="1">
                <a:solidFill>
                  <a:srgbClr val="002060"/>
                </a:solidFill>
              </a:rPr>
              <a:t>Why did they go extinct?</a:t>
            </a:r>
          </a:p>
        </p:txBody>
      </p:sp>
      <p:pic>
        <p:nvPicPr>
          <p:cNvPr id="37892" name="Picture 12" descr="Neanderthal range"/>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130175" y="2057400"/>
            <a:ext cx="45942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Gibralter cave - last of Neanderthals.jpg"/>
          <p:cNvPicPr>
            <a:picLocks noChangeAspect="1"/>
          </p:cNvPicPr>
          <p:nvPr/>
        </p:nvPicPr>
        <p:blipFill>
          <a:blip r:embed="rId4">
            <a:lum contrast="20000"/>
          </a:blip>
          <a:srcRect l="8197"/>
          <a:stretch>
            <a:fillRect/>
          </a:stretch>
        </p:blipFill>
        <p:spPr bwMode="auto">
          <a:xfrm>
            <a:off x="2667000" y="4456113"/>
            <a:ext cx="4648200" cy="2020887"/>
          </a:xfrm>
          <a:prstGeom prst="rect">
            <a:avLst/>
          </a:prstGeom>
          <a:ln w="28575">
            <a:solidFill>
              <a:schemeClr val="tx1"/>
            </a:solidFill>
          </a:ln>
          <a:effectLst>
            <a:outerShdw blurRad="292100" dist="139700" dir="2700000" algn="tl" rotWithShape="0">
              <a:srgbClr val="333333">
                <a:alpha val="65000"/>
              </a:srgbClr>
            </a:outerShdw>
          </a:effectLst>
        </p:spPr>
      </p:pic>
      <p:pic>
        <p:nvPicPr>
          <p:cNvPr id="37894" name="Picture 7" descr="Neanderthal profile.jpg"/>
          <p:cNvPicPr>
            <a:picLocks noChangeAspect="1"/>
          </p:cNvPicPr>
          <p:nvPr/>
        </p:nvPicPr>
        <p:blipFill>
          <a:blip r:embed="rId5">
            <a:lum bright="10000" contrast="10000"/>
            <a:extLst>
              <a:ext uri="{28A0092B-C50C-407E-A947-70E740481C1C}">
                <a14:useLocalDpi xmlns:a14="http://schemas.microsoft.com/office/drawing/2010/main" val="0"/>
              </a:ext>
            </a:extLst>
          </a:blip>
          <a:srcRect t="4601"/>
          <a:stretch>
            <a:fillRect/>
          </a:stretch>
        </p:blipFill>
        <p:spPr bwMode="auto">
          <a:xfrm>
            <a:off x="152400" y="228600"/>
            <a:ext cx="1447800" cy="1428750"/>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833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8600" y="152400"/>
            <a:ext cx="8229600" cy="1139825"/>
          </a:xfrm>
        </p:spPr>
        <p:txBody>
          <a:bodyPr rtlCol="0">
            <a:normAutofit fontScale="90000"/>
          </a:bodyPr>
          <a:lstStyle/>
          <a:p>
            <a:pPr eaLnBrk="1" fontAlgn="auto" hangingPunct="1">
              <a:spcAft>
                <a:spcPts val="0"/>
              </a:spcAft>
              <a:tabLst>
                <a:tab pos="2686050" algn="l"/>
              </a:tabLst>
              <a:defRPr/>
            </a:pPr>
            <a:r>
              <a:rPr lang="en-US" sz="3600" b="1">
                <a:solidFill>
                  <a:srgbClr val="C00000"/>
                </a:solidFill>
              </a:rPr>
              <a:t>Sequence Differences: Humans, Neanderthals, &amp; Chimpanzees</a:t>
            </a:r>
          </a:p>
        </p:txBody>
      </p:sp>
      <p:pic>
        <p:nvPicPr>
          <p:cNvPr id="3481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2188" y="1828800"/>
            <a:ext cx="6475412" cy="4348163"/>
          </a:xfrm>
        </p:spPr>
      </p:pic>
      <p:sp>
        <p:nvSpPr>
          <p:cNvPr id="34820" name="Text Box 4"/>
          <p:cNvSpPr txBox="1">
            <a:spLocks noChangeArrowheads="1"/>
          </p:cNvSpPr>
          <p:nvPr/>
        </p:nvSpPr>
        <p:spPr bwMode="auto">
          <a:xfrm>
            <a:off x="4953000" y="1965325"/>
            <a:ext cx="2819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200" b="1">
                <a:latin typeface="Tahoma" pitchFamily="34" charset="0"/>
              </a:rPr>
              <a:t>X = # of sequence differences</a:t>
            </a:r>
          </a:p>
          <a:p>
            <a:pPr>
              <a:spcBef>
                <a:spcPct val="50000"/>
              </a:spcBef>
              <a:buFontTx/>
              <a:buNone/>
            </a:pPr>
            <a:r>
              <a:rPr lang="en-US" altLang="en-US" sz="1200" b="1">
                <a:latin typeface="Tahoma" pitchFamily="34" charset="0"/>
              </a:rPr>
              <a:t>Y = % of pairwise comparisions</a:t>
            </a:r>
          </a:p>
        </p:txBody>
      </p:sp>
    </p:spTree>
    <p:extLst>
      <p:ext uri="{BB962C8B-B14F-4D97-AF65-F5344CB8AC3E}">
        <p14:creationId xmlns:p14="http://schemas.microsoft.com/office/powerpoint/2010/main" val="1896364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11"/>
          <p:cNvGrpSpPr>
            <a:grpSpLocks/>
          </p:cNvGrpSpPr>
          <p:nvPr/>
        </p:nvGrpSpPr>
        <p:grpSpPr bwMode="auto">
          <a:xfrm>
            <a:off x="914400" y="304800"/>
            <a:ext cx="5975350" cy="2500313"/>
            <a:chOff x="914400" y="304800"/>
            <a:chExt cx="5975130" cy="2500518"/>
          </a:xfrm>
        </p:grpSpPr>
        <p:sp>
          <p:nvSpPr>
            <p:cNvPr id="36871" name="Rectangle 3"/>
            <p:cNvSpPr>
              <a:spLocks noChangeArrowheads="1"/>
            </p:cNvSpPr>
            <p:nvPr/>
          </p:nvSpPr>
          <p:spPr bwMode="auto">
            <a:xfrm>
              <a:off x="3505200" y="1342955"/>
              <a:ext cx="3384330" cy="14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i="1">
                  <a:solidFill>
                    <a:srgbClr val="002060"/>
                  </a:solidFill>
                  <a:latin typeface="Times New Roman" pitchFamily="18" charset="0"/>
                </a:rPr>
                <a:t>August 2, 2007</a:t>
              </a:r>
            </a:p>
            <a:p>
              <a:pPr eaLnBrk="1" hangingPunct="1">
                <a:lnSpc>
                  <a:spcPts val="600"/>
                </a:lnSpc>
                <a:spcBef>
                  <a:spcPct val="0"/>
                </a:spcBef>
                <a:buFontTx/>
                <a:buNone/>
              </a:pPr>
              <a:endParaRPr lang="en-US" altLang="en-US" sz="1400">
                <a:solidFill>
                  <a:srgbClr val="002060"/>
                </a:solidFill>
                <a:latin typeface="Times New Roman" pitchFamily="18" charset="0"/>
              </a:endParaRPr>
            </a:p>
            <a:p>
              <a:pPr eaLnBrk="1" hangingPunct="1">
                <a:spcBef>
                  <a:spcPct val="0"/>
                </a:spcBef>
                <a:buFontTx/>
                <a:buNone/>
              </a:pPr>
              <a:r>
                <a:rPr lang="en-US" altLang="en-US" sz="1200">
                  <a:solidFill>
                    <a:srgbClr val="002060"/>
                  </a:solidFill>
                  <a:latin typeface="Times New Roman" pitchFamily="18" charset="0"/>
                </a:rPr>
                <a:t>A human skull from a Romanian cave is shaking up ideas about ancient sex. The </a:t>
              </a:r>
              <a:r>
                <a:rPr lang="en-US" altLang="en-US" sz="1200" i="1">
                  <a:solidFill>
                    <a:srgbClr val="002060"/>
                  </a:solidFill>
                  <a:latin typeface="Times New Roman" pitchFamily="18" charset="0"/>
                </a:rPr>
                <a:t>Homo sapiens</a:t>
              </a:r>
              <a:r>
                <a:rPr lang="en-US" altLang="en-US" sz="1200">
                  <a:solidFill>
                    <a:srgbClr val="002060"/>
                  </a:solidFill>
                  <a:latin typeface="Times New Roman" pitchFamily="18" charset="0"/>
                </a:rPr>
                <a:t> skull has a distinctive feature previously found only in Neanderthals, providing further evidence of interbreeding between the species, according to a new study. </a:t>
              </a:r>
              <a:endParaRPr lang="en-US" altLang="en-US" sz="1200" b="1">
                <a:solidFill>
                  <a:srgbClr val="002060"/>
                </a:solidFill>
              </a:endParaRPr>
            </a:p>
          </p:txBody>
        </p:sp>
        <p:pic>
          <p:nvPicPr>
            <p:cNvPr id="36872" name="Picture 2" descr="http://news.nationalgeographic.com/news/bigphotos/images/070802-neanderthals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79330"/>
              <a:ext cx="2438400" cy="124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Rectangle 7"/>
            <p:cNvSpPr>
              <a:spLocks noChangeArrowheads="1"/>
            </p:cNvSpPr>
            <p:nvPr/>
          </p:nvSpPr>
          <p:spPr bwMode="auto">
            <a:xfrm>
              <a:off x="914400" y="304800"/>
              <a:ext cx="4724400" cy="136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ts val="2200"/>
                </a:lnSpc>
                <a:spcBef>
                  <a:spcPct val="0"/>
                </a:spcBef>
                <a:buFontTx/>
                <a:buNone/>
              </a:pPr>
              <a:r>
                <a:rPr lang="en-US" altLang="en-US" sz="2200" b="1">
                  <a:solidFill>
                    <a:srgbClr val="C00000"/>
                  </a:solidFill>
                </a:rPr>
                <a:t>Odd Skull Boosts Human, Neanderthal Interbreeding Theory</a:t>
              </a:r>
            </a:p>
            <a:p>
              <a:pPr eaLnBrk="1" hangingPunct="1">
                <a:spcBef>
                  <a:spcPct val="0"/>
                </a:spcBef>
                <a:buFontTx/>
                <a:buNone/>
              </a:pPr>
              <a:r>
                <a:rPr lang="en-US" altLang="en-US" sz="1400"/>
                <a:t>Brian Handwerk</a:t>
              </a:r>
              <a:br>
                <a:rPr lang="en-US" altLang="en-US" sz="1400"/>
              </a:br>
              <a:r>
                <a:rPr lang="en-US" altLang="en-US" sz="1400"/>
                <a:t>for </a:t>
              </a:r>
              <a:r>
                <a:rPr lang="en-US" altLang="en-US" sz="1400">
                  <a:hlinkClick r:id="rId4"/>
                </a:rPr>
                <a:t>National Geographic News</a:t>
              </a:r>
              <a:br>
                <a:rPr lang="en-US" altLang="en-US" sz="1800"/>
              </a:br>
              <a:endParaRPr lang="en-US" altLang="en-US" sz="1800"/>
            </a:p>
          </p:txBody>
        </p:sp>
      </p:grpSp>
      <p:grpSp>
        <p:nvGrpSpPr>
          <p:cNvPr id="3" name="Group 12"/>
          <p:cNvGrpSpPr>
            <a:grpSpLocks/>
          </p:cNvGrpSpPr>
          <p:nvPr/>
        </p:nvGrpSpPr>
        <p:grpSpPr bwMode="auto">
          <a:xfrm>
            <a:off x="1066800" y="3048000"/>
            <a:ext cx="5383213" cy="3505200"/>
            <a:chOff x="1134689" y="3048000"/>
            <a:chExt cx="5383583" cy="3505200"/>
          </a:xfrm>
        </p:grpSpPr>
        <p:pic>
          <p:nvPicPr>
            <p:cNvPr id="36868" name="Picture 8" descr="Neanderthal DNA shows no inbreeding Aug 2008.jpg"/>
            <p:cNvPicPr>
              <a:picLocks noChangeAspect="1"/>
            </p:cNvPicPr>
            <p:nvPr/>
          </p:nvPicPr>
          <p:blipFill>
            <a:blip r:embed="rId5">
              <a:extLst>
                <a:ext uri="{28A0092B-C50C-407E-A947-70E740481C1C}">
                  <a14:useLocalDpi xmlns:a14="http://schemas.microsoft.com/office/drawing/2010/main" val="0"/>
                </a:ext>
              </a:extLst>
            </a:blip>
            <a:srcRect t="37193" b="54547"/>
            <a:stretch>
              <a:fillRect/>
            </a:stretch>
          </p:blipFill>
          <p:spPr bwMode="auto">
            <a:xfrm>
              <a:off x="1134689" y="3352800"/>
              <a:ext cx="5383583" cy="53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9" descr="Neanderthal DNA shows no inbreeding Aug 2008.jpg"/>
            <p:cNvPicPr>
              <a:picLocks noChangeAspect="1"/>
            </p:cNvPicPr>
            <p:nvPr/>
          </p:nvPicPr>
          <p:blipFill>
            <a:blip r:embed="rId6">
              <a:extLst>
                <a:ext uri="{28A0092B-C50C-407E-A947-70E740481C1C}">
                  <a14:useLocalDpi xmlns:a14="http://schemas.microsoft.com/office/drawing/2010/main" val="0"/>
                </a:ext>
              </a:extLst>
            </a:blip>
            <a:srcRect b="83728"/>
            <a:stretch>
              <a:fillRect/>
            </a:stretch>
          </p:blipFill>
          <p:spPr bwMode="auto">
            <a:xfrm>
              <a:off x="1166219" y="3048000"/>
              <a:ext cx="1826601" cy="30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descr="Neanderthal DNA shows no inbreeding Aug 2008.jpg"/>
            <p:cNvPicPr>
              <a:picLocks noChangeAspect="1"/>
            </p:cNvPicPr>
            <p:nvPr/>
          </p:nvPicPr>
          <p:blipFill>
            <a:blip r:embed="rId5">
              <a:extLst>
                <a:ext uri="{28A0092B-C50C-407E-A947-70E740481C1C}">
                  <a14:useLocalDpi xmlns:a14="http://schemas.microsoft.com/office/drawing/2010/main" val="0"/>
                </a:ext>
              </a:extLst>
            </a:blip>
            <a:srcRect t="52060"/>
            <a:stretch>
              <a:fillRect/>
            </a:stretch>
          </p:blipFill>
          <p:spPr bwMode="auto">
            <a:xfrm>
              <a:off x="1143000" y="3854670"/>
              <a:ext cx="5276370" cy="269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09157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228600"/>
            <a:ext cx="8686800" cy="1600200"/>
          </a:xfrm>
        </p:spPr>
        <p:txBody>
          <a:bodyPr>
            <a:normAutofit fontScale="90000"/>
          </a:bodyPr>
          <a:lstStyle/>
          <a:p>
            <a:pPr algn="l" eaLnBrk="1" hangingPunct="1">
              <a:defRPr/>
            </a:pPr>
            <a:r>
              <a:rPr lang="en-US" sz="3600" b="1">
                <a:solidFill>
                  <a:srgbClr val="C00000"/>
                </a:solidFill>
              </a:rPr>
              <a:t>Humans </a:t>
            </a:r>
            <a:r>
              <a:rPr lang="en-US" sz="2800" b="1">
                <a:solidFill>
                  <a:srgbClr val="C00000"/>
                </a:solidFill>
              </a:rPr>
              <a:t>&amp;</a:t>
            </a:r>
            <a:r>
              <a:rPr lang="en-US" sz="3600" b="1">
                <a:solidFill>
                  <a:srgbClr val="C00000"/>
                </a:solidFill>
              </a:rPr>
              <a:t> Neanderthals: Genetic comparison </a:t>
            </a:r>
            <a:br>
              <a:rPr lang="en-US" sz="3600" b="1">
                <a:solidFill>
                  <a:srgbClr val="C00000"/>
                </a:solidFill>
              </a:rPr>
            </a:br>
            <a:r>
              <a:rPr lang="en-US" sz="3600" b="1">
                <a:solidFill>
                  <a:srgbClr val="C00000"/>
                </a:solidFill>
              </a:rPr>
              <a:t>  </a:t>
            </a:r>
            <a:br>
              <a:rPr lang="en-US" sz="3600" b="1">
                <a:solidFill>
                  <a:srgbClr val="002060"/>
                </a:solidFill>
              </a:rPr>
            </a:br>
            <a:endParaRPr lang="en-US" sz="3600" b="1" u="sng">
              <a:solidFill>
                <a:srgbClr val="002060"/>
              </a:solidFill>
              <a:latin typeface="Arial" charset="0"/>
              <a:cs typeface="Arial" charset="0"/>
            </a:endParaRPr>
          </a:p>
        </p:txBody>
      </p:sp>
      <p:sp>
        <p:nvSpPr>
          <p:cNvPr id="35843" name="Rectangle 3"/>
          <p:cNvSpPr>
            <a:spLocks noChangeArrowheads="1"/>
          </p:cNvSpPr>
          <p:nvPr/>
        </p:nvSpPr>
        <p:spPr bwMode="auto">
          <a:xfrm>
            <a:off x="2895600" y="1125538"/>
            <a:ext cx="6248400" cy="668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ts val="300"/>
              </a:spcBef>
              <a:buClr>
                <a:srgbClr val="C00000"/>
              </a:buClr>
              <a:buSzPct val="151000"/>
            </a:pPr>
            <a:r>
              <a:rPr lang="en-US" altLang="en-US" sz="1600" b="1">
                <a:solidFill>
                  <a:srgbClr val="002060"/>
                </a:solidFill>
              </a:rPr>
              <a:t> 1987 - paper in Nature analyzed human mitochondrial DNA - concluded humans evolved in Africa 200,000 years ago, separate from Neanderthals, spread to Asia &amp; Europe</a:t>
            </a:r>
          </a:p>
          <a:p>
            <a:pPr lvl="1" eaLnBrk="1" hangingPunct="1">
              <a:spcBef>
                <a:spcPts val="300"/>
              </a:spcBef>
              <a:buClr>
                <a:srgbClr val="C00000"/>
              </a:buClr>
              <a:buSzPct val="151000"/>
              <a:buFontTx/>
              <a:buNone/>
            </a:pPr>
            <a:r>
              <a:rPr lang="en-US" altLang="en-US" sz="1600" b="1">
                <a:solidFill>
                  <a:srgbClr val="002060"/>
                </a:solidFill>
              </a:rPr>
              <a:t>-  </a:t>
            </a:r>
            <a:r>
              <a:rPr lang="en-US" altLang="en-US" sz="1500" b="1" i="1">
                <a:solidFill>
                  <a:srgbClr val="002060"/>
                </a:solidFill>
              </a:rPr>
              <a:t>“Out of Africa” theory rejects Neanderthals as ancestors &amp; supports idea we helped cause Neanderthal extinctio</a:t>
            </a:r>
            <a:r>
              <a:rPr lang="en-US" altLang="en-US" sz="1500" b="1">
                <a:solidFill>
                  <a:srgbClr val="002060"/>
                </a:solidFill>
              </a:rPr>
              <a:t>n</a:t>
            </a:r>
          </a:p>
          <a:p>
            <a:pPr eaLnBrk="1" hangingPunct="1">
              <a:spcBef>
                <a:spcPts val="300"/>
              </a:spcBef>
              <a:buClr>
                <a:srgbClr val="C00000"/>
              </a:buClr>
              <a:buSzPct val="151000"/>
            </a:pPr>
            <a:endParaRPr lang="en-US" altLang="en-US" sz="1600" b="1">
              <a:solidFill>
                <a:srgbClr val="002060"/>
              </a:solidFill>
            </a:endParaRPr>
          </a:p>
          <a:p>
            <a:pPr eaLnBrk="1" hangingPunct="1">
              <a:spcBef>
                <a:spcPts val="600"/>
              </a:spcBef>
              <a:buClr>
                <a:srgbClr val="C00000"/>
              </a:buClr>
              <a:buSzPct val="151000"/>
            </a:pPr>
            <a:r>
              <a:rPr lang="en-US" altLang="en-US" sz="1600" b="1">
                <a:solidFill>
                  <a:srgbClr val="002060"/>
                </a:solidFill>
              </a:rPr>
              <a:t> 1997 - 378-letter mitochondrial DNA extracted from 40,000-year-old Neanderthal bone &amp; compared to human mDNA </a:t>
            </a:r>
          </a:p>
          <a:p>
            <a:pPr lvl="1" eaLnBrk="1" hangingPunct="1">
              <a:spcBef>
                <a:spcPts val="300"/>
              </a:spcBef>
              <a:buClr>
                <a:srgbClr val="C00000"/>
              </a:buClr>
              <a:buSzPct val="151000"/>
              <a:buFontTx/>
              <a:buNone/>
            </a:pPr>
            <a:r>
              <a:rPr lang="en-US" altLang="en-US" sz="1500" b="1" i="1">
                <a:solidFill>
                  <a:srgbClr val="002060"/>
                </a:solidFill>
              </a:rPr>
              <a:t>- Concluded we are separate geographic &amp; evolutionary branches that split from common ancestor 500-600,000 YBP</a:t>
            </a:r>
          </a:p>
          <a:p>
            <a:pPr eaLnBrk="1" hangingPunct="1">
              <a:spcBef>
                <a:spcPts val="300"/>
              </a:spcBef>
              <a:buClr>
                <a:srgbClr val="C00000"/>
              </a:buClr>
              <a:buSzPct val="151000"/>
              <a:buFontTx/>
              <a:buNone/>
            </a:pPr>
            <a:endParaRPr lang="en-US" altLang="en-US" sz="1600" b="1">
              <a:solidFill>
                <a:srgbClr val="002060"/>
              </a:solidFill>
            </a:endParaRPr>
          </a:p>
          <a:p>
            <a:pPr eaLnBrk="1" hangingPunct="1">
              <a:spcBef>
                <a:spcPts val="600"/>
              </a:spcBef>
              <a:buClr>
                <a:srgbClr val="C00000"/>
              </a:buClr>
              <a:buSzPct val="151000"/>
            </a:pPr>
            <a:r>
              <a:rPr lang="en-US" altLang="en-US" sz="1600" b="1">
                <a:solidFill>
                  <a:srgbClr val="002060"/>
                </a:solidFill>
              </a:rPr>
              <a:t> 2007 - Analysis of Neanderthal DNA reveals we shared exactly same FoxP2 gene associated with language abilities</a:t>
            </a:r>
          </a:p>
          <a:p>
            <a:pPr eaLnBrk="1" hangingPunct="1">
              <a:spcBef>
                <a:spcPts val="300"/>
              </a:spcBef>
              <a:buClr>
                <a:srgbClr val="C00000"/>
              </a:buClr>
              <a:buSzPct val="151000"/>
            </a:pPr>
            <a:endParaRPr lang="en-US" altLang="en-US" sz="1600" b="1">
              <a:solidFill>
                <a:srgbClr val="002060"/>
              </a:solidFill>
            </a:endParaRPr>
          </a:p>
          <a:p>
            <a:pPr eaLnBrk="1" hangingPunct="1">
              <a:spcBef>
                <a:spcPts val="300"/>
              </a:spcBef>
              <a:buClr>
                <a:srgbClr val="C00000"/>
              </a:buClr>
              <a:buSzPct val="151000"/>
            </a:pPr>
            <a:r>
              <a:rPr lang="en-US" altLang="en-US" sz="1600" b="1">
                <a:solidFill>
                  <a:srgbClr val="002060"/>
                </a:solidFill>
              </a:rPr>
              <a:t> 2008 - Human-Neanderthal DNA ~99.5% similar - suggests divergence ~700,000 YBP </a:t>
            </a:r>
          </a:p>
          <a:p>
            <a:pPr lvl="1" eaLnBrk="1" hangingPunct="1">
              <a:spcBef>
                <a:spcPts val="300"/>
              </a:spcBef>
              <a:buClr>
                <a:srgbClr val="C00000"/>
              </a:buClr>
              <a:buSzPct val="151000"/>
              <a:buFontTx/>
              <a:buChar char="-"/>
            </a:pPr>
            <a:r>
              <a:rPr lang="en-US" altLang="en-US" sz="1500" b="1" i="1">
                <a:solidFill>
                  <a:srgbClr val="002060"/>
                </a:solidFill>
              </a:rPr>
              <a:t>Human-chimp DNA 98.7% similar – divergence ~ 6 MYBP</a:t>
            </a:r>
            <a:endParaRPr lang="en-US" altLang="en-US" sz="1600" b="1">
              <a:solidFill>
                <a:srgbClr val="002060"/>
              </a:solidFill>
            </a:endParaRPr>
          </a:p>
          <a:p>
            <a:pPr eaLnBrk="1" hangingPunct="1">
              <a:spcBef>
                <a:spcPts val="300"/>
              </a:spcBef>
              <a:buClr>
                <a:srgbClr val="C00000"/>
              </a:buClr>
              <a:buSzPct val="151000"/>
            </a:pPr>
            <a:r>
              <a:rPr lang="en-US" altLang="en-US" sz="1600" b="1">
                <a:solidFill>
                  <a:srgbClr val="002060"/>
                </a:solidFill>
              </a:rPr>
              <a:t>2010 – Close analysis reveals a number of genes of Neanderthal origin which have been preserved in Eurasians but not Africans living today.  In other words, Neanderthals and some modern humans did interbreed.</a:t>
            </a:r>
          </a:p>
          <a:p>
            <a:pPr eaLnBrk="1" hangingPunct="1">
              <a:spcBef>
                <a:spcPct val="0"/>
              </a:spcBef>
              <a:buClr>
                <a:srgbClr val="C00000"/>
              </a:buClr>
              <a:buSzPct val="151000"/>
            </a:pPr>
            <a:endParaRPr lang="en-US" altLang="en-US" sz="1600" b="1">
              <a:solidFill>
                <a:srgbClr val="002060"/>
              </a:solidFill>
            </a:endParaRPr>
          </a:p>
          <a:p>
            <a:pPr eaLnBrk="1" hangingPunct="1">
              <a:spcBef>
                <a:spcPct val="0"/>
              </a:spcBef>
              <a:buClr>
                <a:srgbClr val="C00000"/>
              </a:buClr>
              <a:buSzPct val="151000"/>
            </a:pPr>
            <a:endParaRPr lang="en-US" altLang="en-US" sz="1800" b="1">
              <a:solidFill>
                <a:srgbClr val="002060"/>
              </a:solidFill>
            </a:endParaRPr>
          </a:p>
          <a:p>
            <a:pPr eaLnBrk="1" hangingPunct="1">
              <a:spcBef>
                <a:spcPct val="0"/>
              </a:spcBef>
              <a:buClr>
                <a:srgbClr val="C00000"/>
              </a:buClr>
              <a:buSzPct val="151000"/>
            </a:pPr>
            <a:endParaRPr lang="en-US" altLang="en-US" sz="1800" b="1">
              <a:solidFill>
                <a:srgbClr val="002060"/>
              </a:solidFill>
            </a:endParaRPr>
          </a:p>
          <a:p>
            <a:pPr eaLnBrk="1" hangingPunct="1">
              <a:spcBef>
                <a:spcPct val="0"/>
              </a:spcBef>
              <a:buClr>
                <a:srgbClr val="C00000"/>
              </a:buClr>
              <a:buSzPct val="151000"/>
            </a:pPr>
            <a:endParaRPr lang="en-US" altLang="en-US" sz="1800" b="1">
              <a:solidFill>
                <a:srgbClr val="002060"/>
              </a:solidFill>
            </a:endParaRPr>
          </a:p>
        </p:txBody>
      </p:sp>
      <p:pic>
        <p:nvPicPr>
          <p:cNvPr id="36868" name="Picture 5" descr="Neandhertal reconstr Nat Geogr.jpg"/>
          <p:cNvPicPr>
            <a:picLocks noChangeAspect="1"/>
          </p:cNvPicPr>
          <p:nvPr/>
        </p:nvPicPr>
        <p:blipFill>
          <a:blip r:embed="rId3">
            <a:lum bright="10000" contrast="30000"/>
          </a:blip>
          <a:srcRect l="12930" r="5273"/>
          <a:stretch>
            <a:fillRect/>
          </a:stretch>
        </p:blipFill>
        <p:spPr bwMode="auto">
          <a:xfrm>
            <a:off x="533400" y="1174750"/>
            <a:ext cx="2057400" cy="2025650"/>
          </a:xfrm>
          <a:prstGeom prst="rect">
            <a:avLst/>
          </a:prstGeom>
          <a:ln w="28575">
            <a:solidFill>
              <a:schemeClr val="tx1"/>
            </a:solidFill>
          </a:ln>
          <a:effectLst>
            <a:outerShdw blurRad="292100" dist="139700" dir="2700000" algn="tl" rotWithShape="0">
              <a:srgbClr val="333333">
                <a:alpha val="65000"/>
              </a:srgbClr>
            </a:outerShdw>
          </a:effectLst>
        </p:spPr>
      </p:pic>
      <p:sp>
        <p:nvSpPr>
          <p:cNvPr id="35845" name="TextBox 7"/>
          <p:cNvSpPr txBox="1">
            <a:spLocks noChangeArrowheads="1"/>
          </p:cNvSpPr>
          <p:nvPr/>
        </p:nvSpPr>
        <p:spPr bwMode="auto">
          <a:xfrm>
            <a:off x="774700" y="5848350"/>
            <a:ext cx="2057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t>Cro-Magnon man </a:t>
            </a:r>
          </a:p>
        </p:txBody>
      </p:sp>
      <p:sp>
        <p:nvSpPr>
          <p:cNvPr id="35846" name="TextBox 8"/>
          <p:cNvSpPr txBox="1">
            <a:spLocks noChangeArrowheads="1"/>
          </p:cNvSpPr>
          <p:nvPr/>
        </p:nvSpPr>
        <p:spPr bwMode="auto">
          <a:xfrm>
            <a:off x="952500" y="3159125"/>
            <a:ext cx="2057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t>Neanderthal  </a:t>
            </a:r>
          </a:p>
        </p:txBody>
      </p:sp>
      <p:pic>
        <p:nvPicPr>
          <p:cNvPr id="36872" name="Picture 8"/>
          <p:cNvPicPr>
            <a:picLocks noChangeAspect="1" noChangeArrowheads="1"/>
          </p:cNvPicPr>
          <p:nvPr/>
        </p:nvPicPr>
        <p:blipFill>
          <a:blip r:embed="rId4">
            <a:lum contrast="20000"/>
          </a:blip>
          <a:srcRect/>
          <a:stretch>
            <a:fillRect/>
          </a:stretch>
        </p:blipFill>
        <p:spPr bwMode="auto">
          <a:xfrm>
            <a:off x="615950" y="3505200"/>
            <a:ext cx="1905000" cy="2365375"/>
          </a:xfrm>
          <a:prstGeom prst="rect">
            <a:avLst/>
          </a:prstGeom>
          <a:ln w="1905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4296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algn="l"/>
            <a:r>
              <a:rPr lang="en-US" altLang="en-US"/>
              <a:t>The latest news…</a:t>
            </a:r>
          </a:p>
        </p:txBody>
      </p:sp>
      <p:sp>
        <p:nvSpPr>
          <p:cNvPr id="38915" name="Content Placeholder 2"/>
          <p:cNvSpPr>
            <a:spLocks noGrp="1"/>
          </p:cNvSpPr>
          <p:nvPr>
            <p:ph idx="1"/>
          </p:nvPr>
        </p:nvSpPr>
        <p:spPr>
          <a:xfrm>
            <a:off x="457200" y="2027238"/>
            <a:ext cx="8229600" cy="4525962"/>
          </a:xfrm>
        </p:spPr>
        <p:txBody>
          <a:bodyPr/>
          <a:lstStyle/>
          <a:p>
            <a:pPr marL="0" indent="0">
              <a:buFont typeface="Arial" charset="0"/>
              <a:buNone/>
            </a:pPr>
            <a:r>
              <a:rPr lang="en-US" altLang="en-US" sz="1200" i="1"/>
              <a:t>Science</a:t>
            </a:r>
            <a:r>
              <a:rPr lang="en-US" altLang="en-US" sz="1200"/>
              <a:t> 7 May 2010:</a:t>
            </a:r>
            <a:br>
              <a:rPr lang="en-US" altLang="en-US" sz="1200"/>
            </a:br>
            <a:r>
              <a:rPr lang="en-US" altLang="en-US" sz="1200"/>
              <a:t>Vol. 328. no. 5979, pp. 710 – 722</a:t>
            </a:r>
            <a:br>
              <a:rPr lang="en-US" altLang="en-US" sz="1200"/>
            </a:br>
            <a:r>
              <a:rPr lang="en-US" altLang="en-US" sz="1200" b="1"/>
              <a:t>A Draft Sequence of the Neandertal Genome</a:t>
            </a:r>
          </a:p>
          <a:p>
            <a:pPr marL="0" indent="0">
              <a:buFont typeface="Arial" charset="0"/>
              <a:buNone/>
            </a:pPr>
            <a:r>
              <a:rPr lang="en-US" altLang="en-US" sz="800" b="1"/>
              <a:t>Richard E. Green,</a:t>
            </a:r>
            <a:r>
              <a:rPr lang="en-US" altLang="en-US" sz="800" b="1" baseline="30000"/>
              <a:t>1,</a:t>
            </a:r>
            <a:r>
              <a:rPr lang="en-US" altLang="en-US" sz="800" b="1" baseline="30000">
                <a:hlinkClick r:id="rId4" action="ppaction://hlinkfile"/>
              </a:rPr>
              <a:t>*</a:t>
            </a:r>
            <a:r>
              <a:rPr lang="en-US" altLang="en-US" sz="800" b="1" baseline="30000"/>
              <a:t>,,</a:t>
            </a:r>
            <a:r>
              <a:rPr lang="en-US" altLang="en-US" sz="800" b="1"/>
              <a:t> Johannes Krause,</a:t>
            </a:r>
            <a:r>
              <a:rPr lang="en-US" altLang="en-US" sz="800" b="1" baseline="30000"/>
              <a:t>1,,</a:t>
            </a:r>
            <a:r>
              <a:rPr lang="en-US" altLang="en-US" sz="800" b="1"/>
              <a:t> Adrian W. Briggs,</a:t>
            </a:r>
            <a:r>
              <a:rPr lang="en-US" altLang="en-US" sz="800" b="1" baseline="30000"/>
              <a:t>1,,</a:t>
            </a:r>
            <a:r>
              <a:rPr lang="en-US" altLang="en-US" sz="800" b="1"/>
              <a:t> Tomislav Maricic,</a:t>
            </a:r>
            <a:r>
              <a:rPr lang="en-US" altLang="en-US" sz="800" b="1" baseline="30000"/>
              <a:t>1,,</a:t>
            </a:r>
            <a:r>
              <a:rPr lang="en-US" altLang="en-US" sz="800" b="1"/>
              <a:t> Udo Stenzel,</a:t>
            </a:r>
            <a:r>
              <a:rPr lang="en-US" altLang="en-US" sz="800" b="1" baseline="30000"/>
              <a:t>1,,</a:t>
            </a:r>
            <a:r>
              <a:rPr lang="en-US" altLang="en-US" sz="800" b="1"/>
              <a:t> Martin Kircher,</a:t>
            </a:r>
            <a:r>
              <a:rPr lang="en-US" altLang="en-US" sz="800" b="1" baseline="30000"/>
              <a:t>1,,</a:t>
            </a:r>
            <a:r>
              <a:rPr lang="en-US" altLang="en-US" sz="800" b="1"/>
              <a:t> Nick Patterson,</a:t>
            </a:r>
            <a:r>
              <a:rPr lang="en-US" altLang="en-US" sz="800" b="1" baseline="30000"/>
              <a:t>2,,</a:t>
            </a:r>
            <a:r>
              <a:rPr lang="en-US" altLang="en-US" sz="800" b="1"/>
              <a:t> Heng Li,</a:t>
            </a:r>
            <a:r>
              <a:rPr lang="en-US" altLang="en-US" sz="800" b="1" baseline="30000"/>
              <a:t>2,</a:t>
            </a:r>
            <a:r>
              <a:rPr lang="en-US" altLang="en-US" sz="800" b="1"/>
              <a:t> Weiwei Zhai,</a:t>
            </a:r>
            <a:r>
              <a:rPr lang="en-US" altLang="en-US" sz="800" b="1" baseline="30000"/>
              <a:t>3,,</a:t>
            </a:r>
            <a:r>
              <a:rPr lang="en-US" altLang="en-US" sz="800" b="1" baseline="30000">
                <a:hlinkClick r:id="rId5" action="ppaction://hlinkfile"/>
              </a:rPr>
              <a:t>||</a:t>
            </a:r>
            <a:r>
              <a:rPr lang="en-US" altLang="en-US" sz="800" b="1"/>
              <a:t> Markus Hsi-Yang Fritz,</a:t>
            </a:r>
            <a:r>
              <a:rPr lang="en-US" altLang="en-US" sz="800" b="1" baseline="30000"/>
              <a:t>4,</a:t>
            </a:r>
            <a:r>
              <a:rPr lang="en-US" altLang="en-US" sz="800" b="1"/>
              <a:t> Nancy F. Hansen,</a:t>
            </a:r>
            <a:r>
              <a:rPr lang="en-US" altLang="en-US" sz="800" b="1" baseline="30000"/>
              <a:t>5,</a:t>
            </a:r>
            <a:r>
              <a:rPr lang="en-US" altLang="en-US" sz="800" b="1"/>
              <a:t> Eric Y. Durand,</a:t>
            </a:r>
            <a:r>
              <a:rPr lang="en-US" altLang="en-US" sz="800" b="1" baseline="30000"/>
              <a:t>3,</a:t>
            </a:r>
            <a:r>
              <a:rPr lang="en-US" altLang="en-US" sz="800" b="1"/>
              <a:t> Anna-Sapfo Malaspinas,</a:t>
            </a:r>
            <a:r>
              <a:rPr lang="en-US" altLang="en-US" sz="800" b="1" baseline="30000"/>
              <a:t>3,</a:t>
            </a:r>
            <a:r>
              <a:rPr lang="en-US" altLang="en-US" sz="800" b="1"/>
              <a:t> Jeffrey D. Jensen,</a:t>
            </a:r>
            <a:r>
              <a:rPr lang="en-US" altLang="en-US" sz="800" b="1" baseline="30000"/>
              <a:t>6,</a:t>
            </a:r>
            <a:r>
              <a:rPr lang="en-US" altLang="en-US" sz="800" b="1"/>
              <a:t> Tomas Marques-Bonet,</a:t>
            </a:r>
            <a:r>
              <a:rPr lang="en-US" altLang="en-US" sz="800" b="1" baseline="30000"/>
              <a:t>7,13,</a:t>
            </a:r>
            <a:r>
              <a:rPr lang="en-US" altLang="en-US" sz="800" b="1"/>
              <a:t> Can Alkan,</a:t>
            </a:r>
            <a:r>
              <a:rPr lang="en-US" altLang="en-US" sz="800" b="1" baseline="30000"/>
              <a:t>7,</a:t>
            </a:r>
            <a:r>
              <a:rPr lang="en-US" altLang="en-US" sz="800" b="1"/>
              <a:t> Kay Prüfer,</a:t>
            </a:r>
            <a:r>
              <a:rPr lang="en-US" altLang="en-US" sz="800" b="1" baseline="30000"/>
              <a:t>1,</a:t>
            </a:r>
            <a:r>
              <a:rPr lang="en-US" altLang="en-US" sz="800" b="1"/>
              <a:t> Matthias Meyer,</a:t>
            </a:r>
            <a:r>
              <a:rPr lang="en-US" altLang="en-US" sz="800" b="1" baseline="30000"/>
              <a:t>1,</a:t>
            </a:r>
            <a:r>
              <a:rPr lang="en-US" altLang="en-US" sz="800" b="1"/>
              <a:t> Hernán A. Burbano,</a:t>
            </a:r>
            <a:r>
              <a:rPr lang="en-US" altLang="en-US" sz="800" b="1" baseline="30000"/>
              <a:t>1,</a:t>
            </a:r>
            <a:r>
              <a:rPr lang="en-US" altLang="en-US" sz="800" b="1"/>
              <a:t> Jeffrey M. Good,</a:t>
            </a:r>
            <a:r>
              <a:rPr lang="en-US" altLang="en-US" sz="800" b="1" baseline="30000"/>
              <a:t>1,8,</a:t>
            </a:r>
            <a:r>
              <a:rPr lang="en-US" altLang="en-US" sz="800" b="1"/>
              <a:t> Rigo Schultz,</a:t>
            </a:r>
            <a:r>
              <a:rPr lang="en-US" altLang="en-US" sz="800" b="1" baseline="30000"/>
              <a:t>1</a:t>
            </a:r>
            <a:r>
              <a:rPr lang="en-US" altLang="en-US" sz="800" b="1"/>
              <a:t> Ayinuer Aximu-Petri,</a:t>
            </a:r>
            <a:r>
              <a:rPr lang="en-US" altLang="en-US" sz="800" b="1" baseline="30000"/>
              <a:t>1</a:t>
            </a:r>
            <a:r>
              <a:rPr lang="en-US" altLang="en-US" sz="800" b="1"/>
              <a:t> Anne Butthof,</a:t>
            </a:r>
            <a:r>
              <a:rPr lang="en-US" altLang="en-US" sz="800" b="1" baseline="30000"/>
              <a:t>1</a:t>
            </a:r>
            <a:r>
              <a:rPr lang="en-US" altLang="en-US" sz="800" b="1"/>
              <a:t> Barbara Höber,</a:t>
            </a:r>
            <a:r>
              <a:rPr lang="en-US" altLang="en-US" sz="800" b="1" baseline="30000"/>
              <a:t>1</a:t>
            </a:r>
            <a:r>
              <a:rPr lang="en-US" altLang="en-US" sz="800" b="1"/>
              <a:t> Barbara Höffner,</a:t>
            </a:r>
            <a:r>
              <a:rPr lang="en-US" altLang="en-US" sz="800" b="1" baseline="30000"/>
              <a:t>1</a:t>
            </a:r>
            <a:r>
              <a:rPr lang="en-US" altLang="en-US" sz="800" b="1"/>
              <a:t> Madlen Siegemund,</a:t>
            </a:r>
            <a:r>
              <a:rPr lang="en-US" altLang="en-US" sz="800" b="1" baseline="30000"/>
              <a:t>1</a:t>
            </a:r>
            <a:r>
              <a:rPr lang="en-US" altLang="en-US" sz="800" b="1"/>
              <a:t> Antje Weihmann,</a:t>
            </a:r>
            <a:r>
              <a:rPr lang="en-US" altLang="en-US" sz="800" b="1" baseline="30000"/>
              <a:t>1</a:t>
            </a:r>
            <a:r>
              <a:rPr lang="en-US" altLang="en-US" sz="800" b="1"/>
              <a:t> Chad Nusbaum,</a:t>
            </a:r>
            <a:r>
              <a:rPr lang="en-US" altLang="en-US" sz="800" b="1" baseline="30000"/>
              <a:t>2</a:t>
            </a:r>
            <a:r>
              <a:rPr lang="en-US" altLang="en-US" sz="800" b="1"/>
              <a:t> Eric S. Lander,</a:t>
            </a:r>
            <a:r>
              <a:rPr lang="en-US" altLang="en-US" sz="800" b="1" baseline="30000"/>
              <a:t>2</a:t>
            </a:r>
            <a:r>
              <a:rPr lang="en-US" altLang="en-US" sz="800" b="1"/>
              <a:t> Carsten Russ,</a:t>
            </a:r>
            <a:r>
              <a:rPr lang="en-US" altLang="en-US" sz="800" b="1" baseline="30000"/>
              <a:t>2</a:t>
            </a:r>
            <a:r>
              <a:rPr lang="en-US" altLang="en-US" sz="800" b="1"/>
              <a:t> Nathaniel Novod,</a:t>
            </a:r>
            <a:r>
              <a:rPr lang="en-US" altLang="en-US" sz="800" b="1" baseline="30000"/>
              <a:t>2</a:t>
            </a:r>
            <a:r>
              <a:rPr lang="en-US" altLang="en-US" sz="800" b="1"/>
              <a:t> Jason Affourtit,</a:t>
            </a:r>
            <a:r>
              <a:rPr lang="en-US" altLang="en-US" sz="800" b="1" baseline="30000"/>
              <a:t>9</a:t>
            </a:r>
            <a:r>
              <a:rPr lang="en-US" altLang="en-US" sz="800" b="1"/>
              <a:t> Michael Egholm,</a:t>
            </a:r>
            <a:r>
              <a:rPr lang="en-US" altLang="en-US" sz="800" b="1" baseline="30000"/>
              <a:t>9</a:t>
            </a:r>
            <a:r>
              <a:rPr lang="en-US" altLang="en-US" sz="800" b="1"/>
              <a:t> Christine Verna,</a:t>
            </a:r>
            <a:r>
              <a:rPr lang="en-US" altLang="en-US" sz="800" b="1" baseline="30000"/>
              <a:t>21</a:t>
            </a:r>
            <a:r>
              <a:rPr lang="en-US" altLang="en-US" sz="800" b="1"/>
              <a:t> Pavao Rudan,</a:t>
            </a:r>
            <a:r>
              <a:rPr lang="en-US" altLang="en-US" sz="800" b="1" baseline="30000"/>
              <a:t>10</a:t>
            </a:r>
            <a:r>
              <a:rPr lang="en-US" altLang="en-US" sz="800" b="1"/>
              <a:t> Dejana Brajkovic,</a:t>
            </a:r>
            <a:r>
              <a:rPr lang="en-US" altLang="en-US" sz="800" b="1" baseline="30000"/>
              <a:t>11</a:t>
            </a:r>
            <a:r>
              <a:rPr lang="en-US" altLang="en-US" sz="800" b="1"/>
              <a:t> eljko Kucan,</a:t>
            </a:r>
            <a:r>
              <a:rPr lang="en-US" altLang="en-US" sz="800" b="1" baseline="30000"/>
              <a:t>10</a:t>
            </a:r>
            <a:r>
              <a:rPr lang="en-US" altLang="en-US" sz="800" b="1"/>
              <a:t> Ivan Guic,</a:t>
            </a:r>
            <a:r>
              <a:rPr lang="en-US" altLang="en-US" sz="800" b="1" baseline="30000"/>
              <a:t>10</a:t>
            </a:r>
            <a:r>
              <a:rPr lang="en-US" altLang="en-US" sz="800" b="1"/>
              <a:t> Vladimir B. Doronichev,</a:t>
            </a:r>
            <a:r>
              <a:rPr lang="en-US" altLang="en-US" sz="800" b="1" baseline="30000"/>
              <a:t>12</a:t>
            </a:r>
            <a:r>
              <a:rPr lang="en-US" altLang="en-US" sz="800" b="1"/>
              <a:t> Liubov V. Golovanova,</a:t>
            </a:r>
            <a:r>
              <a:rPr lang="en-US" altLang="en-US" sz="800" b="1" baseline="30000"/>
              <a:t>12</a:t>
            </a:r>
            <a:r>
              <a:rPr lang="en-US" altLang="en-US" sz="800" b="1"/>
              <a:t> Carles Lalueza-Fox,</a:t>
            </a:r>
            <a:r>
              <a:rPr lang="en-US" altLang="en-US" sz="800" b="1" baseline="30000"/>
              <a:t>13</a:t>
            </a:r>
            <a:r>
              <a:rPr lang="en-US" altLang="en-US" sz="800" b="1"/>
              <a:t> Marco de la Rasilla,</a:t>
            </a:r>
            <a:r>
              <a:rPr lang="en-US" altLang="en-US" sz="800" b="1" baseline="30000"/>
              <a:t>14</a:t>
            </a:r>
            <a:r>
              <a:rPr lang="en-US" altLang="en-US" sz="800" b="1"/>
              <a:t> Javier Fortea,</a:t>
            </a:r>
            <a:r>
              <a:rPr lang="en-US" altLang="en-US" sz="800" b="1" baseline="30000"/>
              <a:t>14,</a:t>
            </a:r>
            <a:r>
              <a:rPr lang="en-US" altLang="en-US" sz="800" b="1" baseline="30000">
                <a:hlinkClick r:id="rId6" action="ppaction://hlinkfile"/>
              </a:rPr>
              <a:t>¶</a:t>
            </a:r>
            <a:r>
              <a:rPr lang="en-US" altLang="en-US" sz="800" b="1"/>
              <a:t> Antonio Rosas,</a:t>
            </a:r>
            <a:r>
              <a:rPr lang="en-US" altLang="en-US" sz="800" b="1" baseline="30000"/>
              <a:t>15</a:t>
            </a:r>
            <a:r>
              <a:rPr lang="en-US" altLang="en-US" sz="800" b="1"/>
              <a:t> Ralf W. Schmitz,</a:t>
            </a:r>
            <a:r>
              <a:rPr lang="en-US" altLang="en-US" sz="800" b="1" baseline="30000"/>
              <a:t>16,17</a:t>
            </a:r>
            <a:r>
              <a:rPr lang="en-US" altLang="en-US" sz="800" b="1"/>
              <a:t> Philip L. F. Johnson,</a:t>
            </a:r>
            <a:r>
              <a:rPr lang="en-US" altLang="en-US" sz="800" b="1" baseline="30000"/>
              <a:t>18,</a:t>
            </a:r>
            <a:r>
              <a:rPr lang="en-US" altLang="en-US" sz="800" b="1"/>
              <a:t> Evan E. Eichler,</a:t>
            </a:r>
            <a:r>
              <a:rPr lang="en-US" altLang="en-US" sz="800" b="1" baseline="30000"/>
              <a:t>7,</a:t>
            </a:r>
            <a:r>
              <a:rPr lang="en-US" altLang="en-US" sz="800" b="1"/>
              <a:t> Daniel Falush,</a:t>
            </a:r>
            <a:r>
              <a:rPr lang="en-US" altLang="en-US" sz="800" b="1" baseline="30000"/>
              <a:t>19,</a:t>
            </a:r>
            <a:r>
              <a:rPr lang="en-US" altLang="en-US" sz="800" b="1"/>
              <a:t> Ewan Birney,</a:t>
            </a:r>
            <a:r>
              <a:rPr lang="en-US" altLang="en-US" sz="800" b="1" baseline="30000"/>
              <a:t>4,</a:t>
            </a:r>
            <a:r>
              <a:rPr lang="en-US" altLang="en-US" sz="800" b="1"/>
              <a:t> James C. Mullikin,</a:t>
            </a:r>
            <a:r>
              <a:rPr lang="en-US" altLang="en-US" sz="800" b="1" baseline="30000"/>
              <a:t>5,</a:t>
            </a:r>
            <a:r>
              <a:rPr lang="en-US" altLang="en-US" sz="800" b="1"/>
              <a:t> Montgomery Slatkin,</a:t>
            </a:r>
            <a:r>
              <a:rPr lang="en-US" altLang="en-US" sz="800" b="1" baseline="30000"/>
              <a:t>3,</a:t>
            </a:r>
            <a:r>
              <a:rPr lang="en-US" altLang="en-US" sz="800" b="1"/>
              <a:t> Rasmus Nielsen,</a:t>
            </a:r>
            <a:r>
              <a:rPr lang="en-US" altLang="en-US" sz="800" b="1" baseline="30000"/>
              <a:t>3,</a:t>
            </a:r>
            <a:r>
              <a:rPr lang="en-US" altLang="en-US" sz="800" b="1"/>
              <a:t> Janet Kelso,</a:t>
            </a:r>
            <a:r>
              <a:rPr lang="en-US" altLang="en-US" sz="800" b="1" baseline="30000"/>
              <a:t>1,</a:t>
            </a:r>
            <a:r>
              <a:rPr lang="en-US" altLang="en-US" sz="800" b="1"/>
              <a:t> Michael Lachmann,</a:t>
            </a:r>
            <a:r>
              <a:rPr lang="en-US" altLang="en-US" sz="800" b="1" baseline="30000"/>
              <a:t>1,</a:t>
            </a:r>
            <a:r>
              <a:rPr lang="en-US" altLang="en-US" sz="800" b="1"/>
              <a:t> David Reich,</a:t>
            </a:r>
            <a:r>
              <a:rPr lang="en-US" altLang="en-US" sz="800" b="1" baseline="30000"/>
              <a:t>2,20,</a:t>
            </a:r>
            <a:r>
              <a:rPr lang="en-US" altLang="en-US" sz="800" b="1" baseline="30000">
                <a:hlinkClick r:id="rId4" action="ppaction://hlinkfile"/>
              </a:rPr>
              <a:t>*</a:t>
            </a:r>
            <a:r>
              <a:rPr lang="en-US" altLang="en-US" sz="800" b="1" baseline="30000"/>
              <a:t>,</a:t>
            </a:r>
            <a:r>
              <a:rPr lang="en-US" altLang="en-US" sz="800" b="1"/>
              <a:t> Svante Pääbo</a:t>
            </a:r>
            <a:r>
              <a:rPr lang="en-US" altLang="en-US" sz="800" b="1" baseline="30000"/>
              <a:t>1,</a:t>
            </a:r>
            <a:r>
              <a:rPr lang="en-US" altLang="en-US" sz="800" b="1" baseline="30000">
                <a:hlinkClick r:id="rId4" action="ppaction://hlinkfile"/>
              </a:rPr>
              <a:t>*</a:t>
            </a:r>
            <a:r>
              <a:rPr lang="en-US" altLang="en-US" sz="800" b="1" baseline="30000"/>
              <a:t>,</a:t>
            </a:r>
            <a:r>
              <a:rPr lang="en-US" altLang="en-US" sz="800" b="1"/>
              <a:t> </a:t>
            </a:r>
            <a:endParaRPr lang="en-US" altLang="en-US" sz="800"/>
          </a:p>
          <a:p>
            <a:pPr marL="0" indent="0">
              <a:buFont typeface="Arial" charset="0"/>
              <a:buNone/>
            </a:pPr>
            <a:r>
              <a:rPr lang="en-US" altLang="en-US" sz="1800"/>
              <a:t>Neandertals, the closest evolutionary relatives of present-day</a:t>
            </a:r>
            <a:r>
              <a:rPr lang="en-US" altLang="en-US" sz="1800" baseline="30000"/>
              <a:t> </a:t>
            </a:r>
            <a:r>
              <a:rPr lang="en-US" altLang="en-US" sz="1800"/>
              <a:t>humans, lived in large parts of Europe and western Asia before</a:t>
            </a:r>
            <a:r>
              <a:rPr lang="en-US" altLang="en-US" sz="1800" baseline="30000"/>
              <a:t> </a:t>
            </a:r>
            <a:r>
              <a:rPr lang="en-US" altLang="en-US" sz="1800"/>
              <a:t>disappearing 30,000 years ago. We present a draft sequence of</a:t>
            </a:r>
            <a:r>
              <a:rPr lang="en-US" altLang="en-US" sz="1800" baseline="30000"/>
              <a:t> </a:t>
            </a:r>
            <a:r>
              <a:rPr lang="en-US" altLang="en-US" sz="1800"/>
              <a:t>the Neandertal genome composed of more than 4 billion nucleotides</a:t>
            </a:r>
            <a:r>
              <a:rPr lang="en-US" altLang="en-US" sz="1800" baseline="30000"/>
              <a:t> </a:t>
            </a:r>
            <a:r>
              <a:rPr lang="en-US" altLang="en-US" sz="1800"/>
              <a:t>from three individuals. Comparisons of the Neandertal genome</a:t>
            </a:r>
            <a:r>
              <a:rPr lang="en-US" altLang="en-US" sz="1800" baseline="30000"/>
              <a:t> </a:t>
            </a:r>
            <a:r>
              <a:rPr lang="en-US" altLang="en-US" sz="1800"/>
              <a:t>to the genomes of five present-day humans from different parts</a:t>
            </a:r>
            <a:r>
              <a:rPr lang="en-US" altLang="en-US" sz="1800" baseline="30000"/>
              <a:t> </a:t>
            </a:r>
            <a:r>
              <a:rPr lang="en-US" altLang="en-US" sz="1800"/>
              <a:t>of the world identify a number of genomic regions that may have</a:t>
            </a:r>
            <a:r>
              <a:rPr lang="en-US" altLang="en-US" sz="1800" baseline="30000"/>
              <a:t> </a:t>
            </a:r>
            <a:r>
              <a:rPr lang="en-US" altLang="en-US" sz="1800"/>
              <a:t>been affected by positive selection in ancestral modern humans,</a:t>
            </a:r>
            <a:r>
              <a:rPr lang="en-US" altLang="en-US" sz="1800" baseline="30000"/>
              <a:t> </a:t>
            </a:r>
            <a:r>
              <a:rPr lang="en-US" altLang="en-US" sz="1800"/>
              <a:t>including genes involved in metabolism and in cognitive and</a:t>
            </a:r>
            <a:r>
              <a:rPr lang="en-US" altLang="en-US" sz="1800" baseline="30000"/>
              <a:t> </a:t>
            </a:r>
            <a:r>
              <a:rPr lang="en-US" altLang="en-US" sz="1800"/>
              <a:t>skeletal development. We show that Neandertals shared more genetic</a:t>
            </a:r>
            <a:r>
              <a:rPr lang="en-US" altLang="en-US" sz="1800" baseline="30000"/>
              <a:t> </a:t>
            </a:r>
            <a:r>
              <a:rPr lang="en-US" altLang="en-US" sz="1800"/>
              <a:t>variants with present-day humans in Eurasia than with present-day</a:t>
            </a:r>
            <a:r>
              <a:rPr lang="en-US" altLang="en-US" sz="1800" baseline="30000"/>
              <a:t> </a:t>
            </a:r>
            <a:r>
              <a:rPr lang="en-US" altLang="en-US" sz="1800"/>
              <a:t>humans in sub-Saharan Africa, suggesting that gene flow from</a:t>
            </a:r>
            <a:r>
              <a:rPr lang="en-US" altLang="en-US" sz="1800" baseline="30000"/>
              <a:t> </a:t>
            </a:r>
            <a:r>
              <a:rPr lang="en-US" altLang="en-US" sz="1800"/>
              <a:t>Neandertals into the ancestors of non-Africans occurred before</a:t>
            </a:r>
            <a:r>
              <a:rPr lang="en-US" altLang="en-US" sz="1800" baseline="30000"/>
              <a:t> </a:t>
            </a:r>
            <a:r>
              <a:rPr lang="en-US" altLang="en-US" sz="1800"/>
              <a:t>the divergence of Eurasian groups from each other.</a:t>
            </a:r>
            <a:r>
              <a:rPr lang="en-US" altLang="en-US" sz="1800" baseline="30000"/>
              <a:t> </a:t>
            </a:r>
          </a:p>
          <a:p>
            <a:pPr marL="0" indent="0">
              <a:buFont typeface="Arial" charset="0"/>
              <a:buNone/>
            </a:pPr>
            <a:endParaRPr lang="en-US" altLang="en-US" sz="1800"/>
          </a:p>
          <a:p>
            <a:pPr marL="0" indent="0">
              <a:buFont typeface="Arial" charset="0"/>
              <a:buNone/>
            </a:pPr>
            <a:endParaRPr lang="en-US" altLang="en-US"/>
          </a:p>
        </p:txBody>
      </p:sp>
      <p:pic>
        <p:nvPicPr>
          <p:cNvPr id="38916" name="Picture 2" descr="C:\Users\royh\AppData\Local\Microsoft\Windows\Temporary Internet Files\Content.IE5\6MW1OB76\MP90040237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1925" y="0"/>
            <a:ext cx="390207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C:\Users\royh\AppData\Local\Microsoft\Windows\Temporary Internet Files\Content.IE5\W75I981K\MC900370574[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0" y="1600200"/>
            <a:ext cx="10064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1"/>
          <p:cNvSpPr>
            <a:spLocks noChangeArrowheads="1"/>
          </p:cNvSpPr>
          <p:nvPr/>
        </p:nvSpPr>
        <p:spPr bwMode="auto">
          <a:xfrm>
            <a:off x="4343400" y="6488113"/>
            <a:ext cx="5570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u="sng">
                <a:latin typeface="Arial" charset="0"/>
                <a:hlinkClick r:id="rId9"/>
              </a:rPr>
              <a:t>YouTube copy: Stephen Stills - Love The One You're With </a:t>
            </a:r>
            <a:endParaRPr lang="en-US" altLang="en-US" sz="1400">
              <a:latin typeface="Arial" charset="0"/>
            </a:endParaRPr>
          </a:p>
        </p:txBody>
      </p:sp>
      <p:sp>
        <p:nvSpPr>
          <p:cNvPr id="38919" name="TextBox 2"/>
          <p:cNvSpPr txBox="1">
            <a:spLocks noChangeArrowheads="1"/>
          </p:cNvSpPr>
          <p:nvPr/>
        </p:nvSpPr>
        <p:spPr bwMode="auto">
          <a:xfrm>
            <a:off x="304800" y="6248400"/>
            <a:ext cx="87455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Arial" charset="0"/>
              </a:rPr>
              <a:t>_____________________________________________________________________________________________________________</a:t>
            </a:r>
          </a:p>
        </p:txBody>
      </p:sp>
      <p:sp>
        <p:nvSpPr>
          <p:cNvPr id="38920" name="Rectangle 2"/>
          <p:cNvSpPr>
            <a:spLocks noChangeArrowheads="1"/>
          </p:cNvSpPr>
          <p:nvPr/>
        </p:nvSpPr>
        <p:spPr bwMode="auto">
          <a:xfrm>
            <a:off x="3421063" y="1887538"/>
            <a:ext cx="1573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900">
                <a:latin typeface="Arial" charset="0"/>
              </a:rPr>
              <a:t>Stephen Stills </a:t>
            </a:r>
          </a:p>
          <a:p>
            <a:pPr algn="ctr" eaLnBrk="1" hangingPunct="1">
              <a:spcBef>
                <a:spcPct val="0"/>
              </a:spcBef>
              <a:buFontTx/>
              <a:buNone/>
            </a:pPr>
            <a:r>
              <a:rPr lang="en-US" altLang="en-US" sz="900">
                <a:latin typeface="Arial" charset="0"/>
              </a:rPr>
              <a:t>Love The One You're With </a:t>
            </a:r>
          </a:p>
        </p:txBody>
      </p:sp>
      <p:pic>
        <p:nvPicPr>
          <p:cNvPr id="4" name="StephenStills-LoveTheOneYou-reWit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3973513" y="1277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601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7270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New on the scene from a finger- </a:t>
            </a:r>
            <a:r>
              <a:rPr lang="en-US" dirty="0" err="1"/>
              <a:t>Denesovians</a:t>
            </a:r>
            <a:endParaRPr lang="en-US" dirty="0"/>
          </a:p>
        </p:txBody>
      </p:sp>
      <p:pic>
        <p:nvPicPr>
          <p:cNvPr id="7170" name="Picture 2" descr="Image result for denisovan finger bon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981200"/>
            <a:ext cx="3312024" cy="2209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lated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752600"/>
            <a:ext cx="2238375" cy="33616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0" y="4724400"/>
            <a:ext cx="3124200" cy="646331"/>
          </a:xfrm>
          <a:prstGeom prst="rect">
            <a:avLst/>
          </a:prstGeom>
          <a:noFill/>
        </p:spPr>
        <p:txBody>
          <a:bodyPr wrap="square" rtlCol="0">
            <a:spAutoFit/>
          </a:bodyPr>
          <a:lstStyle/>
          <a:p>
            <a:r>
              <a:rPr lang="en-US" dirty="0"/>
              <a:t>Genome was determined from finger bone</a:t>
            </a:r>
          </a:p>
        </p:txBody>
      </p:sp>
    </p:spTree>
    <p:extLst>
      <p:ext uri="{BB962C8B-B14F-4D97-AF65-F5344CB8AC3E}">
        <p14:creationId xmlns:p14="http://schemas.microsoft.com/office/powerpoint/2010/main" val="730393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1947208"/>
            <a:ext cx="8305800" cy="1938992"/>
          </a:xfrm>
          <a:prstGeom prst="rect">
            <a:avLst/>
          </a:prstGeom>
        </p:spPr>
        <p:txBody>
          <a:bodyPr wrap="square">
            <a:spAutoFit/>
          </a:bodyPr>
          <a:lstStyle/>
          <a:p>
            <a:pPr algn="r"/>
            <a:r>
              <a:rPr lang="en-US" sz="2800" dirty="0"/>
              <a:t> </a:t>
            </a:r>
            <a:r>
              <a:rPr lang="en-US" sz="3200" b="1" dirty="0"/>
              <a:t>Video:</a:t>
            </a:r>
            <a:r>
              <a:rPr lang="en-US" sz="3200" dirty="0"/>
              <a:t> </a:t>
            </a:r>
            <a:r>
              <a:rPr lang="en-US" sz="3200" u="sng" dirty="0">
                <a:hlinkClick r:id="rId3" action="ppaction://hlinksldjump"/>
              </a:rPr>
              <a:t>Modern humans may have interbred with Neanderthals and Denisovans</a:t>
            </a:r>
            <a:r>
              <a:rPr lang="en-US" sz="3200" dirty="0"/>
              <a:t> </a:t>
            </a:r>
          </a:p>
          <a:p>
            <a:br>
              <a:rPr lang="en-US" sz="2800" dirty="0"/>
            </a:br>
            <a:endParaRPr lang="en-US" sz="2800" dirty="0"/>
          </a:p>
        </p:txBody>
      </p:sp>
      <p:pic>
        <p:nvPicPr>
          <p:cNvPr id="4" name="Picture 8" descr="Nenderthal child"/>
          <p:cNvPicPr>
            <a:picLocks noChangeAspect="1" noChangeArrowheads="1"/>
          </p:cNvPicPr>
          <p:nvPr/>
        </p:nvPicPr>
        <p:blipFill>
          <a:blip r:embed="rId4">
            <a:lum contrast="20000"/>
          </a:blip>
          <a:srcRect l="4359" t="4051" r="7832" b="2672"/>
          <a:stretch>
            <a:fillRect/>
          </a:stretch>
        </p:blipFill>
        <p:spPr bwMode="auto">
          <a:xfrm>
            <a:off x="914400" y="4495800"/>
            <a:ext cx="1600200" cy="1828800"/>
          </a:xfrm>
          <a:prstGeom prst="rect">
            <a:avLst/>
          </a:prstGeom>
          <a:noFill/>
          <a:ln w="9525">
            <a:noFill/>
            <a:miter lim="800000"/>
            <a:headEnd/>
            <a:tailEnd/>
          </a:ln>
        </p:spPr>
      </p:pic>
      <p:pic>
        <p:nvPicPr>
          <p:cNvPr id="5" name="Picture 17" descr="Neanderthal reconstruction"/>
          <p:cNvPicPr>
            <a:picLocks noChangeAspect="1" noChangeArrowheads="1"/>
          </p:cNvPicPr>
          <p:nvPr/>
        </p:nvPicPr>
        <p:blipFill>
          <a:blip r:embed="rId5"/>
          <a:srcRect/>
          <a:stretch>
            <a:fillRect/>
          </a:stretch>
        </p:blipFill>
        <p:spPr bwMode="auto">
          <a:xfrm>
            <a:off x="3474146" y="3319316"/>
            <a:ext cx="1524000" cy="1524000"/>
          </a:xfrm>
          <a:prstGeom prst="rect">
            <a:avLst/>
          </a:prstGeom>
          <a:noFill/>
          <a:ln w="9525">
            <a:noFill/>
            <a:miter lim="800000"/>
            <a:headEnd/>
            <a:tailEnd/>
          </a:ln>
        </p:spPr>
      </p:pic>
      <p:pic>
        <p:nvPicPr>
          <p:cNvPr id="1026" name="Picture 2" descr="Image result for denisovan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0596" y="4800600"/>
            <a:ext cx="2706557" cy="1524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2731196" y="4572000"/>
            <a:ext cx="609600" cy="838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883596" y="5943600"/>
            <a:ext cx="24384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169596" y="4081316"/>
            <a:ext cx="1295400" cy="64308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486650" y="6336268"/>
            <a:ext cx="1276350" cy="369332"/>
          </a:xfrm>
          <a:prstGeom prst="rect">
            <a:avLst/>
          </a:prstGeom>
        </p:spPr>
        <p:txBody>
          <a:bodyPr wrap="square">
            <a:spAutoFit/>
          </a:bodyPr>
          <a:lstStyle/>
          <a:p>
            <a:r>
              <a:rPr lang="en-US" dirty="0">
                <a:hlinkClick r:id="rId8" invalidUrl="http://intro.bio.rpi.edu/videos/Modern humans may have interbred with Neanderthals and Denisovans-llwm_ts3Bo0.webm"/>
              </a:rPr>
              <a:t>Local copy</a:t>
            </a:r>
            <a:endParaRPr lang="en-US" dirty="0"/>
          </a:p>
        </p:txBody>
      </p:sp>
      <p:sp>
        <p:nvSpPr>
          <p:cNvPr id="2" name="Rectangle 1"/>
          <p:cNvSpPr/>
          <p:nvPr/>
        </p:nvSpPr>
        <p:spPr>
          <a:xfrm>
            <a:off x="457200" y="152400"/>
            <a:ext cx="8305800" cy="707886"/>
          </a:xfrm>
          <a:prstGeom prst="rect">
            <a:avLst/>
          </a:prstGeom>
        </p:spPr>
        <p:txBody>
          <a:bodyPr wrap="square">
            <a:spAutoFit/>
          </a:bodyPr>
          <a:lstStyle/>
          <a:p>
            <a:r>
              <a:rPr lang="en-US" sz="4000" dirty="0">
                <a:solidFill>
                  <a:prstClr val="black"/>
                </a:solidFill>
                <a:latin typeface="Calibri" charset="0"/>
              </a:rPr>
              <a:t>Combing ancient and modern genomes</a:t>
            </a:r>
            <a:endParaRPr lang="en-US" sz="4000" dirty="0"/>
          </a:p>
        </p:txBody>
      </p:sp>
      <p:sp>
        <p:nvSpPr>
          <p:cNvPr id="6" name="Rectangle 5">
            <a:extLst>
              <a:ext uri="{FF2B5EF4-FFF2-40B4-BE49-F238E27FC236}">
                <a16:creationId xmlns:a16="http://schemas.microsoft.com/office/drawing/2014/main" id="{A7F34F94-464B-40F3-8ED5-A9E5341A2BFF}"/>
              </a:ext>
            </a:extLst>
          </p:cNvPr>
          <p:cNvSpPr/>
          <p:nvPr/>
        </p:nvSpPr>
        <p:spPr>
          <a:xfrm>
            <a:off x="5638800" y="6324600"/>
            <a:ext cx="4572000" cy="400110"/>
          </a:xfrm>
          <a:prstGeom prst="rect">
            <a:avLst/>
          </a:prstGeom>
        </p:spPr>
        <p:txBody>
          <a:bodyPr>
            <a:spAutoFit/>
          </a:bodyPr>
          <a:lstStyle/>
          <a:p>
            <a:r>
              <a:rPr lang="en-US" sz="2000" dirty="0" err="1">
                <a:hlinkClick r:id="rId9"/>
              </a:rPr>
              <a:t>youTube</a:t>
            </a:r>
            <a:r>
              <a:rPr lang="en-US" sz="2000" dirty="0">
                <a:hlinkClick r:id="rId9"/>
              </a:rPr>
              <a:t> copy</a:t>
            </a:r>
            <a:endParaRPr lang="en-US" sz="2000" dirty="0"/>
          </a:p>
        </p:txBody>
      </p:sp>
    </p:spTree>
    <p:extLst>
      <p:ext uri="{BB962C8B-B14F-4D97-AF65-F5344CB8AC3E}">
        <p14:creationId xmlns:p14="http://schemas.microsoft.com/office/powerpoint/2010/main" val="1541757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EA7F04-C4AB-42EE-8079-C8E4E5393C82}"/>
              </a:ext>
            </a:extLst>
          </p:cNvPr>
          <p:cNvSpPr/>
          <p:nvPr/>
        </p:nvSpPr>
        <p:spPr>
          <a:xfrm>
            <a:off x="42333" y="76201"/>
            <a:ext cx="9025467" cy="400110"/>
          </a:xfrm>
          <a:prstGeom prst="rect">
            <a:avLst/>
          </a:prstGeom>
        </p:spPr>
        <p:txBody>
          <a:bodyPr wrap="square">
            <a:spAutoFit/>
          </a:bodyPr>
          <a:lstStyle/>
          <a:p>
            <a:r>
              <a:rPr lang="en-US" sz="2000" u="sng" dirty="0">
                <a:hlinkClick r:id="rId3"/>
              </a:rPr>
              <a:t>Modern humans may have interbred with Neanderthals and Denisovans</a:t>
            </a:r>
            <a:r>
              <a:rPr lang="en-US" sz="2000" dirty="0"/>
              <a:t> (YouTube)</a:t>
            </a:r>
          </a:p>
        </p:txBody>
      </p:sp>
      <p:pic>
        <p:nvPicPr>
          <p:cNvPr id="2" name="Modern humans may have interbred with Neanderthals and Denisovans">
            <a:hlinkClick r:id="" action="ppaction://media"/>
            <a:extLst>
              <a:ext uri="{FF2B5EF4-FFF2-40B4-BE49-F238E27FC236}">
                <a16:creationId xmlns:a16="http://schemas.microsoft.com/office/drawing/2014/main" id="{B419390C-CACC-F342-A809-74F1697973AE}"/>
              </a:ext>
            </a:extLst>
          </p:cNvPr>
          <p:cNvPicPr>
            <a:picLocks noRot="1" noChangeAspect="1"/>
          </p:cNvPicPr>
          <p:nvPr>
            <a:videoFile r:link="rId1"/>
          </p:nvPr>
        </p:nvPicPr>
        <p:blipFill>
          <a:blip r:embed="rId4"/>
          <a:stretch>
            <a:fillRect/>
          </a:stretch>
        </p:blipFill>
        <p:spPr>
          <a:xfrm>
            <a:off x="50798" y="685800"/>
            <a:ext cx="9025467" cy="5076826"/>
          </a:xfrm>
          <a:prstGeom prst="rect">
            <a:avLst/>
          </a:prstGeom>
        </p:spPr>
      </p:pic>
    </p:spTree>
    <p:extLst>
      <p:ext uri="{BB962C8B-B14F-4D97-AF65-F5344CB8AC3E}">
        <p14:creationId xmlns:p14="http://schemas.microsoft.com/office/powerpoint/2010/main" val="149381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sciencenewsforstudents.org/sites/student.societyforscience.org/files/images/2%203%201_Family%20Tree%2050_1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8769881" cy="5279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482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discovermagazine.com/~/media/Images/Issues/2016/December/ScreenShot20161103at20123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8392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571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381000" y="2339975"/>
            <a:ext cx="7772400" cy="1470025"/>
          </a:xfrm>
          <a:prstGeom prst="rect">
            <a:avLst/>
          </a:prstGeom>
          <a:noFill/>
          <a:ln w="9525">
            <a:noFill/>
            <a:miter lim="800000"/>
            <a:headEnd/>
            <a:tailEnd/>
          </a:ln>
        </p:spPr>
        <p:txBody>
          <a:bodyPr anchor="ctr"/>
          <a:lstStyle/>
          <a:p>
            <a:pPr algn="ctr"/>
            <a:r>
              <a:rPr lang="en-US" sz="4400" b="1" dirty="0">
                <a:solidFill>
                  <a:srgbClr val="FF0000"/>
                </a:solidFill>
                <a:latin typeface="Calibri" pitchFamily="34" charset="0"/>
              </a:rPr>
              <a:t> Evolution, culture and Human Nature</a:t>
            </a:r>
          </a:p>
        </p:txBody>
      </p:sp>
      <p:pic>
        <p:nvPicPr>
          <p:cNvPr id="43011" name="Picture 7" descr="cro-magnon-caverne"/>
          <p:cNvPicPr>
            <a:picLocks noChangeAspect="1" noChangeArrowheads="1"/>
          </p:cNvPicPr>
          <p:nvPr/>
        </p:nvPicPr>
        <p:blipFill>
          <a:blip r:embed="rId3">
            <a:lum bright="20000"/>
          </a:blip>
          <a:srcRect l="4527" t="11171" r="6032" b="4115"/>
          <a:stretch>
            <a:fillRect/>
          </a:stretch>
        </p:blipFill>
        <p:spPr bwMode="auto">
          <a:xfrm>
            <a:off x="3200400" y="381000"/>
            <a:ext cx="1793875" cy="2024063"/>
          </a:xfrm>
          <a:prstGeom prst="rect">
            <a:avLst/>
          </a:prstGeom>
          <a:noFill/>
          <a:ln w="9525">
            <a:noFill/>
            <a:miter lim="800000"/>
            <a:headEnd/>
            <a:tailEnd/>
          </a:ln>
        </p:spPr>
      </p:pic>
      <p:pic>
        <p:nvPicPr>
          <p:cNvPr id="43012" name="Picture 8" descr="http://www.cerkno.si/turizem/bin.php?id=2004041307504343&amp;sSize=min"/>
          <p:cNvPicPr>
            <a:picLocks noChangeAspect="1" noChangeArrowheads="1"/>
          </p:cNvPicPr>
          <p:nvPr/>
        </p:nvPicPr>
        <p:blipFill>
          <a:blip r:embed="rId4">
            <a:lum contrast="30000"/>
          </a:blip>
          <a:srcRect/>
          <a:stretch>
            <a:fillRect/>
          </a:stretch>
        </p:blipFill>
        <p:spPr bwMode="auto">
          <a:xfrm rot="-1020000">
            <a:off x="5689600" y="1454963"/>
            <a:ext cx="1703388" cy="606425"/>
          </a:xfrm>
          <a:prstGeom prst="rect">
            <a:avLst/>
          </a:prstGeom>
          <a:noFill/>
          <a:ln w="9525">
            <a:noFill/>
            <a:miter lim="800000"/>
            <a:headEnd/>
            <a:tailEnd/>
          </a:ln>
        </p:spPr>
      </p:pic>
      <p:pic>
        <p:nvPicPr>
          <p:cNvPr id="43013" name="Picture 4" descr="A mother holds her child who gets treatment in the hospital of El Fasher in western Sudan. AP/Wide World Photo."/>
          <p:cNvPicPr>
            <a:picLocks noChangeAspect="1" noChangeArrowheads="1"/>
          </p:cNvPicPr>
          <p:nvPr/>
        </p:nvPicPr>
        <p:blipFill>
          <a:blip r:embed="rId5">
            <a:lum bright="10000" contrast="10000"/>
          </a:blip>
          <a:srcRect l="20000" t="7120" r="20000" b="21690"/>
          <a:stretch>
            <a:fillRect/>
          </a:stretch>
        </p:blipFill>
        <p:spPr bwMode="auto">
          <a:xfrm>
            <a:off x="1371600" y="3657600"/>
            <a:ext cx="990600" cy="1760538"/>
          </a:xfrm>
          <a:prstGeom prst="rect">
            <a:avLst/>
          </a:prstGeom>
          <a:noFill/>
          <a:ln w="9525">
            <a:noFill/>
            <a:miter lim="800000"/>
            <a:headEnd/>
            <a:tailEnd/>
          </a:ln>
        </p:spPr>
      </p:pic>
      <p:pic>
        <p:nvPicPr>
          <p:cNvPr id="43014" name="Picture 6" descr="http://upload.wikimedia.org/wikipedia/commons/6/6f/French_Kiss.JPG"/>
          <p:cNvPicPr>
            <a:picLocks noChangeAspect="1" noChangeArrowheads="1"/>
          </p:cNvPicPr>
          <p:nvPr/>
        </p:nvPicPr>
        <p:blipFill>
          <a:blip r:embed="rId6">
            <a:lum contrast="10000"/>
          </a:blip>
          <a:srcRect l="5717" r="9946"/>
          <a:stretch>
            <a:fillRect/>
          </a:stretch>
        </p:blipFill>
        <p:spPr bwMode="auto">
          <a:xfrm>
            <a:off x="2971800" y="3886200"/>
            <a:ext cx="2362200" cy="1858963"/>
          </a:xfrm>
          <a:prstGeom prst="rect">
            <a:avLst/>
          </a:prstGeom>
          <a:noFill/>
          <a:ln w="9525">
            <a:noFill/>
            <a:miter lim="800000"/>
            <a:headEnd/>
            <a:tailEnd/>
          </a:ln>
        </p:spPr>
      </p:pic>
      <p:pic>
        <p:nvPicPr>
          <p:cNvPr id="43015" name="Picture 8" descr="knight in battle.jpg"/>
          <p:cNvPicPr>
            <a:picLocks noChangeAspect="1"/>
          </p:cNvPicPr>
          <p:nvPr/>
        </p:nvPicPr>
        <p:blipFill>
          <a:blip r:embed="rId7">
            <a:lum contrast="10000"/>
          </a:blip>
          <a:srcRect r="917"/>
          <a:stretch>
            <a:fillRect/>
          </a:stretch>
        </p:blipFill>
        <p:spPr bwMode="auto">
          <a:xfrm>
            <a:off x="5715000" y="3733800"/>
            <a:ext cx="2079625" cy="1541463"/>
          </a:xfrm>
          <a:prstGeom prst="rect">
            <a:avLst/>
          </a:prstGeom>
          <a:noFill/>
          <a:ln w="9525">
            <a:noFill/>
            <a:miter lim="800000"/>
            <a:headEnd/>
            <a:tailEnd/>
          </a:ln>
        </p:spPr>
      </p:pic>
      <p:pic>
        <p:nvPicPr>
          <p:cNvPr id="43016" name="Picture 4" descr="http://www.insideout.org/documentaries/fightingthenextwar/images/image06.jpg"/>
          <p:cNvPicPr>
            <a:picLocks noChangeAspect="1" noChangeArrowheads="1"/>
          </p:cNvPicPr>
          <p:nvPr/>
        </p:nvPicPr>
        <p:blipFill>
          <a:blip r:embed="rId8">
            <a:lum contrast="40000"/>
          </a:blip>
          <a:srcRect/>
          <a:stretch>
            <a:fillRect/>
          </a:stretch>
        </p:blipFill>
        <p:spPr bwMode="auto">
          <a:xfrm>
            <a:off x="1295400" y="914400"/>
            <a:ext cx="1143000" cy="1397000"/>
          </a:xfrm>
          <a:prstGeom prst="rect">
            <a:avLst/>
          </a:prstGeom>
          <a:noFill/>
          <a:ln w="9525">
            <a:noFill/>
            <a:miter lim="800000"/>
            <a:headEnd/>
            <a:tailEnd/>
          </a:ln>
        </p:spPr>
      </p:pic>
    </p:spTree>
    <p:extLst>
      <p:ext uri="{BB962C8B-B14F-4D97-AF65-F5344CB8AC3E}">
        <p14:creationId xmlns:p14="http://schemas.microsoft.com/office/powerpoint/2010/main" val="560962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147619-EB57-45F9-B916-C24990B4AC68}"/>
              </a:ext>
            </a:extLst>
          </p:cNvPr>
          <p:cNvSpPr/>
          <p:nvPr/>
        </p:nvSpPr>
        <p:spPr>
          <a:xfrm>
            <a:off x="3352800" y="-152400"/>
            <a:ext cx="2362200" cy="461665"/>
          </a:xfrm>
          <a:prstGeom prst="rect">
            <a:avLst/>
          </a:prstGeom>
        </p:spPr>
        <p:txBody>
          <a:bodyPr wrap="square">
            <a:spAutoFit/>
          </a:bodyPr>
          <a:lstStyle/>
          <a:p>
            <a:pPr>
              <a:buFont typeface="Arial" charset="0"/>
              <a:buNone/>
            </a:pPr>
            <a:r>
              <a:rPr lang="en-US" sz="2400" dirty="0">
                <a:hlinkClick r:id="rId3" invalidUrl="http://intro.bio.rpi.edu/videos/Video_ Becoming_Human-Culture.wmv"/>
              </a:rPr>
              <a:t>Video: Culture</a:t>
            </a:r>
            <a:endParaRPr lang="en-US" sz="2400" dirty="0"/>
          </a:p>
        </p:txBody>
      </p:sp>
      <p:pic>
        <p:nvPicPr>
          <p:cNvPr id="2" name="Video: Becoming Human - Culture">
            <a:hlinkClick r:id="" action="ppaction://media"/>
            <a:extLst>
              <a:ext uri="{FF2B5EF4-FFF2-40B4-BE49-F238E27FC236}">
                <a16:creationId xmlns:a16="http://schemas.microsoft.com/office/drawing/2014/main" id="{E7B0AD99-89A3-8440-B987-6B60CBA0B582}"/>
              </a:ext>
            </a:extLst>
          </p:cNvPr>
          <p:cNvPicPr>
            <a:picLocks noRot="1" noChangeAspect="1"/>
          </p:cNvPicPr>
          <p:nvPr>
            <a:videoFile r:link="rId1"/>
          </p:nvPr>
        </p:nvPicPr>
        <p:blipFill>
          <a:blip r:embed="rId4"/>
          <a:stretch>
            <a:fillRect/>
          </a:stretch>
        </p:blipFill>
        <p:spPr>
          <a:xfrm>
            <a:off x="304578" y="228600"/>
            <a:ext cx="8610822" cy="6453426"/>
          </a:xfrm>
          <a:prstGeom prst="rect">
            <a:avLst/>
          </a:prstGeom>
        </p:spPr>
      </p:pic>
    </p:spTree>
    <p:extLst>
      <p:ext uri="{BB962C8B-B14F-4D97-AF65-F5344CB8AC3E}">
        <p14:creationId xmlns:p14="http://schemas.microsoft.com/office/powerpoint/2010/main" val="251449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p:cNvSpPr>
          <p:nvPr>
            <p:ph type="title"/>
          </p:nvPr>
        </p:nvSpPr>
        <p:spPr/>
        <p:txBody>
          <a:bodyPr/>
          <a:lstStyle/>
          <a:p>
            <a:r>
              <a:rPr lang="en-US"/>
              <a:t>Culture</a:t>
            </a:r>
          </a:p>
        </p:txBody>
      </p:sp>
      <p:sp>
        <p:nvSpPr>
          <p:cNvPr id="109571" name="Rectangle 3"/>
          <p:cNvSpPr>
            <a:spLocks noGrp="1"/>
          </p:cNvSpPr>
          <p:nvPr>
            <p:ph type="body" idx="4294967295"/>
          </p:nvPr>
        </p:nvSpPr>
        <p:spPr>
          <a:xfrm>
            <a:off x="4114800" y="2063262"/>
            <a:ext cx="4800600" cy="838200"/>
          </a:xfrm>
        </p:spPr>
        <p:txBody>
          <a:bodyPr>
            <a:normAutofit/>
          </a:bodyPr>
          <a:lstStyle/>
          <a:p>
            <a:pPr>
              <a:buFont typeface="Arial" charset="0"/>
              <a:buNone/>
            </a:pPr>
            <a:r>
              <a:rPr lang="en-US" dirty="0">
                <a:hlinkClick r:id="rId3" invalidUrl="http://intro.bio.rpi.edu/videos/Video_ Becoming_Human-Culture.wmv"/>
              </a:rPr>
              <a:t>Video: Culture</a:t>
            </a:r>
            <a:endParaRPr lang="en-US" dirty="0"/>
          </a:p>
          <a:p>
            <a:pPr>
              <a:buFont typeface="Arial" charset="0"/>
              <a:buNone/>
            </a:pPr>
            <a:endParaRPr lang="en-US" sz="2400" b="1" i="1" dirty="0">
              <a:solidFill>
                <a:schemeClr val="tx1">
                  <a:lumMod val="50000"/>
                  <a:lumOff val="50000"/>
                </a:schemeClr>
              </a:solidFill>
            </a:endParaRPr>
          </a:p>
          <a:p>
            <a:pPr>
              <a:buFont typeface="Arial" charset="0"/>
              <a:buNone/>
            </a:pPr>
            <a:endParaRPr lang="en-US" sz="2400" b="1" i="1" dirty="0">
              <a:solidFill>
                <a:schemeClr val="tx1">
                  <a:lumMod val="50000"/>
                  <a:lumOff val="50000"/>
                </a:schemeClr>
              </a:solidFill>
            </a:endParaRPr>
          </a:p>
          <a:p>
            <a:pPr>
              <a:buFont typeface="Arial" charset="0"/>
              <a:buNone/>
            </a:pPr>
            <a:endParaRPr lang="en-US" sz="2400" b="1" i="1" dirty="0">
              <a:solidFill>
                <a:schemeClr val="tx1">
                  <a:lumMod val="50000"/>
                  <a:lumOff val="50000"/>
                </a:schemeClr>
              </a:solidFill>
            </a:endParaRPr>
          </a:p>
          <a:p>
            <a:pPr>
              <a:buFont typeface="Arial" charset="0"/>
              <a:buNone/>
            </a:pPr>
            <a:endParaRPr lang="en-US" sz="2400" b="1" i="1" dirty="0">
              <a:solidFill>
                <a:schemeClr val="tx1">
                  <a:lumMod val="50000"/>
                  <a:lumOff val="50000"/>
                </a:schemeClr>
              </a:solidFill>
            </a:endParaRPr>
          </a:p>
          <a:p>
            <a:pPr>
              <a:buFont typeface="Arial" charset="0"/>
              <a:buNone/>
            </a:pPr>
            <a:endParaRPr lang="en-US" sz="2400" b="1" i="1" dirty="0">
              <a:solidFill>
                <a:schemeClr val="tx1">
                  <a:lumMod val="50000"/>
                  <a:lumOff val="50000"/>
                </a:schemeClr>
              </a:solidFill>
            </a:endParaRPr>
          </a:p>
          <a:p>
            <a:pPr algn="r">
              <a:buFont typeface="Arial" charset="0"/>
              <a:buNone/>
            </a:pPr>
            <a:endParaRPr lang="en-US" sz="1400" b="1" i="1" dirty="0">
              <a:solidFill>
                <a:schemeClr val="bg2">
                  <a:lumMod val="90000"/>
                </a:schemeClr>
              </a:solidFill>
              <a:hlinkClick r:id="rId4"/>
            </a:endParaRPr>
          </a:p>
          <a:p>
            <a:pPr algn="r">
              <a:buFont typeface="Arial" charset="0"/>
              <a:buNone/>
            </a:pPr>
            <a:endParaRPr lang="en-US" sz="1400" b="1" i="1" dirty="0">
              <a:solidFill>
                <a:schemeClr val="bg2">
                  <a:lumMod val="90000"/>
                </a:schemeClr>
              </a:solidFill>
              <a:hlinkClick r:id="rId4"/>
            </a:endParaRPr>
          </a:p>
          <a:p>
            <a:pPr algn="r">
              <a:buFont typeface="Arial" charset="0"/>
              <a:buNone/>
            </a:pPr>
            <a:endParaRPr lang="en-US" sz="1400" b="1" i="1" dirty="0">
              <a:solidFill>
                <a:schemeClr val="bg2">
                  <a:lumMod val="90000"/>
                </a:schemeClr>
              </a:solidFill>
              <a:hlinkClick r:id="" action="ppaction://noaction"/>
            </a:endParaRPr>
          </a:p>
          <a:p>
            <a:pPr algn="r">
              <a:buFont typeface="Arial" charset="0"/>
              <a:buNone/>
            </a:pPr>
            <a:endParaRPr lang="en-US" sz="1400" b="1" i="1" dirty="0">
              <a:solidFill>
                <a:schemeClr val="bg2">
                  <a:lumMod val="90000"/>
                </a:schemeClr>
              </a:solidFill>
              <a:hlinkClick r:id="" action="ppaction://noaction"/>
            </a:endParaRPr>
          </a:p>
          <a:p>
            <a:pPr algn="r">
              <a:buFont typeface="Arial" charset="0"/>
              <a:buNone/>
            </a:pPr>
            <a:endParaRPr lang="en-US" sz="1400" b="1" i="1" dirty="0">
              <a:solidFill>
                <a:schemeClr val="bg2">
                  <a:lumMod val="90000"/>
                </a:schemeClr>
              </a:solidFill>
              <a:hlinkClick r:id="" action="ppaction://noaction"/>
            </a:endParaRPr>
          </a:p>
          <a:p>
            <a:pPr algn="r">
              <a:buFont typeface="Arial" charset="0"/>
              <a:buNone/>
            </a:pPr>
            <a:endParaRPr lang="en-US" sz="1400" b="1" i="1" dirty="0">
              <a:solidFill>
                <a:schemeClr val="bg2">
                  <a:lumMod val="90000"/>
                </a:schemeClr>
              </a:solidFill>
              <a:hlinkClick r:id="" action="ppaction://noaction"/>
            </a:endParaRPr>
          </a:p>
        </p:txBody>
      </p:sp>
      <p:pic>
        <p:nvPicPr>
          <p:cNvPr id="109572" name="Picture 4">
            <a:hlinkClick r:id="rId5"/>
          </p:cNvPr>
          <p:cNvPicPr>
            <a:picLocks noChangeAspect="1" noChangeArrowheads="1"/>
          </p:cNvPicPr>
          <p:nvPr/>
        </p:nvPicPr>
        <p:blipFill>
          <a:blip r:embed="rId6"/>
          <a:srcRect/>
          <a:stretch>
            <a:fillRect/>
          </a:stretch>
        </p:blipFill>
        <p:spPr bwMode="auto">
          <a:xfrm>
            <a:off x="1676400" y="1981200"/>
            <a:ext cx="2143125" cy="2143125"/>
          </a:xfrm>
          <a:prstGeom prst="rect">
            <a:avLst/>
          </a:prstGeom>
          <a:noFill/>
          <a:ln w="9525">
            <a:noFill/>
            <a:miter lim="800000"/>
            <a:headEnd/>
            <a:tailEnd/>
          </a:ln>
          <a:effectLst/>
        </p:spPr>
      </p:pic>
      <p:sp>
        <p:nvSpPr>
          <p:cNvPr id="5" name="Rectangle 3"/>
          <p:cNvSpPr txBox="1">
            <a:spLocks/>
          </p:cNvSpPr>
          <p:nvPr/>
        </p:nvSpPr>
        <p:spPr>
          <a:xfrm>
            <a:off x="533400" y="4572000"/>
            <a:ext cx="4800600" cy="226298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charset="0"/>
              <a:buNone/>
            </a:pPr>
            <a:r>
              <a:rPr lang="en-US" dirty="0">
                <a:hlinkClick r:id="rId5"/>
              </a:rPr>
              <a:t>Original Source: Becoming Human</a:t>
            </a:r>
            <a:endParaRPr lang="en-US" dirty="0"/>
          </a:p>
          <a:p>
            <a:pPr>
              <a:buFont typeface="Arial" charset="0"/>
              <a:buNone/>
            </a:pPr>
            <a:r>
              <a:rPr lang="en-US" sz="2400" b="1" i="1" dirty="0">
                <a:solidFill>
                  <a:schemeClr val="tx1">
                    <a:lumMod val="50000"/>
                    <a:lumOff val="50000"/>
                  </a:schemeClr>
                </a:solidFill>
              </a:rPr>
              <a:t>Navigate to:</a:t>
            </a:r>
          </a:p>
          <a:p>
            <a:pPr>
              <a:buFont typeface="Arial" panose="020B0604020202020204" pitchFamily="34" charset="0"/>
              <a:buNone/>
            </a:pPr>
            <a:r>
              <a:rPr lang="en-US" sz="2400" b="1" i="1" dirty="0">
                <a:solidFill>
                  <a:schemeClr val="tx1">
                    <a:lumMod val="50000"/>
                    <a:lumOff val="50000"/>
                  </a:schemeClr>
                </a:solidFill>
              </a:rPr>
              <a:t>Culture – </a:t>
            </a:r>
            <a:r>
              <a:rPr lang="en-US" sz="2400" b="1" i="1" dirty="0">
                <a:solidFill>
                  <a:schemeClr val="tx1">
                    <a:lumMod val="50000"/>
                    <a:lumOff val="50000"/>
                  </a:schemeClr>
                </a:solidFill>
                <a:hlinkClick r:id="rId7"/>
              </a:rPr>
              <a:t>Play the Documentary</a:t>
            </a:r>
            <a:endParaRPr lang="en-US" sz="2400" b="1" i="1" dirty="0">
              <a:solidFill>
                <a:schemeClr val="tx1">
                  <a:lumMod val="50000"/>
                  <a:lumOff val="50000"/>
                </a:schemeClr>
              </a:solidFill>
            </a:endParaRPr>
          </a:p>
          <a:p>
            <a:pPr>
              <a:buFont typeface="Arial" charset="0"/>
              <a:buNone/>
            </a:pPr>
            <a:endParaRPr lang="en-US" sz="2400" b="1" i="1" dirty="0">
              <a:solidFill>
                <a:schemeClr val="tx1">
                  <a:lumMod val="50000"/>
                  <a:lumOff val="50000"/>
                </a:schemeClr>
              </a:solidFill>
            </a:endParaRPr>
          </a:p>
          <a:p>
            <a:pPr algn="r">
              <a:buFont typeface="Arial" charset="0"/>
              <a:buNone/>
            </a:pPr>
            <a:r>
              <a:rPr lang="en-US" sz="1400" b="1" i="1" dirty="0">
                <a:solidFill>
                  <a:schemeClr val="bg2">
                    <a:lumMod val="90000"/>
                  </a:schemeClr>
                </a:solidFill>
                <a:hlinkClick r:id="" action="ppaction://noaction"/>
              </a:rPr>
              <a:t>(backup link)</a:t>
            </a:r>
            <a:endParaRPr lang="en-US" sz="1400" b="1" i="1" dirty="0">
              <a:solidFill>
                <a:schemeClr val="bg2">
                  <a:lumMod val="90000"/>
                </a:schemeClr>
              </a:solidFill>
            </a:endParaRPr>
          </a:p>
          <a:p>
            <a:pPr algn="r">
              <a:buFont typeface="Arial" charset="0"/>
              <a:buNone/>
            </a:pPr>
            <a:r>
              <a:rPr lang="en-US" sz="1400" b="1" i="1" dirty="0">
                <a:solidFill>
                  <a:schemeClr val="bg2">
                    <a:lumMod val="90000"/>
                  </a:schemeClr>
                </a:solidFill>
              </a:rPr>
              <a:t>Download the file and run application</a:t>
            </a:r>
            <a:endParaRPr lang="en-US" sz="2400" b="1" i="1" dirty="0">
              <a:solidFill>
                <a:schemeClr val="bg2">
                  <a:lumMod val="90000"/>
                </a:schemeClr>
              </a:solidFill>
            </a:endParaRPr>
          </a:p>
        </p:txBody>
      </p:sp>
      <p:sp>
        <p:nvSpPr>
          <p:cNvPr id="2" name="Rectangle 1"/>
          <p:cNvSpPr/>
          <p:nvPr/>
        </p:nvSpPr>
        <p:spPr>
          <a:xfrm>
            <a:off x="7086600" y="6260068"/>
            <a:ext cx="1828800" cy="369332"/>
          </a:xfrm>
          <a:prstGeom prst="rect">
            <a:avLst/>
          </a:prstGeom>
        </p:spPr>
        <p:txBody>
          <a:bodyPr wrap="square">
            <a:spAutoFit/>
          </a:bodyPr>
          <a:lstStyle/>
          <a:p>
            <a:r>
              <a:rPr lang="en-US" dirty="0" err="1">
                <a:hlinkClick r:id="rId8"/>
              </a:rPr>
              <a:t>youTube</a:t>
            </a:r>
            <a:r>
              <a:rPr lang="en-US" dirty="0">
                <a:hlinkClick r:id="rId8"/>
              </a:rPr>
              <a:t> copy</a:t>
            </a:r>
            <a:endParaRPr lang="en-US" dirty="0"/>
          </a:p>
        </p:txBody>
      </p:sp>
    </p:spTree>
    <p:extLst>
      <p:ext uri="{BB962C8B-B14F-4D97-AF65-F5344CB8AC3E}">
        <p14:creationId xmlns:p14="http://schemas.microsoft.com/office/powerpoint/2010/main" val="709189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0"/>
            <a:ext cx="8991600" cy="1139825"/>
          </a:xfrm>
        </p:spPr>
        <p:txBody>
          <a:bodyPr/>
          <a:lstStyle/>
          <a:p>
            <a:pPr algn="l" eaLnBrk="1" hangingPunct="1"/>
            <a:r>
              <a:rPr lang="en-US" b="1">
                <a:solidFill>
                  <a:srgbClr val="C00000"/>
                </a:solidFill>
              </a:rPr>
              <a:t>Art</a:t>
            </a:r>
            <a:endParaRPr lang="en-US" sz="4000" b="1">
              <a:solidFill>
                <a:srgbClr val="C00000"/>
              </a:solidFill>
            </a:endParaRPr>
          </a:p>
        </p:txBody>
      </p:sp>
      <p:pic>
        <p:nvPicPr>
          <p:cNvPr id="7" name="Picture 2" descr="Horse painted in Lascaux cave / Cheval peint dans la grotte de Lascaux"/>
          <p:cNvPicPr>
            <a:picLocks noChangeAspect="1" noChangeArrowheads="1"/>
          </p:cNvPicPr>
          <p:nvPr/>
        </p:nvPicPr>
        <p:blipFill>
          <a:blip r:embed="rId3">
            <a:lum contrast="20000"/>
          </a:blip>
          <a:srcRect t="11203" r="4167" b="10373"/>
          <a:stretch>
            <a:fillRect/>
          </a:stretch>
        </p:blipFill>
        <p:spPr bwMode="auto">
          <a:xfrm>
            <a:off x="685800" y="1127125"/>
            <a:ext cx="1905000" cy="1158875"/>
          </a:xfrm>
          <a:prstGeom prst="rect">
            <a:avLst/>
          </a:prstGeom>
          <a:ln w="19050">
            <a:solidFill>
              <a:schemeClr val="tx1"/>
            </a:solidFill>
          </a:ln>
          <a:effectLst>
            <a:outerShdw blurRad="292100" dist="139700" dir="2700000" algn="tl" rotWithShape="0">
              <a:srgbClr val="333333">
                <a:alpha val="65000"/>
              </a:srgbClr>
            </a:outerShdw>
          </a:effectLst>
        </p:spPr>
      </p:pic>
      <p:pic>
        <p:nvPicPr>
          <p:cNvPr id="8" name="Picture 2" descr="http://www.donsmaps.com/clickphotos/dvvenusbwback.jpg"/>
          <p:cNvPicPr>
            <a:picLocks noChangeAspect="1" noChangeArrowheads="1"/>
          </p:cNvPicPr>
          <p:nvPr/>
        </p:nvPicPr>
        <p:blipFill>
          <a:blip r:embed="rId4"/>
          <a:srcRect/>
          <a:stretch>
            <a:fillRect/>
          </a:stretch>
        </p:blipFill>
        <p:spPr bwMode="auto">
          <a:xfrm>
            <a:off x="1295400" y="2638425"/>
            <a:ext cx="838200" cy="1628775"/>
          </a:xfrm>
          <a:prstGeom prst="rect">
            <a:avLst/>
          </a:prstGeom>
          <a:ln w="19050">
            <a:solidFill>
              <a:schemeClr val="tx1"/>
            </a:solidFill>
          </a:ln>
          <a:effectLst>
            <a:outerShdw blurRad="292100" dist="139700" dir="2700000" algn="tl" rotWithShape="0">
              <a:srgbClr val="333333">
                <a:alpha val="65000"/>
              </a:srgbClr>
            </a:outerShdw>
          </a:effectLst>
        </p:spPr>
      </p:pic>
      <p:pic>
        <p:nvPicPr>
          <p:cNvPr id="9" name="Picture 8" descr="Jackson Pollock.jpg"/>
          <p:cNvPicPr>
            <a:picLocks noChangeAspect="1"/>
          </p:cNvPicPr>
          <p:nvPr/>
        </p:nvPicPr>
        <p:blipFill>
          <a:blip r:embed="rId5">
            <a:lum contrast="20000"/>
          </a:blip>
          <a:stretch>
            <a:fillRect/>
          </a:stretch>
        </p:blipFill>
        <p:spPr>
          <a:xfrm>
            <a:off x="914400" y="4648200"/>
            <a:ext cx="1752600" cy="1600200"/>
          </a:xfrm>
          <a:prstGeom prst="rect">
            <a:avLst/>
          </a:prstGeom>
          <a:ln w="19050">
            <a:solidFill>
              <a:schemeClr val="tx1"/>
            </a:solidFill>
          </a:ln>
          <a:effectLst>
            <a:outerShdw blurRad="292100" dist="139700" dir="2700000" algn="tl" rotWithShape="0">
              <a:srgbClr val="333333">
                <a:alpha val="65000"/>
              </a:srgbClr>
            </a:outerShdw>
          </a:effectLst>
        </p:spPr>
      </p:pic>
      <p:sp>
        <p:nvSpPr>
          <p:cNvPr id="100358" name="TextBox 9"/>
          <p:cNvSpPr txBox="1">
            <a:spLocks noChangeArrowheads="1"/>
          </p:cNvSpPr>
          <p:nvPr/>
        </p:nvSpPr>
        <p:spPr bwMode="auto">
          <a:xfrm>
            <a:off x="381000" y="2286000"/>
            <a:ext cx="3581400" cy="277813"/>
          </a:xfrm>
          <a:prstGeom prst="rect">
            <a:avLst/>
          </a:prstGeom>
          <a:noFill/>
          <a:ln w="9525">
            <a:noFill/>
            <a:miter lim="800000"/>
            <a:headEnd/>
            <a:tailEnd/>
          </a:ln>
        </p:spPr>
        <p:txBody>
          <a:bodyPr>
            <a:spAutoFit/>
          </a:bodyPr>
          <a:lstStyle/>
          <a:p>
            <a:r>
              <a:rPr lang="en-US" sz="1200" b="1"/>
              <a:t>Lascaux cave painting 30,000 BC</a:t>
            </a:r>
          </a:p>
        </p:txBody>
      </p:sp>
      <p:sp>
        <p:nvSpPr>
          <p:cNvPr id="100359" name="TextBox 10"/>
          <p:cNvSpPr txBox="1">
            <a:spLocks noChangeArrowheads="1"/>
          </p:cNvSpPr>
          <p:nvPr/>
        </p:nvSpPr>
        <p:spPr bwMode="auto">
          <a:xfrm>
            <a:off x="838200" y="4279900"/>
            <a:ext cx="1981200" cy="277813"/>
          </a:xfrm>
          <a:prstGeom prst="rect">
            <a:avLst/>
          </a:prstGeom>
          <a:noFill/>
          <a:ln w="9525">
            <a:noFill/>
            <a:miter lim="800000"/>
            <a:headEnd/>
            <a:tailEnd/>
          </a:ln>
        </p:spPr>
        <p:txBody>
          <a:bodyPr>
            <a:spAutoFit/>
          </a:bodyPr>
          <a:lstStyle/>
          <a:p>
            <a:r>
              <a:rPr lang="en-US" sz="1200" b="1"/>
              <a:t>Venus figure  33,000 BC</a:t>
            </a:r>
          </a:p>
        </p:txBody>
      </p:sp>
      <p:sp>
        <p:nvSpPr>
          <p:cNvPr id="100360" name="TextBox 11"/>
          <p:cNvSpPr txBox="1">
            <a:spLocks noChangeArrowheads="1"/>
          </p:cNvSpPr>
          <p:nvPr/>
        </p:nvSpPr>
        <p:spPr bwMode="auto">
          <a:xfrm>
            <a:off x="609600" y="6248400"/>
            <a:ext cx="2438400" cy="276225"/>
          </a:xfrm>
          <a:prstGeom prst="rect">
            <a:avLst/>
          </a:prstGeom>
          <a:noFill/>
          <a:ln w="9525">
            <a:noFill/>
            <a:miter lim="800000"/>
            <a:headEnd/>
            <a:tailEnd/>
          </a:ln>
        </p:spPr>
        <p:txBody>
          <a:bodyPr>
            <a:spAutoFit/>
          </a:bodyPr>
          <a:lstStyle/>
          <a:p>
            <a:r>
              <a:rPr lang="en-US" sz="1200" b="1"/>
              <a:t>Jackson Pollock painting  1953</a:t>
            </a:r>
          </a:p>
        </p:txBody>
      </p:sp>
      <p:sp>
        <p:nvSpPr>
          <p:cNvPr id="10" name="Rectangle 2"/>
          <p:cNvSpPr txBox="1">
            <a:spLocks noChangeArrowheads="1"/>
          </p:cNvSpPr>
          <p:nvPr/>
        </p:nvSpPr>
        <p:spPr bwMode="auto">
          <a:xfrm>
            <a:off x="4648200" y="0"/>
            <a:ext cx="1905000" cy="1139825"/>
          </a:xfrm>
          <a:prstGeom prst="rect">
            <a:avLst/>
          </a:prstGeom>
          <a:noFill/>
          <a:ln w="9525">
            <a:noFill/>
            <a:miter lim="800000"/>
            <a:headEnd/>
            <a:tailEnd/>
          </a:ln>
        </p:spPr>
        <p:txBody>
          <a:bodyPr anchor="ctr"/>
          <a:lstStyle/>
          <a:p>
            <a:pPr>
              <a:defRPr/>
            </a:pPr>
            <a:r>
              <a:rPr lang="en-US" sz="4400" b="1">
                <a:solidFill>
                  <a:srgbClr val="C00000"/>
                </a:solidFill>
                <a:latin typeface="+mj-lt"/>
                <a:ea typeface="+mj-ea"/>
                <a:cs typeface="+mj-cs"/>
              </a:rPr>
              <a:t>Music</a:t>
            </a:r>
            <a:endParaRPr lang="en-US" sz="4400" b="1" dirty="0">
              <a:solidFill>
                <a:srgbClr val="C00000"/>
              </a:solidFill>
              <a:latin typeface="+mj-lt"/>
              <a:ea typeface="+mj-ea"/>
              <a:cs typeface="+mj-cs"/>
            </a:endParaRPr>
          </a:p>
        </p:txBody>
      </p:sp>
      <p:pic>
        <p:nvPicPr>
          <p:cNvPr id="11" name="Picture 8" descr="http://www.cerkno.si/turizem/bin.php?id=2004041307504343&amp;sSize=min"/>
          <p:cNvPicPr>
            <a:picLocks noChangeAspect="1" noChangeArrowheads="1"/>
          </p:cNvPicPr>
          <p:nvPr/>
        </p:nvPicPr>
        <p:blipFill>
          <a:blip r:embed="rId6">
            <a:lum contrast="30000"/>
          </a:blip>
          <a:srcRect/>
          <a:stretch>
            <a:fillRect/>
          </a:stretch>
        </p:blipFill>
        <p:spPr bwMode="auto">
          <a:xfrm>
            <a:off x="4953000" y="1219200"/>
            <a:ext cx="1828800" cy="649288"/>
          </a:xfrm>
          <a:prstGeom prst="rect">
            <a:avLst/>
          </a:prstGeom>
          <a:ln>
            <a:noFill/>
          </a:ln>
          <a:effectLst>
            <a:outerShdw blurRad="292100" dist="139700" dir="2700000" algn="tl" rotWithShape="0">
              <a:srgbClr val="333333">
                <a:alpha val="65000"/>
              </a:srgbClr>
            </a:outerShdw>
          </a:effectLst>
        </p:spPr>
      </p:pic>
      <p:pic>
        <p:nvPicPr>
          <p:cNvPr id="12" name="Picture 12" descr="http://www.ondostategovernment.com/tourism_files/drum2.jpg"/>
          <p:cNvPicPr>
            <a:picLocks noChangeAspect="1" noChangeArrowheads="1"/>
          </p:cNvPicPr>
          <p:nvPr/>
        </p:nvPicPr>
        <p:blipFill>
          <a:blip r:embed="rId7">
            <a:lum contrast="40000"/>
          </a:blip>
          <a:srcRect/>
          <a:stretch>
            <a:fillRect/>
          </a:stretch>
        </p:blipFill>
        <p:spPr bwMode="auto">
          <a:xfrm>
            <a:off x="5029200" y="2282825"/>
            <a:ext cx="1600200" cy="1752600"/>
          </a:xfrm>
          <a:prstGeom prst="rect">
            <a:avLst/>
          </a:prstGeom>
          <a:ln w="19050">
            <a:solidFill>
              <a:schemeClr val="tx1"/>
            </a:solidFill>
          </a:ln>
          <a:effectLst>
            <a:outerShdw blurRad="292100" dist="139700" dir="2700000" algn="tl" rotWithShape="0">
              <a:srgbClr val="333333">
                <a:alpha val="65000"/>
              </a:srgbClr>
            </a:outerShdw>
          </a:effectLst>
        </p:spPr>
      </p:pic>
      <p:sp>
        <p:nvSpPr>
          <p:cNvPr id="100364" name="TextBox 7"/>
          <p:cNvSpPr txBox="1">
            <a:spLocks noChangeArrowheads="1"/>
          </p:cNvSpPr>
          <p:nvPr/>
        </p:nvSpPr>
        <p:spPr bwMode="auto">
          <a:xfrm>
            <a:off x="4724400" y="4003675"/>
            <a:ext cx="3581400" cy="277813"/>
          </a:xfrm>
          <a:prstGeom prst="rect">
            <a:avLst/>
          </a:prstGeom>
          <a:noFill/>
          <a:ln w="9525">
            <a:noFill/>
            <a:miter lim="800000"/>
            <a:headEnd/>
            <a:tailEnd/>
          </a:ln>
        </p:spPr>
        <p:txBody>
          <a:bodyPr>
            <a:spAutoFit/>
          </a:bodyPr>
          <a:lstStyle/>
          <a:p>
            <a:r>
              <a:rPr lang="en-US" sz="1200" b="1"/>
              <a:t>Mesopotamian Drums 8000 BC</a:t>
            </a:r>
          </a:p>
        </p:txBody>
      </p:sp>
      <p:sp>
        <p:nvSpPr>
          <p:cNvPr id="100365" name="TextBox 9"/>
          <p:cNvSpPr txBox="1">
            <a:spLocks noChangeArrowheads="1"/>
          </p:cNvSpPr>
          <p:nvPr/>
        </p:nvSpPr>
        <p:spPr bwMode="auto">
          <a:xfrm>
            <a:off x="4572000" y="1901825"/>
            <a:ext cx="3581400" cy="277813"/>
          </a:xfrm>
          <a:prstGeom prst="rect">
            <a:avLst/>
          </a:prstGeom>
          <a:noFill/>
          <a:ln w="9525">
            <a:noFill/>
            <a:miter lim="800000"/>
            <a:headEnd/>
            <a:tailEnd/>
          </a:ln>
        </p:spPr>
        <p:txBody>
          <a:bodyPr>
            <a:spAutoFit/>
          </a:bodyPr>
          <a:lstStyle/>
          <a:p>
            <a:r>
              <a:rPr lang="en-US" sz="1200" b="1"/>
              <a:t>Neanderthal Bone Flute  45,000 BC</a:t>
            </a:r>
          </a:p>
        </p:txBody>
      </p:sp>
      <p:pic>
        <p:nvPicPr>
          <p:cNvPr id="15" name="Picture 14" descr="Symohony.jpg"/>
          <p:cNvPicPr>
            <a:picLocks noChangeAspect="1"/>
          </p:cNvPicPr>
          <p:nvPr/>
        </p:nvPicPr>
        <p:blipFill>
          <a:blip r:embed="rId8">
            <a:lum contrast="-10000"/>
          </a:blip>
          <a:stretch>
            <a:fillRect/>
          </a:stretch>
        </p:blipFill>
        <p:spPr>
          <a:xfrm>
            <a:off x="4724400" y="4429125"/>
            <a:ext cx="2706688" cy="1600200"/>
          </a:xfrm>
          <a:prstGeom prst="rect">
            <a:avLst/>
          </a:prstGeom>
          <a:ln w="19050">
            <a:solidFill>
              <a:schemeClr val="tx1"/>
            </a:solidFill>
          </a:ln>
          <a:effectLst>
            <a:outerShdw blurRad="292100" dist="139700" dir="2700000" algn="tl" rotWithShape="0">
              <a:srgbClr val="333333">
                <a:alpha val="65000"/>
              </a:srgbClr>
            </a:outerShdw>
          </a:effectLst>
        </p:spPr>
      </p:pic>
      <p:sp>
        <p:nvSpPr>
          <p:cNvPr id="100367" name="TextBox 7"/>
          <p:cNvSpPr txBox="1">
            <a:spLocks noChangeArrowheads="1"/>
          </p:cNvSpPr>
          <p:nvPr/>
        </p:nvSpPr>
        <p:spPr bwMode="auto">
          <a:xfrm>
            <a:off x="4800600" y="6048375"/>
            <a:ext cx="3581400" cy="277813"/>
          </a:xfrm>
          <a:prstGeom prst="rect">
            <a:avLst/>
          </a:prstGeom>
          <a:noFill/>
          <a:ln w="9525">
            <a:noFill/>
            <a:miter lim="800000"/>
            <a:headEnd/>
            <a:tailEnd/>
          </a:ln>
        </p:spPr>
        <p:txBody>
          <a:bodyPr>
            <a:spAutoFit/>
          </a:bodyPr>
          <a:lstStyle/>
          <a:p>
            <a:r>
              <a:rPr lang="en-US" sz="1200" b="1"/>
              <a:t>Symphony orchestra  2008</a:t>
            </a:r>
          </a:p>
        </p:txBody>
      </p:sp>
    </p:spTree>
    <p:extLst>
      <p:ext uri="{BB962C8B-B14F-4D97-AF65-F5344CB8AC3E}">
        <p14:creationId xmlns:p14="http://schemas.microsoft.com/office/powerpoint/2010/main" val="321391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685800" y="0"/>
            <a:ext cx="2286000" cy="1139825"/>
          </a:xfrm>
        </p:spPr>
        <p:txBody>
          <a:bodyPr/>
          <a:lstStyle/>
          <a:p>
            <a:pPr algn="l" eaLnBrk="1" hangingPunct="1"/>
            <a:r>
              <a:rPr lang="en-US" b="1" dirty="0">
                <a:solidFill>
                  <a:srgbClr val="C00000"/>
                </a:solidFill>
              </a:rPr>
              <a:t>Dance</a:t>
            </a:r>
          </a:p>
        </p:txBody>
      </p:sp>
      <p:pic>
        <p:nvPicPr>
          <p:cNvPr id="37897" name="Picture 14" descr="http://www.wilsonsalmanac.com/images2/abbots_bromley_dance4.jpg"/>
          <p:cNvPicPr>
            <a:picLocks noChangeAspect="1" noChangeArrowheads="1"/>
          </p:cNvPicPr>
          <p:nvPr/>
        </p:nvPicPr>
        <p:blipFill>
          <a:blip r:embed="rId3">
            <a:lum contrast="20000"/>
          </a:blip>
          <a:srcRect l="16974" t="16931" r="16315" b="14802"/>
          <a:stretch>
            <a:fillRect/>
          </a:stretch>
        </p:blipFill>
        <p:spPr bwMode="auto">
          <a:xfrm>
            <a:off x="565150" y="1219200"/>
            <a:ext cx="2025650" cy="1438275"/>
          </a:xfrm>
          <a:prstGeom prst="rect">
            <a:avLst/>
          </a:prstGeom>
          <a:ln w="19050">
            <a:solidFill>
              <a:srgbClr val="006600"/>
            </a:solidFill>
          </a:ln>
          <a:effectLst>
            <a:outerShdw blurRad="292100" dist="139700" dir="2700000" algn="tl" rotWithShape="0">
              <a:srgbClr val="333333">
                <a:alpha val="65000"/>
              </a:srgbClr>
            </a:outerShdw>
          </a:effectLst>
        </p:spPr>
      </p:pic>
      <p:pic>
        <p:nvPicPr>
          <p:cNvPr id="37898" name="Picture 16" descr="http://cache.eb.com/eb/image?id=13208&amp;rendTypeId=4"/>
          <p:cNvPicPr>
            <a:picLocks noChangeAspect="1" noChangeArrowheads="1"/>
          </p:cNvPicPr>
          <p:nvPr/>
        </p:nvPicPr>
        <p:blipFill>
          <a:blip r:embed="rId4"/>
          <a:srcRect l="9302" t="6802" r="12558" b="4756"/>
          <a:stretch>
            <a:fillRect/>
          </a:stretch>
        </p:blipFill>
        <p:spPr bwMode="auto">
          <a:xfrm>
            <a:off x="914400" y="3079750"/>
            <a:ext cx="1341438" cy="1460500"/>
          </a:xfrm>
          <a:prstGeom prst="rect">
            <a:avLst/>
          </a:prstGeom>
          <a:ln w="19050">
            <a:solidFill>
              <a:schemeClr val="tx1"/>
            </a:solidFill>
          </a:ln>
          <a:effectLst>
            <a:outerShdw blurRad="292100" dist="139700" dir="2700000" algn="tl" rotWithShape="0">
              <a:srgbClr val="333333">
                <a:alpha val="65000"/>
              </a:srgbClr>
            </a:outerShdw>
          </a:effectLst>
        </p:spPr>
      </p:pic>
      <p:sp>
        <p:nvSpPr>
          <p:cNvPr id="102405" name="TextBox 12"/>
          <p:cNvSpPr txBox="1">
            <a:spLocks noChangeArrowheads="1"/>
          </p:cNvSpPr>
          <p:nvPr/>
        </p:nvSpPr>
        <p:spPr bwMode="auto">
          <a:xfrm>
            <a:off x="358775" y="2765425"/>
            <a:ext cx="3560763" cy="276225"/>
          </a:xfrm>
          <a:prstGeom prst="rect">
            <a:avLst/>
          </a:prstGeom>
          <a:noFill/>
          <a:ln w="9525">
            <a:noFill/>
            <a:miter lim="800000"/>
            <a:headEnd/>
            <a:tailEnd/>
          </a:ln>
        </p:spPr>
        <p:txBody>
          <a:bodyPr>
            <a:spAutoFit/>
          </a:bodyPr>
          <a:lstStyle/>
          <a:p>
            <a:r>
              <a:rPr lang="en-US" sz="1200" b="1"/>
              <a:t>Hunting Dance Mongolia ~ 1880</a:t>
            </a:r>
          </a:p>
        </p:txBody>
      </p:sp>
      <p:sp>
        <p:nvSpPr>
          <p:cNvPr id="102406" name="TextBox 13"/>
          <p:cNvSpPr txBox="1">
            <a:spLocks noChangeArrowheads="1"/>
          </p:cNvSpPr>
          <p:nvPr/>
        </p:nvSpPr>
        <p:spPr bwMode="auto">
          <a:xfrm>
            <a:off x="762000" y="4572000"/>
            <a:ext cx="3581400" cy="276225"/>
          </a:xfrm>
          <a:prstGeom prst="rect">
            <a:avLst/>
          </a:prstGeom>
          <a:noFill/>
          <a:ln w="9525">
            <a:noFill/>
            <a:miter lim="800000"/>
            <a:headEnd/>
            <a:tailEnd/>
          </a:ln>
        </p:spPr>
        <p:txBody>
          <a:bodyPr>
            <a:spAutoFit/>
          </a:bodyPr>
          <a:lstStyle/>
          <a:p>
            <a:r>
              <a:rPr lang="en-US" sz="1200" b="1" dirty="0"/>
              <a:t>Bolshoi Ballet  1970</a:t>
            </a:r>
          </a:p>
        </p:txBody>
      </p:sp>
      <p:pic>
        <p:nvPicPr>
          <p:cNvPr id="13" name="Picture 12" descr="Latin danceKaterina21.jpg"/>
          <p:cNvPicPr>
            <a:picLocks noChangeAspect="1"/>
          </p:cNvPicPr>
          <p:nvPr/>
        </p:nvPicPr>
        <p:blipFill>
          <a:blip r:embed="rId5"/>
          <a:stretch>
            <a:fillRect/>
          </a:stretch>
        </p:blipFill>
        <p:spPr>
          <a:xfrm>
            <a:off x="914400" y="4905375"/>
            <a:ext cx="1374775" cy="1343025"/>
          </a:xfrm>
          <a:prstGeom prst="rect">
            <a:avLst/>
          </a:prstGeom>
          <a:ln w="19050">
            <a:solidFill>
              <a:schemeClr val="tx1"/>
            </a:solidFill>
          </a:ln>
          <a:effectLst>
            <a:outerShdw blurRad="292100" dist="139700" dir="2700000" algn="tl" rotWithShape="0">
              <a:srgbClr val="333333">
                <a:alpha val="65000"/>
              </a:srgbClr>
            </a:outerShdw>
          </a:effectLst>
        </p:spPr>
      </p:pic>
      <p:sp>
        <p:nvSpPr>
          <p:cNvPr id="102408" name="TextBox 13"/>
          <p:cNvSpPr txBox="1">
            <a:spLocks noChangeArrowheads="1"/>
          </p:cNvSpPr>
          <p:nvPr/>
        </p:nvSpPr>
        <p:spPr bwMode="auto">
          <a:xfrm>
            <a:off x="762000" y="6400800"/>
            <a:ext cx="3581400" cy="276225"/>
          </a:xfrm>
          <a:prstGeom prst="rect">
            <a:avLst/>
          </a:prstGeom>
          <a:noFill/>
          <a:ln w="9525">
            <a:noFill/>
            <a:miter lim="800000"/>
            <a:headEnd/>
            <a:tailEnd/>
          </a:ln>
        </p:spPr>
        <p:txBody>
          <a:bodyPr>
            <a:spAutoFit/>
          </a:bodyPr>
          <a:lstStyle/>
          <a:p>
            <a:r>
              <a:rPr lang="en-US" sz="1200" b="1"/>
              <a:t>Latin Dancing  2002</a:t>
            </a:r>
          </a:p>
        </p:txBody>
      </p:sp>
      <p:pic>
        <p:nvPicPr>
          <p:cNvPr id="9" name="Picture 2" descr="http://www.newscientist.com/data/images/ns/cms/dn9392/dn9392-1_650.jpg"/>
          <p:cNvPicPr>
            <a:picLocks noChangeAspect="1" noChangeArrowheads="1"/>
          </p:cNvPicPr>
          <p:nvPr/>
        </p:nvPicPr>
        <p:blipFill>
          <a:blip r:embed="rId6">
            <a:lum contrast="30000"/>
          </a:blip>
          <a:srcRect/>
          <a:stretch>
            <a:fillRect/>
          </a:stretch>
        </p:blipFill>
        <p:spPr bwMode="auto">
          <a:xfrm>
            <a:off x="4778375" y="1276350"/>
            <a:ext cx="1981200" cy="1071563"/>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descr="PreHisEngOchreAfrica-77000BP"/>
          <p:cNvPicPr>
            <a:picLocks noChangeAspect="1" noChangeArrowheads="1"/>
          </p:cNvPicPr>
          <p:nvPr/>
        </p:nvPicPr>
        <p:blipFill>
          <a:blip r:embed="rId7">
            <a:lum bright="10000" contrast="20000"/>
          </a:blip>
          <a:srcRect t="4745" r="6451" b="9827"/>
          <a:stretch>
            <a:fillRect/>
          </a:stretch>
        </p:blipFill>
        <p:spPr bwMode="auto">
          <a:xfrm>
            <a:off x="5006975" y="2800350"/>
            <a:ext cx="1706563" cy="982663"/>
          </a:xfrm>
          <a:prstGeom prst="rect">
            <a:avLst/>
          </a:prstGeom>
          <a:ln>
            <a:noFill/>
          </a:ln>
          <a:effectLst>
            <a:outerShdw blurRad="292100" dist="139700" dir="2700000" algn="tl" rotWithShape="0">
              <a:srgbClr val="333333">
                <a:alpha val="65000"/>
              </a:srgbClr>
            </a:outerShdw>
          </a:effectLst>
        </p:spPr>
      </p:pic>
      <p:pic>
        <p:nvPicPr>
          <p:cNvPr id="11" name="Picture 2" descr="http://www.lauricespieces.com/global_woman_002_op_401x600.jpg"/>
          <p:cNvPicPr>
            <a:picLocks noChangeAspect="1" noChangeArrowheads="1"/>
          </p:cNvPicPr>
          <p:nvPr/>
        </p:nvPicPr>
        <p:blipFill>
          <a:blip r:embed="rId8"/>
          <a:srcRect l="4323" t="10389" r="11887" b="4278"/>
          <a:stretch>
            <a:fillRect/>
          </a:stretch>
        </p:blipFill>
        <p:spPr bwMode="auto">
          <a:xfrm>
            <a:off x="5235575" y="4267200"/>
            <a:ext cx="1295400" cy="1905000"/>
          </a:xfrm>
          <a:prstGeom prst="rect">
            <a:avLst/>
          </a:prstGeom>
          <a:ln>
            <a:solidFill>
              <a:schemeClr val="tx1"/>
            </a:solidFill>
          </a:ln>
          <a:effectLst>
            <a:outerShdw blurRad="292100" dist="139700" dir="2700000" algn="tl" rotWithShape="0">
              <a:srgbClr val="333333">
                <a:alpha val="65000"/>
              </a:srgbClr>
            </a:outerShdw>
          </a:effectLst>
        </p:spPr>
      </p:pic>
      <p:sp>
        <p:nvSpPr>
          <p:cNvPr id="102412" name="TextBox 7"/>
          <p:cNvSpPr txBox="1">
            <a:spLocks noChangeArrowheads="1"/>
          </p:cNvSpPr>
          <p:nvPr/>
        </p:nvSpPr>
        <p:spPr bwMode="auto">
          <a:xfrm>
            <a:off x="4648200" y="2409825"/>
            <a:ext cx="3581400" cy="277813"/>
          </a:xfrm>
          <a:prstGeom prst="rect">
            <a:avLst/>
          </a:prstGeom>
          <a:noFill/>
          <a:ln w="9525">
            <a:noFill/>
            <a:miter lim="800000"/>
            <a:headEnd/>
            <a:tailEnd/>
          </a:ln>
        </p:spPr>
        <p:txBody>
          <a:bodyPr>
            <a:spAutoFit/>
          </a:bodyPr>
          <a:lstStyle/>
          <a:p>
            <a:r>
              <a:rPr lang="en-US" sz="1200" b="1" dirty="0"/>
              <a:t>Necklace beads  100,000 BC</a:t>
            </a:r>
          </a:p>
        </p:txBody>
      </p:sp>
      <p:sp>
        <p:nvSpPr>
          <p:cNvPr id="102413" name="TextBox 8"/>
          <p:cNvSpPr txBox="1">
            <a:spLocks noChangeArrowheads="1"/>
          </p:cNvSpPr>
          <p:nvPr/>
        </p:nvSpPr>
        <p:spPr bwMode="auto">
          <a:xfrm>
            <a:off x="4343400" y="3838575"/>
            <a:ext cx="3581400" cy="276225"/>
          </a:xfrm>
          <a:prstGeom prst="rect">
            <a:avLst/>
          </a:prstGeom>
          <a:noFill/>
          <a:ln w="9525">
            <a:noFill/>
            <a:miter lim="800000"/>
            <a:headEnd/>
            <a:tailEnd/>
          </a:ln>
        </p:spPr>
        <p:txBody>
          <a:bodyPr>
            <a:spAutoFit/>
          </a:bodyPr>
          <a:lstStyle/>
          <a:p>
            <a:r>
              <a:rPr lang="en-US" sz="1200" b="1"/>
              <a:t>Decorated block of red ochre  72,000 BC</a:t>
            </a:r>
          </a:p>
        </p:txBody>
      </p:sp>
      <p:sp>
        <p:nvSpPr>
          <p:cNvPr id="102414" name="TextBox 9"/>
          <p:cNvSpPr txBox="1">
            <a:spLocks noChangeArrowheads="1"/>
          </p:cNvSpPr>
          <p:nvPr/>
        </p:nvSpPr>
        <p:spPr bwMode="auto">
          <a:xfrm>
            <a:off x="5083175" y="6353175"/>
            <a:ext cx="2057400" cy="276225"/>
          </a:xfrm>
          <a:prstGeom prst="rect">
            <a:avLst/>
          </a:prstGeom>
          <a:noFill/>
          <a:ln w="9525">
            <a:noFill/>
            <a:miter lim="800000"/>
            <a:headEnd/>
            <a:tailEnd/>
          </a:ln>
        </p:spPr>
        <p:txBody>
          <a:bodyPr>
            <a:spAutoFit/>
          </a:bodyPr>
          <a:lstStyle/>
          <a:p>
            <a:r>
              <a:rPr lang="en-US" sz="1200" b="1" dirty="0"/>
              <a:t>Fashion model  2007</a:t>
            </a:r>
          </a:p>
        </p:txBody>
      </p:sp>
      <p:sp>
        <p:nvSpPr>
          <p:cNvPr id="16" name="Rectangle 2"/>
          <p:cNvSpPr txBox="1">
            <a:spLocks noChangeArrowheads="1"/>
          </p:cNvSpPr>
          <p:nvPr/>
        </p:nvSpPr>
        <p:spPr bwMode="auto">
          <a:xfrm>
            <a:off x="3124200" y="0"/>
            <a:ext cx="6096000" cy="1139825"/>
          </a:xfrm>
          <a:prstGeom prst="rect">
            <a:avLst/>
          </a:prstGeom>
          <a:noFill/>
          <a:ln w="9525">
            <a:noFill/>
            <a:miter lim="800000"/>
            <a:headEnd/>
            <a:tailEnd/>
          </a:ln>
        </p:spPr>
        <p:txBody>
          <a:bodyPr anchor="ctr"/>
          <a:lstStyle/>
          <a:p>
            <a:pPr>
              <a:defRPr/>
            </a:pPr>
            <a:r>
              <a:rPr lang="en-US" sz="4400" b="1" dirty="0">
                <a:solidFill>
                  <a:srgbClr val="C00000"/>
                </a:solidFill>
                <a:latin typeface="+mj-lt"/>
                <a:ea typeface="+mj-ea"/>
                <a:cs typeface="+mj-cs"/>
              </a:rPr>
              <a:t>Decoration </a:t>
            </a:r>
            <a:r>
              <a:rPr lang="en-US" sz="3200" b="1" dirty="0">
                <a:solidFill>
                  <a:srgbClr val="C00000"/>
                </a:solidFill>
                <a:latin typeface="+mj-lt"/>
                <a:ea typeface="+mj-ea"/>
                <a:cs typeface="+mj-cs"/>
              </a:rPr>
              <a:t>&amp;</a:t>
            </a:r>
            <a:r>
              <a:rPr lang="en-US" sz="4400" b="1" dirty="0">
                <a:solidFill>
                  <a:srgbClr val="C00000"/>
                </a:solidFill>
                <a:latin typeface="+mj-lt"/>
                <a:ea typeface="+mj-ea"/>
                <a:cs typeface="+mj-cs"/>
              </a:rPr>
              <a:t> Adornment</a:t>
            </a:r>
            <a:r>
              <a:rPr lang="en-US" sz="4000" b="1" dirty="0">
                <a:solidFill>
                  <a:srgbClr val="C00000"/>
                </a:solidFill>
                <a:latin typeface="+mj-lt"/>
                <a:ea typeface="+mj-ea"/>
                <a:cs typeface="+mj-cs"/>
              </a:rPr>
              <a:t>  </a:t>
            </a:r>
          </a:p>
        </p:txBody>
      </p:sp>
    </p:spTree>
    <p:extLst>
      <p:ext uri="{BB962C8B-B14F-4D97-AF65-F5344CB8AC3E}">
        <p14:creationId xmlns:p14="http://schemas.microsoft.com/office/powerpoint/2010/main" val="4072458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04800" y="536575"/>
            <a:ext cx="8229600" cy="1139825"/>
          </a:xfrm>
        </p:spPr>
        <p:txBody>
          <a:bodyPr>
            <a:normAutofit fontScale="90000"/>
          </a:bodyPr>
          <a:lstStyle/>
          <a:p>
            <a:pPr eaLnBrk="1" hangingPunct="1"/>
            <a:r>
              <a:rPr lang="en-GB" altLang="en-US" sz="3600" b="1">
                <a:solidFill>
                  <a:srgbClr val="C00000"/>
                </a:solidFill>
              </a:rPr>
              <a:t>         </a:t>
            </a:r>
            <a:br>
              <a:rPr lang="en-GB" altLang="en-US" sz="3600" b="1">
                <a:solidFill>
                  <a:srgbClr val="C00000"/>
                </a:solidFill>
              </a:rPr>
            </a:br>
            <a:r>
              <a:rPr lang="en-GB" altLang="en-US" sz="3600" b="1">
                <a:solidFill>
                  <a:srgbClr val="C00000"/>
                </a:solidFill>
              </a:rPr>
              <a:t>          Another way of being human?</a:t>
            </a:r>
          </a:p>
        </p:txBody>
      </p:sp>
      <p:sp>
        <p:nvSpPr>
          <p:cNvPr id="33795" name="Rectangle 3"/>
          <p:cNvSpPr>
            <a:spLocks noGrp="1" noChangeArrowheads="1"/>
          </p:cNvSpPr>
          <p:nvPr>
            <p:ph type="body" sz="half" idx="1"/>
          </p:nvPr>
        </p:nvSpPr>
        <p:spPr>
          <a:xfrm>
            <a:off x="838200" y="1828800"/>
            <a:ext cx="4953000" cy="1981200"/>
          </a:xfrm>
        </p:spPr>
        <p:txBody>
          <a:bodyPr/>
          <a:lstStyle/>
          <a:p>
            <a:pPr eaLnBrk="1" hangingPunct="1">
              <a:lnSpc>
                <a:spcPct val="80000"/>
              </a:lnSpc>
              <a:buClr>
                <a:srgbClr val="C00000"/>
              </a:buClr>
              <a:buSzPct val="125000"/>
            </a:pPr>
            <a:r>
              <a:rPr lang="en-GB" altLang="en-US" sz="2000" b="1">
                <a:solidFill>
                  <a:srgbClr val="002060"/>
                </a:solidFill>
              </a:rPr>
              <a:t>Exhibited care of others - altruism</a:t>
            </a:r>
          </a:p>
          <a:p>
            <a:pPr eaLnBrk="1" hangingPunct="1">
              <a:lnSpc>
                <a:spcPct val="80000"/>
              </a:lnSpc>
              <a:buClr>
                <a:srgbClr val="C00000"/>
              </a:buClr>
              <a:buSzPct val="125000"/>
            </a:pPr>
            <a:r>
              <a:rPr lang="en-GB" altLang="en-US" sz="2000" b="1">
                <a:solidFill>
                  <a:srgbClr val="002060"/>
                </a:solidFill>
              </a:rPr>
              <a:t>Buried their dead.</a:t>
            </a:r>
          </a:p>
          <a:p>
            <a:pPr eaLnBrk="1" hangingPunct="1">
              <a:lnSpc>
                <a:spcPct val="80000"/>
              </a:lnSpc>
              <a:buClr>
                <a:srgbClr val="C00000"/>
              </a:buClr>
              <a:buSzPct val="125000"/>
            </a:pPr>
            <a:r>
              <a:rPr lang="en-GB" altLang="en-US" sz="2000" b="1">
                <a:solidFill>
                  <a:srgbClr val="002060"/>
                </a:solidFill>
              </a:rPr>
              <a:t>Made sophisticated stone tools.</a:t>
            </a:r>
          </a:p>
          <a:p>
            <a:pPr eaLnBrk="1" hangingPunct="1">
              <a:lnSpc>
                <a:spcPct val="80000"/>
              </a:lnSpc>
              <a:buClr>
                <a:srgbClr val="C00000"/>
              </a:buClr>
              <a:buSzPct val="125000"/>
            </a:pPr>
            <a:r>
              <a:rPr lang="en-GB" altLang="en-US" sz="2000" b="1">
                <a:solidFill>
                  <a:srgbClr val="002060"/>
                </a:solidFill>
              </a:rPr>
              <a:t>Made musical instruments</a:t>
            </a:r>
          </a:p>
          <a:p>
            <a:pPr eaLnBrk="1" hangingPunct="1">
              <a:lnSpc>
                <a:spcPct val="80000"/>
              </a:lnSpc>
              <a:buClr>
                <a:srgbClr val="C00000"/>
              </a:buClr>
              <a:buSzPct val="125000"/>
            </a:pPr>
            <a:r>
              <a:rPr lang="en-GB" altLang="en-US" sz="2000" b="1">
                <a:solidFill>
                  <a:srgbClr val="002060"/>
                </a:solidFill>
              </a:rPr>
              <a:t>Made beads and other jewelery</a:t>
            </a:r>
          </a:p>
          <a:p>
            <a:pPr eaLnBrk="1" hangingPunct="1">
              <a:lnSpc>
                <a:spcPct val="80000"/>
              </a:lnSpc>
              <a:buClr>
                <a:srgbClr val="C00000"/>
              </a:buClr>
              <a:buSzPct val="125000"/>
            </a:pPr>
            <a:r>
              <a:rPr lang="en-GB" altLang="en-US" sz="2000" b="1">
                <a:solidFill>
                  <a:srgbClr val="002060"/>
                </a:solidFill>
              </a:rPr>
              <a:t>Most likely had spoken language</a:t>
            </a:r>
          </a:p>
          <a:p>
            <a:pPr eaLnBrk="1" hangingPunct="1">
              <a:lnSpc>
                <a:spcPct val="80000"/>
              </a:lnSpc>
              <a:buClr>
                <a:srgbClr val="C00000"/>
              </a:buClr>
              <a:buSzPct val="125000"/>
            </a:pPr>
            <a:endParaRPr lang="en-GB" altLang="en-US" sz="2000">
              <a:solidFill>
                <a:srgbClr val="002060"/>
              </a:solidFill>
            </a:endParaRPr>
          </a:p>
        </p:txBody>
      </p:sp>
      <p:pic>
        <p:nvPicPr>
          <p:cNvPr id="33796" name="Picture 5" descr="sepulture"/>
          <p:cNvPicPr>
            <a:picLocks noChangeAspect="1" noChangeArrowheads="1"/>
          </p:cNvPicPr>
          <p:nvPr/>
        </p:nvPicPr>
        <p:blipFill>
          <a:blip r:embed="rId3">
            <a:lum contrast="40000"/>
            <a:extLst>
              <a:ext uri="{28A0092B-C50C-407E-A947-70E740481C1C}">
                <a14:useLocalDpi xmlns:a14="http://schemas.microsoft.com/office/drawing/2010/main" val="0"/>
              </a:ext>
            </a:extLst>
          </a:blip>
          <a:srcRect l="2325" t="4066" r="4651" b="3308"/>
          <a:stretch>
            <a:fillRect/>
          </a:stretch>
        </p:blipFill>
        <p:spPr bwMode="auto">
          <a:xfrm>
            <a:off x="762000" y="3962400"/>
            <a:ext cx="3048000" cy="2133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7" name="Picture 6" descr="tools3-mousteriense"/>
          <p:cNvPicPr>
            <a:picLocks noChangeAspect="1" noChangeArrowheads="1"/>
          </p:cNvPicPr>
          <p:nvPr/>
        </p:nvPicPr>
        <p:blipFill>
          <a:blip r:embed="rId4">
            <a:lum bright="24000" contrast="40000"/>
            <a:extLst>
              <a:ext uri="{28A0092B-C50C-407E-A947-70E740481C1C}">
                <a14:useLocalDpi xmlns:a14="http://schemas.microsoft.com/office/drawing/2010/main" val="0"/>
              </a:ext>
            </a:extLst>
          </a:blip>
          <a:srcRect/>
          <a:stretch>
            <a:fillRect/>
          </a:stretch>
        </p:blipFill>
        <p:spPr bwMode="auto">
          <a:xfrm>
            <a:off x="4114800" y="3944938"/>
            <a:ext cx="1905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arcyHN"/>
          <p:cNvPicPr>
            <a:picLocks noChangeAspect="1" noChangeArrowheads="1"/>
          </p:cNvPicPr>
          <p:nvPr/>
        </p:nvPicPr>
        <p:blipFill>
          <a:blip r:embed="rId5">
            <a:lum bright="18000" contrast="40000"/>
            <a:extLst>
              <a:ext uri="{28A0092B-C50C-407E-A947-70E740481C1C}">
                <a14:useLocalDpi xmlns:a14="http://schemas.microsoft.com/office/drawing/2010/main" val="0"/>
              </a:ext>
            </a:extLst>
          </a:blip>
          <a:srcRect/>
          <a:stretch>
            <a:fillRect/>
          </a:stretch>
        </p:blipFill>
        <p:spPr bwMode="auto">
          <a:xfrm>
            <a:off x="6248400" y="4173538"/>
            <a:ext cx="2371725"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0" descr="neanderthal flute"/>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6122988" y="2133600"/>
            <a:ext cx="2474912" cy="165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6" name="Picture 11" descr="Nenderthal child"/>
          <p:cNvPicPr>
            <a:picLocks noChangeAspect="1" noChangeArrowheads="1"/>
          </p:cNvPicPr>
          <p:nvPr/>
        </p:nvPicPr>
        <p:blipFill>
          <a:blip r:embed="rId7">
            <a:lum bright="10000" contrast="10000"/>
          </a:blip>
          <a:srcRect l="10385" t="6392" r="5601" b="5200"/>
          <a:stretch>
            <a:fillRect/>
          </a:stretch>
        </p:blipFill>
        <p:spPr bwMode="auto">
          <a:xfrm>
            <a:off x="530225" y="74613"/>
            <a:ext cx="1295400" cy="1468437"/>
          </a:xfrm>
          <a:prstGeom prst="rect">
            <a:avLst/>
          </a:prstGeom>
          <a:ln w="28575">
            <a:solidFill>
              <a:srgbClr val="C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4069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p:cNvSpPr>
          <p:nvPr>
            <p:ph type="title"/>
          </p:nvPr>
        </p:nvSpPr>
        <p:spPr>
          <a:xfrm>
            <a:off x="457200" y="152400"/>
            <a:ext cx="8229600" cy="990600"/>
          </a:xfrm>
        </p:spPr>
        <p:txBody>
          <a:bodyPr>
            <a:noAutofit/>
          </a:bodyPr>
          <a:lstStyle/>
          <a:p>
            <a:r>
              <a:rPr lang="en-US" sz="3600" dirty="0">
                <a:solidFill>
                  <a:srgbClr val="FF0000"/>
                </a:solidFill>
              </a:rPr>
              <a:t>Is culture exclusively hominin linked?</a:t>
            </a:r>
          </a:p>
        </p:txBody>
      </p:sp>
      <p:sp>
        <p:nvSpPr>
          <p:cNvPr id="111619" name="Rectangle 3"/>
          <p:cNvSpPr>
            <a:spLocks noGrp="1"/>
          </p:cNvSpPr>
          <p:nvPr>
            <p:ph type="body" sz="half" idx="2"/>
          </p:nvPr>
        </p:nvSpPr>
        <p:spPr>
          <a:xfrm>
            <a:off x="4114800" y="1524000"/>
            <a:ext cx="4038600" cy="4225925"/>
          </a:xfrm>
        </p:spPr>
        <p:txBody>
          <a:bodyPr/>
          <a:lstStyle/>
          <a:p>
            <a:r>
              <a:rPr lang="en-US" b="1" dirty="0"/>
              <a:t>Non-genetic learned behaviors</a:t>
            </a:r>
          </a:p>
          <a:p>
            <a:pPr lvl="1">
              <a:spcBef>
                <a:spcPct val="50000"/>
              </a:spcBef>
            </a:pPr>
            <a:r>
              <a:rPr lang="en-US" sz="3500" dirty="0"/>
              <a:t>Tool Design</a:t>
            </a:r>
          </a:p>
          <a:p>
            <a:pPr lvl="1">
              <a:spcBef>
                <a:spcPct val="50000"/>
              </a:spcBef>
            </a:pPr>
            <a:r>
              <a:rPr lang="en-US" sz="3500" dirty="0"/>
              <a:t>Grooming</a:t>
            </a:r>
          </a:p>
          <a:p>
            <a:pPr lvl="1">
              <a:spcBef>
                <a:spcPct val="50000"/>
              </a:spcBef>
            </a:pPr>
            <a:r>
              <a:rPr lang="en-US" sz="3500" dirty="0"/>
              <a:t>Mating Display</a:t>
            </a:r>
          </a:p>
        </p:txBody>
      </p:sp>
      <p:sp>
        <p:nvSpPr>
          <p:cNvPr id="111620" name="Text Box 4"/>
          <p:cNvSpPr txBox="1">
            <a:spLocks noChangeArrowheads="1"/>
          </p:cNvSpPr>
          <p:nvPr/>
        </p:nvSpPr>
        <p:spPr bwMode="auto">
          <a:xfrm>
            <a:off x="685800" y="5943600"/>
            <a:ext cx="3886200" cy="369332"/>
          </a:xfrm>
          <a:prstGeom prst="rect">
            <a:avLst/>
          </a:prstGeom>
          <a:noFill/>
          <a:ln w="9525">
            <a:noFill/>
            <a:miter lim="800000"/>
            <a:headEnd/>
            <a:tailEnd/>
          </a:ln>
          <a:effectLst/>
        </p:spPr>
        <p:txBody>
          <a:bodyPr wrap="square">
            <a:spAutoFit/>
          </a:bodyPr>
          <a:lstStyle/>
          <a:p>
            <a:pPr>
              <a:spcBef>
                <a:spcPct val="50000"/>
              </a:spcBef>
            </a:pPr>
            <a:r>
              <a:rPr lang="en-US" dirty="0"/>
              <a:t>39 behaviors distinct to a troop</a:t>
            </a:r>
          </a:p>
        </p:txBody>
      </p:sp>
      <p:pic>
        <p:nvPicPr>
          <p:cNvPr id="111621" name="Picture 5" descr="Lightmatter_chimpanzee2"/>
          <p:cNvPicPr>
            <a:picLocks noChangeAspect="1" noChangeArrowheads="1"/>
          </p:cNvPicPr>
          <p:nvPr/>
        </p:nvPicPr>
        <p:blipFill>
          <a:blip r:embed="rId3"/>
          <a:srcRect b="3334"/>
          <a:stretch>
            <a:fillRect/>
          </a:stretch>
        </p:blipFill>
        <p:spPr bwMode="auto">
          <a:xfrm>
            <a:off x="588963" y="1524000"/>
            <a:ext cx="3048000" cy="4419600"/>
          </a:xfrm>
          <a:prstGeom prst="rect">
            <a:avLst/>
          </a:prstGeom>
          <a:noFill/>
        </p:spPr>
      </p:pic>
    </p:spTree>
    <p:extLst>
      <p:ext uri="{BB962C8B-B14F-4D97-AF65-F5344CB8AC3E}">
        <p14:creationId xmlns:p14="http://schemas.microsoft.com/office/powerpoint/2010/main" val="244168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6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16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6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1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P spid="11162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p:cNvSpPr>
          <p:nvPr>
            <p:ph type="title"/>
          </p:nvPr>
        </p:nvSpPr>
        <p:spPr/>
        <p:txBody>
          <a:bodyPr/>
          <a:lstStyle/>
          <a:p>
            <a:r>
              <a:rPr lang="en-US"/>
              <a:t>Tool-making: Chimpanzees</a:t>
            </a:r>
          </a:p>
        </p:txBody>
      </p:sp>
      <p:sp>
        <p:nvSpPr>
          <p:cNvPr id="113667" name="Rectangle 3"/>
          <p:cNvSpPr>
            <a:spLocks noGrp="1"/>
          </p:cNvSpPr>
          <p:nvPr>
            <p:ph type="body" sz="half" idx="2"/>
          </p:nvPr>
        </p:nvSpPr>
        <p:spPr>
          <a:xfrm>
            <a:off x="6324600" y="1219200"/>
            <a:ext cx="2362200" cy="4530725"/>
          </a:xfrm>
        </p:spPr>
        <p:txBody>
          <a:bodyPr/>
          <a:lstStyle/>
          <a:p>
            <a:r>
              <a:rPr lang="en-US" sz="2800"/>
              <a:t>Chimp cracking nuts with hammer &amp; anvil stones</a:t>
            </a:r>
          </a:p>
          <a:p>
            <a:pPr>
              <a:spcBef>
                <a:spcPct val="100000"/>
              </a:spcBef>
            </a:pPr>
            <a:r>
              <a:rPr lang="en-US" sz="2800"/>
              <a:t>Use sticks and grass stems to harvest ants</a:t>
            </a:r>
          </a:p>
        </p:txBody>
      </p:sp>
      <p:pic>
        <p:nvPicPr>
          <p:cNvPr id="113668" name="Picture 4" descr="chimp_1"/>
          <p:cNvPicPr>
            <a:picLocks noChangeAspect="1" noChangeArrowheads="1"/>
          </p:cNvPicPr>
          <p:nvPr/>
        </p:nvPicPr>
        <p:blipFill>
          <a:blip r:embed="rId3"/>
          <a:srcRect/>
          <a:stretch>
            <a:fillRect/>
          </a:stretch>
        </p:blipFill>
        <p:spPr bwMode="auto">
          <a:xfrm>
            <a:off x="588963" y="1219200"/>
            <a:ext cx="5621337" cy="3651250"/>
          </a:xfrm>
          <a:prstGeom prst="rect">
            <a:avLst/>
          </a:prstGeom>
          <a:noFill/>
        </p:spPr>
      </p:pic>
    </p:spTree>
    <p:extLst>
      <p:ext uri="{BB962C8B-B14F-4D97-AF65-F5344CB8AC3E}">
        <p14:creationId xmlns:p14="http://schemas.microsoft.com/office/powerpoint/2010/main" val="27850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2000"/>
                                        <p:tgtEl>
                                          <p:spTgt spid="1136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667">
                                            <p:txEl>
                                              <p:pRg st="0" end="0"/>
                                            </p:txEl>
                                          </p:spTgt>
                                        </p:tgtEl>
                                        <p:attrNameLst>
                                          <p:attrName>style.visibility</p:attrName>
                                        </p:attrNameLst>
                                      </p:cBhvr>
                                      <p:to>
                                        <p:strVal val="visible"/>
                                      </p:to>
                                    </p:set>
                                    <p:animEffect transition="in" filter="fade">
                                      <p:cBhvr>
                                        <p:cTn id="12" dur="2000"/>
                                        <p:tgtEl>
                                          <p:spTgt spid="113667">
                                            <p:txEl>
                                              <p:pRg st="0" end="0"/>
                                            </p:txEl>
                                          </p:spTgt>
                                        </p:tgtEl>
                                      </p:cBhvr>
                                    </p:animEffect>
                                  </p:childTnLst>
                                  <p:subTnLst>
                                    <p:animClr clrSpc="rgb" dir="cw">
                                      <p:cBhvr override="childStyle">
                                        <p:cTn dur="1" fill="hold" display="0" masterRel="nextClick" afterEffect="1"/>
                                        <p:tgtEl>
                                          <p:spTgt spid="113667">
                                            <p:txEl>
                                              <p:pRg st="0" end="0"/>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3667">
                                            <p:txEl>
                                              <p:pRg st="1" end="1"/>
                                            </p:txEl>
                                          </p:spTgt>
                                        </p:tgtEl>
                                        <p:attrNameLst>
                                          <p:attrName>style.visibility</p:attrName>
                                        </p:attrNameLst>
                                      </p:cBhvr>
                                      <p:to>
                                        <p:strVal val="visible"/>
                                      </p:to>
                                    </p:set>
                                    <p:animEffect transition="in" filter="fade">
                                      <p:cBhvr>
                                        <p:cTn id="17" dur="2000"/>
                                        <p:tgtEl>
                                          <p:spTgt spid="113667">
                                            <p:txEl>
                                              <p:pRg st="1" end="1"/>
                                            </p:txEl>
                                          </p:spTgt>
                                        </p:tgtEl>
                                      </p:cBhvr>
                                    </p:animEffect>
                                  </p:childTnLst>
                                  <p:subTnLst>
                                    <p:animClr clrSpc="rgb" dir="cw">
                                      <p:cBhvr override="childStyle">
                                        <p:cTn dur="1" fill="hold" display="0" masterRel="nextClick" afterEffect="1"/>
                                        <p:tgtEl>
                                          <p:spTgt spid="113667">
                                            <p:txEl>
                                              <p:pRg st="1" end="1"/>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P spid="11366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310109-6C2A-4DF5-A959-B06F7E09CE78}"/>
              </a:ext>
            </a:extLst>
          </p:cNvPr>
          <p:cNvSpPr/>
          <p:nvPr/>
        </p:nvSpPr>
        <p:spPr>
          <a:xfrm>
            <a:off x="2133600" y="76200"/>
            <a:ext cx="5136791" cy="523220"/>
          </a:xfrm>
          <a:prstGeom prst="rect">
            <a:avLst/>
          </a:prstGeom>
        </p:spPr>
        <p:txBody>
          <a:bodyPr wrap="none">
            <a:spAutoFit/>
          </a:bodyPr>
          <a:lstStyle/>
          <a:p>
            <a:r>
              <a:rPr lang="en-US" sz="2800" b="1" dirty="0">
                <a:solidFill>
                  <a:srgbClr val="C00000"/>
                </a:solidFill>
                <a:hlinkClick r:id="rId3"/>
              </a:rPr>
              <a:t>Video: </a:t>
            </a:r>
            <a:r>
              <a:rPr lang="en-US" sz="2400" b="1" i="1" dirty="0">
                <a:solidFill>
                  <a:srgbClr val="C00000"/>
                </a:solidFill>
                <a:hlinkClick r:id="rId3"/>
              </a:rPr>
              <a:t>Cooperative hunting in Chimps</a:t>
            </a:r>
            <a:endParaRPr lang="en-US" sz="2400" dirty="0"/>
          </a:p>
        </p:txBody>
      </p:sp>
      <p:pic>
        <p:nvPicPr>
          <p:cNvPr id="2" name="Chimpanzees team up to attack a monkey in the wild - BBC wildlife">
            <a:hlinkClick r:id="" action="ppaction://media"/>
            <a:extLst>
              <a:ext uri="{FF2B5EF4-FFF2-40B4-BE49-F238E27FC236}">
                <a16:creationId xmlns:a16="http://schemas.microsoft.com/office/drawing/2014/main" id="{8FD61843-5861-2B4C-B8FE-10FECF5F20A2}"/>
              </a:ext>
            </a:extLst>
          </p:cNvPr>
          <p:cNvPicPr>
            <a:picLocks noRot="1" noChangeAspect="1"/>
          </p:cNvPicPr>
          <p:nvPr>
            <a:videoFile r:link="rId1"/>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82857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eidelbergensis relationship to neanderthals and sapien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615" y="685800"/>
            <a:ext cx="669748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058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1546225" y="2490788"/>
            <a:ext cx="8229600" cy="1139825"/>
          </a:xfrm>
        </p:spPr>
        <p:txBody>
          <a:bodyPr/>
          <a:lstStyle/>
          <a:p>
            <a:pPr eaLnBrk="1" hangingPunct="1"/>
            <a:r>
              <a:rPr lang="en-US" sz="3600" b="1" dirty="0">
                <a:solidFill>
                  <a:srgbClr val="C00000"/>
                </a:solidFill>
                <a:hlinkClick r:id="rId3"/>
              </a:rPr>
              <a:t>Video: </a:t>
            </a:r>
            <a:r>
              <a:rPr lang="en-US" sz="3200" b="1" i="1" dirty="0">
                <a:solidFill>
                  <a:srgbClr val="C00000"/>
                </a:solidFill>
                <a:hlinkClick r:id="rId3"/>
              </a:rPr>
              <a:t>Cooperative hunting in Chimps</a:t>
            </a:r>
            <a:endParaRPr lang="en-US" sz="3200" b="1" i="1" dirty="0">
              <a:solidFill>
                <a:srgbClr val="C00000"/>
              </a:solidFill>
            </a:endParaRPr>
          </a:p>
        </p:txBody>
      </p:sp>
      <p:pic>
        <p:nvPicPr>
          <p:cNvPr id="67586" name="Picture 2" descr="Chimpanzees (Pan troglodytes) eating meat">
            <a:hlinkClick r:id="rId4"/>
          </p:cNvPr>
          <p:cNvPicPr>
            <a:picLocks noChangeAspect="1" noChangeArrowheads="1"/>
          </p:cNvPicPr>
          <p:nvPr/>
        </p:nvPicPr>
        <p:blipFill>
          <a:blip r:embed="rId5">
            <a:lum bright="10000" contrast="-10000"/>
          </a:blip>
          <a:srcRect l="5150" t="13333" r="9012" b="3999"/>
          <a:stretch>
            <a:fillRect/>
          </a:stretch>
        </p:blipFill>
        <p:spPr bwMode="auto">
          <a:xfrm>
            <a:off x="457200" y="1905000"/>
            <a:ext cx="1833563" cy="1331913"/>
          </a:xfrm>
          <a:prstGeom prst="rect">
            <a:avLst/>
          </a:prstGeom>
          <a:noFill/>
          <a:ln w="19050">
            <a:solidFill>
              <a:schemeClr val="tx1"/>
            </a:solidFill>
            <a:miter lim="800000"/>
            <a:headEnd/>
            <a:tailEnd/>
          </a:ln>
        </p:spPr>
      </p:pic>
      <p:sp>
        <p:nvSpPr>
          <p:cNvPr id="2" name="Rectangle 1"/>
          <p:cNvSpPr/>
          <p:nvPr/>
        </p:nvSpPr>
        <p:spPr>
          <a:xfrm>
            <a:off x="8001000" y="6477000"/>
            <a:ext cx="4572000" cy="307777"/>
          </a:xfrm>
          <a:prstGeom prst="rect">
            <a:avLst/>
          </a:prstGeom>
        </p:spPr>
        <p:txBody>
          <a:bodyPr>
            <a:spAutoFit/>
          </a:bodyPr>
          <a:lstStyle/>
          <a:p>
            <a:r>
              <a:rPr lang="en-US" sz="1400" dirty="0" err="1">
                <a:hlinkClick r:id="rId6"/>
              </a:rPr>
              <a:t>local_copy</a:t>
            </a:r>
            <a:endParaRPr lang="en-US" sz="1400" dirty="0"/>
          </a:p>
        </p:txBody>
      </p:sp>
    </p:spTree>
    <p:extLst>
      <p:ext uri="{BB962C8B-B14F-4D97-AF65-F5344CB8AC3E}">
        <p14:creationId xmlns:p14="http://schemas.microsoft.com/office/powerpoint/2010/main" val="2148349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152400" y="-76200"/>
            <a:ext cx="4419600" cy="1143000"/>
          </a:xfrm>
        </p:spPr>
        <p:txBody>
          <a:bodyPr/>
          <a:lstStyle/>
          <a:p>
            <a:pPr algn="l" eaLnBrk="1" hangingPunct="1"/>
            <a:r>
              <a:rPr lang="en-US" sz="4000" b="1" dirty="0">
                <a:solidFill>
                  <a:srgbClr val="C00000"/>
                </a:solidFill>
              </a:rPr>
              <a:t>War </a:t>
            </a:r>
            <a:r>
              <a:rPr lang="en-US" sz="2800" b="1" dirty="0">
                <a:solidFill>
                  <a:srgbClr val="C00000"/>
                </a:solidFill>
              </a:rPr>
              <a:t>&amp;</a:t>
            </a:r>
            <a:r>
              <a:rPr lang="en-US" sz="4000" b="1" dirty="0">
                <a:solidFill>
                  <a:srgbClr val="C00000"/>
                </a:solidFill>
              </a:rPr>
              <a:t> Violence</a:t>
            </a:r>
          </a:p>
        </p:txBody>
      </p:sp>
      <p:pic>
        <p:nvPicPr>
          <p:cNvPr id="24579" name="Picture 8" descr="knight in battle.jpg"/>
          <p:cNvPicPr>
            <a:picLocks noChangeAspect="1"/>
          </p:cNvPicPr>
          <p:nvPr/>
        </p:nvPicPr>
        <p:blipFill>
          <a:blip r:embed="rId3">
            <a:lum contrast="10000"/>
          </a:blip>
          <a:srcRect l="3632" r="1974"/>
          <a:stretch>
            <a:fillRect/>
          </a:stretch>
        </p:blipFill>
        <p:spPr bwMode="auto">
          <a:xfrm>
            <a:off x="762000" y="2895600"/>
            <a:ext cx="1981200" cy="1541462"/>
          </a:xfrm>
          <a:prstGeom prst="rect">
            <a:avLst/>
          </a:prstGeom>
          <a:ln w="19050">
            <a:solidFill>
              <a:schemeClr val="tx1"/>
            </a:solidFill>
          </a:ln>
          <a:effectLst>
            <a:outerShdw blurRad="292100" dist="139700" dir="2700000" algn="tl" rotWithShape="0">
              <a:srgbClr val="333333">
                <a:alpha val="65000"/>
              </a:srgbClr>
            </a:outerShdw>
          </a:effectLst>
        </p:spPr>
      </p:pic>
      <p:pic>
        <p:nvPicPr>
          <p:cNvPr id="24580" name="Picture 4" descr="http://northernblue.ca/cconline/images/ancient/warfare.jpg"/>
          <p:cNvPicPr>
            <a:picLocks noChangeAspect="1" noChangeArrowheads="1"/>
          </p:cNvPicPr>
          <p:nvPr/>
        </p:nvPicPr>
        <p:blipFill>
          <a:blip r:embed="rId4"/>
          <a:srcRect/>
          <a:stretch>
            <a:fillRect/>
          </a:stretch>
        </p:blipFill>
        <p:spPr bwMode="auto">
          <a:xfrm>
            <a:off x="762000" y="990600"/>
            <a:ext cx="1981200" cy="1563688"/>
          </a:xfrm>
          <a:prstGeom prst="rect">
            <a:avLst/>
          </a:prstGeom>
          <a:ln w="19050">
            <a:solidFill>
              <a:schemeClr val="tx1"/>
            </a:solidFill>
          </a:ln>
          <a:effectLst>
            <a:outerShdw blurRad="292100" dist="139700" dir="2700000" algn="tl" rotWithShape="0">
              <a:srgbClr val="333333">
                <a:alpha val="65000"/>
              </a:srgbClr>
            </a:outerShdw>
          </a:effectLst>
        </p:spPr>
      </p:pic>
      <p:pic>
        <p:nvPicPr>
          <p:cNvPr id="24581" name="Picture 7" descr="Normandy landing.jpg"/>
          <p:cNvPicPr>
            <a:picLocks noChangeAspect="1"/>
          </p:cNvPicPr>
          <p:nvPr/>
        </p:nvPicPr>
        <p:blipFill>
          <a:blip r:embed="rId5">
            <a:lum contrast="10000"/>
          </a:blip>
          <a:srcRect/>
          <a:stretch>
            <a:fillRect/>
          </a:stretch>
        </p:blipFill>
        <p:spPr bwMode="auto">
          <a:xfrm>
            <a:off x="533400" y="4800600"/>
            <a:ext cx="2438400" cy="1638300"/>
          </a:xfrm>
          <a:prstGeom prst="rect">
            <a:avLst/>
          </a:prstGeom>
          <a:ln w="19050">
            <a:solidFill>
              <a:schemeClr val="tx1"/>
            </a:solidFill>
          </a:ln>
          <a:effectLst>
            <a:outerShdw blurRad="292100" dist="139700" dir="2700000" algn="tl" rotWithShape="0">
              <a:srgbClr val="333333">
                <a:alpha val="65000"/>
              </a:srgbClr>
            </a:outerShdw>
          </a:effectLst>
        </p:spPr>
      </p:pic>
      <p:sp>
        <p:nvSpPr>
          <p:cNvPr id="6" name="Rectangle 2"/>
          <p:cNvSpPr txBox="1">
            <a:spLocks noChangeArrowheads="1"/>
          </p:cNvSpPr>
          <p:nvPr/>
        </p:nvSpPr>
        <p:spPr bwMode="auto">
          <a:xfrm>
            <a:off x="4000500" y="-76200"/>
            <a:ext cx="6858000" cy="1143000"/>
          </a:xfrm>
          <a:prstGeom prst="rect">
            <a:avLst/>
          </a:prstGeom>
          <a:noFill/>
          <a:ln w="9525">
            <a:noFill/>
            <a:miter lim="800000"/>
            <a:headEnd/>
            <a:tailEnd/>
          </a:ln>
        </p:spPr>
        <p:txBody>
          <a:bodyPr anchor="ctr"/>
          <a:lstStyle/>
          <a:p>
            <a:pPr>
              <a:lnSpc>
                <a:spcPts val="3900"/>
              </a:lnSpc>
              <a:defRPr/>
            </a:pPr>
            <a:r>
              <a:rPr lang="en-US" sz="4000" b="1" dirty="0">
                <a:solidFill>
                  <a:srgbClr val="C00000"/>
                </a:solidFill>
                <a:latin typeface="+mj-lt"/>
                <a:ea typeface="+mj-ea"/>
                <a:cs typeface="+mj-cs"/>
              </a:rPr>
              <a:t>Cooperation</a:t>
            </a:r>
            <a:r>
              <a:rPr lang="en-US" sz="3600" b="1" dirty="0">
                <a:solidFill>
                  <a:srgbClr val="C00000"/>
                </a:solidFill>
                <a:latin typeface="+mj-lt"/>
                <a:ea typeface="+mj-ea"/>
                <a:cs typeface="+mj-cs"/>
              </a:rPr>
              <a:t> </a:t>
            </a:r>
            <a:r>
              <a:rPr lang="en-US" sz="2800" b="1" dirty="0">
                <a:solidFill>
                  <a:srgbClr val="C00000"/>
                </a:solidFill>
                <a:latin typeface="+mj-lt"/>
                <a:ea typeface="+mj-ea"/>
                <a:cs typeface="+mj-cs"/>
              </a:rPr>
              <a:t>&amp; </a:t>
            </a:r>
            <a:r>
              <a:rPr lang="en-US" sz="4000" b="1" dirty="0">
                <a:solidFill>
                  <a:srgbClr val="C00000"/>
                </a:solidFill>
                <a:latin typeface="+mj-lt"/>
                <a:ea typeface="+mj-ea"/>
                <a:cs typeface="+mj-cs"/>
              </a:rPr>
              <a:t>Altruism</a:t>
            </a:r>
          </a:p>
        </p:txBody>
      </p:sp>
      <p:pic>
        <p:nvPicPr>
          <p:cNvPr id="7" name="Picture 4" descr="http://www.insideout.org/documentaries/fightingthenextwar/images/image06.jpg"/>
          <p:cNvPicPr>
            <a:picLocks noChangeAspect="1" noChangeArrowheads="1"/>
          </p:cNvPicPr>
          <p:nvPr/>
        </p:nvPicPr>
        <p:blipFill>
          <a:blip r:embed="rId6">
            <a:lum contrast="40000"/>
          </a:blip>
          <a:srcRect/>
          <a:stretch>
            <a:fillRect/>
          </a:stretch>
        </p:blipFill>
        <p:spPr bwMode="auto">
          <a:xfrm>
            <a:off x="5257800" y="4905375"/>
            <a:ext cx="1295400" cy="1582738"/>
          </a:xfrm>
          <a:prstGeom prst="rect">
            <a:avLst/>
          </a:prstGeom>
          <a:ln w="19050">
            <a:solidFill>
              <a:srgbClr val="006600"/>
            </a:solidFill>
          </a:ln>
          <a:effectLst>
            <a:outerShdw blurRad="292100" dist="139700" dir="2700000" algn="tl" rotWithShape="0">
              <a:srgbClr val="333333">
                <a:alpha val="65000"/>
              </a:srgbClr>
            </a:outerShdw>
          </a:effectLst>
        </p:spPr>
      </p:pic>
      <p:pic>
        <p:nvPicPr>
          <p:cNvPr id="8" name="Picture 6" descr="http://cdi.uvm.edu/archives/toussaintTennie/uvmsctous1009.jpg"/>
          <p:cNvPicPr>
            <a:picLocks noChangeAspect="1" noChangeArrowheads="1"/>
          </p:cNvPicPr>
          <p:nvPr/>
        </p:nvPicPr>
        <p:blipFill>
          <a:blip r:embed="rId7">
            <a:lum contrast="-20000"/>
          </a:blip>
          <a:srcRect l="2078" t="4762" r="5180" b="2380"/>
          <a:stretch>
            <a:fillRect/>
          </a:stretch>
        </p:blipFill>
        <p:spPr bwMode="auto">
          <a:xfrm>
            <a:off x="4595813" y="2868613"/>
            <a:ext cx="2752725" cy="1697037"/>
          </a:xfrm>
          <a:prstGeom prst="rect">
            <a:avLst/>
          </a:prstGeom>
          <a:ln w="19050">
            <a:solidFill>
              <a:schemeClr val="tx1"/>
            </a:solidFill>
          </a:ln>
          <a:effectLst>
            <a:outerShdw blurRad="292100" dist="139700" dir="2700000" algn="tl" rotWithShape="0">
              <a:srgbClr val="333333">
                <a:alpha val="65000"/>
              </a:srgbClr>
            </a:outerShdw>
          </a:effectLst>
        </p:spPr>
      </p:pic>
      <p:sp>
        <p:nvSpPr>
          <p:cNvPr id="98313" name="TextBox 4"/>
          <p:cNvSpPr txBox="1">
            <a:spLocks noChangeArrowheads="1"/>
          </p:cNvSpPr>
          <p:nvPr/>
        </p:nvSpPr>
        <p:spPr bwMode="auto">
          <a:xfrm>
            <a:off x="5192713" y="4568825"/>
            <a:ext cx="2286000" cy="276225"/>
          </a:xfrm>
          <a:prstGeom prst="rect">
            <a:avLst/>
          </a:prstGeom>
          <a:noFill/>
          <a:ln w="9525">
            <a:noFill/>
            <a:miter lim="800000"/>
            <a:headEnd/>
            <a:tailEnd/>
          </a:ln>
        </p:spPr>
        <p:txBody>
          <a:bodyPr>
            <a:spAutoFit/>
          </a:bodyPr>
          <a:lstStyle/>
          <a:p>
            <a:r>
              <a:rPr lang="en-US" sz="1200" b="1"/>
              <a:t>Barn raising   1890</a:t>
            </a:r>
          </a:p>
        </p:txBody>
      </p:sp>
      <p:sp>
        <p:nvSpPr>
          <p:cNvPr id="98314" name="TextBox 5"/>
          <p:cNvSpPr txBox="1">
            <a:spLocks noChangeArrowheads="1"/>
          </p:cNvSpPr>
          <p:nvPr/>
        </p:nvSpPr>
        <p:spPr bwMode="auto">
          <a:xfrm>
            <a:off x="5410200" y="6543675"/>
            <a:ext cx="2286000" cy="276225"/>
          </a:xfrm>
          <a:prstGeom prst="rect">
            <a:avLst/>
          </a:prstGeom>
          <a:noFill/>
          <a:ln w="9525">
            <a:noFill/>
            <a:miter lim="800000"/>
            <a:headEnd/>
            <a:tailEnd/>
          </a:ln>
        </p:spPr>
        <p:txBody>
          <a:bodyPr>
            <a:spAutoFit/>
          </a:bodyPr>
          <a:lstStyle/>
          <a:p>
            <a:r>
              <a:rPr lang="en-US" sz="1200" b="1"/>
              <a:t>Iraq  2008</a:t>
            </a:r>
          </a:p>
        </p:txBody>
      </p:sp>
      <p:pic>
        <p:nvPicPr>
          <p:cNvPr id="11" name="Picture 6" descr="Indian hunting party.jpg"/>
          <p:cNvPicPr>
            <a:picLocks noChangeAspect="1"/>
          </p:cNvPicPr>
          <p:nvPr/>
        </p:nvPicPr>
        <p:blipFill>
          <a:blip r:embed="rId8"/>
          <a:srcRect/>
          <a:stretch>
            <a:fillRect/>
          </a:stretch>
        </p:blipFill>
        <p:spPr bwMode="auto">
          <a:xfrm>
            <a:off x="4773613" y="990600"/>
            <a:ext cx="2044700" cy="1450975"/>
          </a:xfrm>
          <a:prstGeom prst="rect">
            <a:avLst/>
          </a:prstGeom>
          <a:ln w="19050">
            <a:solidFill>
              <a:schemeClr val="tx1"/>
            </a:solidFill>
          </a:ln>
          <a:effectLst>
            <a:outerShdw blurRad="292100" dist="139700" dir="2700000" algn="tl" rotWithShape="0">
              <a:srgbClr val="333333">
                <a:alpha val="65000"/>
              </a:srgbClr>
            </a:outerShdw>
          </a:effectLst>
        </p:spPr>
      </p:pic>
      <p:sp>
        <p:nvSpPr>
          <p:cNvPr id="98316" name="TextBox 7"/>
          <p:cNvSpPr txBox="1">
            <a:spLocks noChangeArrowheads="1"/>
          </p:cNvSpPr>
          <p:nvPr/>
        </p:nvSpPr>
        <p:spPr bwMode="auto">
          <a:xfrm>
            <a:off x="4833938" y="2509838"/>
            <a:ext cx="2286000" cy="276225"/>
          </a:xfrm>
          <a:prstGeom prst="rect">
            <a:avLst/>
          </a:prstGeom>
          <a:noFill/>
          <a:ln w="9525">
            <a:noFill/>
            <a:miter lim="800000"/>
            <a:headEnd/>
            <a:tailEnd/>
          </a:ln>
        </p:spPr>
        <p:txBody>
          <a:bodyPr>
            <a:spAutoFit/>
          </a:bodyPr>
          <a:lstStyle/>
          <a:p>
            <a:r>
              <a:rPr lang="en-US" sz="1200" b="1"/>
              <a:t>Indian hunting party  1860</a:t>
            </a:r>
          </a:p>
        </p:txBody>
      </p:sp>
    </p:spTree>
    <p:extLst>
      <p:ext uri="{BB962C8B-B14F-4D97-AF65-F5344CB8AC3E}">
        <p14:creationId xmlns:p14="http://schemas.microsoft.com/office/powerpoint/2010/main" val="838920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228600"/>
            <a:ext cx="7391400" cy="1143000"/>
          </a:xfrm>
        </p:spPr>
        <p:txBody>
          <a:bodyPr>
            <a:normAutofit fontScale="90000"/>
          </a:bodyPr>
          <a:lstStyle/>
          <a:p>
            <a:br>
              <a:rPr lang="en-US" altLang="en-US" b="1" dirty="0">
                <a:solidFill>
                  <a:srgbClr val="C00000"/>
                </a:solidFill>
              </a:rPr>
            </a:br>
            <a:r>
              <a:rPr lang="en-US" altLang="en-US" b="1" dirty="0">
                <a:solidFill>
                  <a:srgbClr val="C00000"/>
                </a:solidFill>
              </a:rPr>
              <a:t>Earliest Homo Fossils Are African </a:t>
            </a:r>
            <a:br>
              <a:rPr lang="en-US" altLang="en-US" b="1" dirty="0">
                <a:solidFill>
                  <a:srgbClr val="C00000"/>
                </a:solidFill>
              </a:rPr>
            </a:br>
            <a:r>
              <a:rPr lang="en-US" altLang="en-US" b="1" dirty="0">
                <a:solidFill>
                  <a:srgbClr val="C00000"/>
                </a:solidFill>
              </a:rPr>
              <a:t> </a:t>
            </a:r>
          </a:p>
        </p:txBody>
      </p:sp>
      <p:sp>
        <p:nvSpPr>
          <p:cNvPr id="66563" name="Rectangle 3"/>
          <p:cNvSpPr>
            <a:spLocks noGrp="1" noChangeArrowheads="1"/>
          </p:cNvSpPr>
          <p:nvPr>
            <p:ph type="body" idx="1"/>
          </p:nvPr>
        </p:nvSpPr>
        <p:spPr>
          <a:xfrm>
            <a:off x="3260725" y="1339850"/>
            <a:ext cx="5562600" cy="4114800"/>
          </a:xfrm>
        </p:spPr>
        <p:txBody>
          <a:bodyPr>
            <a:normAutofit lnSpcReduction="10000"/>
          </a:bodyPr>
          <a:lstStyle/>
          <a:p>
            <a:pPr>
              <a:lnSpc>
                <a:spcPct val="130000"/>
              </a:lnSpc>
              <a:spcBef>
                <a:spcPts val="3000"/>
              </a:spcBef>
              <a:buClr>
                <a:srgbClr val="FF0000"/>
              </a:buClr>
              <a:buSzPct val="150000"/>
            </a:pPr>
            <a:r>
              <a:rPr lang="en-US" altLang="en-US" sz="2400" b="1" dirty="0">
                <a:solidFill>
                  <a:srgbClr val="002060"/>
                </a:solidFill>
              </a:rPr>
              <a:t>Africa cradle of human evolution</a:t>
            </a:r>
          </a:p>
          <a:p>
            <a:pPr>
              <a:spcBef>
                <a:spcPts val="3000"/>
              </a:spcBef>
              <a:buClr>
                <a:srgbClr val="FF0000"/>
              </a:buClr>
              <a:buSzPct val="150000"/>
            </a:pPr>
            <a:r>
              <a:rPr lang="en-US" altLang="en-US" sz="2400" b="1" dirty="0">
                <a:solidFill>
                  <a:srgbClr val="002060"/>
                </a:solidFill>
              </a:rPr>
              <a:t>No human fossils older than 2 million years exist anywhere but Africa</a:t>
            </a:r>
          </a:p>
          <a:p>
            <a:pPr>
              <a:spcBef>
                <a:spcPts val="3000"/>
              </a:spcBef>
              <a:buClr>
                <a:srgbClr val="FF0000"/>
              </a:buClr>
              <a:buSzPct val="150000"/>
            </a:pPr>
            <a:r>
              <a:rPr lang="en-US" altLang="en-US" sz="2400" b="1" i="1" dirty="0">
                <a:solidFill>
                  <a:srgbClr val="002060"/>
                </a:solidFill>
              </a:rPr>
              <a:t>Homo erectus</a:t>
            </a:r>
            <a:r>
              <a:rPr lang="en-US" altLang="en-US" sz="2400" b="1" dirty="0">
                <a:solidFill>
                  <a:srgbClr val="002060"/>
                </a:solidFill>
              </a:rPr>
              <a:t> left Africa in waves from 2 million to 500,000  BC</a:t>
            </a:r>
          </a:p>
          <a:p>
            <a:pPr>
              <a:spcBef>
                <a:spcPts val="2400"/>
              </a:spcBef>
              <a:buClr>
                <a:srgbClr val="FF0000"/>
              </a:buClr>
              <a:buSzPct val="150000"/>
            </a:pPr>
            <a:r>
              <a:rPr lang="en-US" altLang="en-US" sz="2400" b="1" i="1" dirty="0">
                <a:solidFill>
                  <a:srgbClr val="002060"/>
                </a:solidFill>
              </a:rPr>
              <a:t>Homo sapiens </a:t>
            </a:r>
            <a:r>
              <a:rPr lang="en-US" altLang="en-US" sz="2400" b="1" dirty="0">
                <a:solidFill>
                  <a:srgbClr val="002060"/>
                </a:solidFill>
              </a:rPr>
              <a:t>evolved in Africa ~300,000 </a:t>
            </a:r>
            <a:r>
              <a:rPr lang="en-US" altLang="en-US" sz="2400" b="1" dirty="0" err="1">
                <a:solidFill>
                  <a:srgbClr val="002060"/>
                </a:solidFill>
              </a:rPr>
              <a:t>yrs</a:t>
            </a:r>
            <a:r>
              <a:rPr lang="en-US" altLang="en-US" sz="2400" b="1" dirty="0">
                <a:solidFill>
                  <a:srgbClr val="002060"/>
                </a:solidFill>
              </a:rPr>
              <a:t> ago – left in waves beginning  ~100,000 BC</a:t>
            </a:r>
          </a:p>
        </p:txBody>
      </p:sp>
      <p:pic>
        <p:nvPicPr>
          <p:cNvPr id="12292" name="Picture 2"/>
          <p:cNvPicPr>
            <a:picLocks noChangeAspect="1" noChangeArrowheads="1"/>
          </p:cNvPicPr>
          <p:nvPr/>
        </p:nvPicPr>
        <p:blipFill>
          <a:blip r:embed="rId3"/>
          <a:srcRect t="8957" b="16025"/>
          <a:stretch>
            <a:fillRect/>
          </a:stretch>
        </p:blipFill>
        <p:spPr bwMode="auto">
          <a:xfrm>
            <a:off x="533400" y="1524000"/>
            <a:ext cx="2514600" cy="2957513"/>
          </a:xfrm>
          <a:prstGeom prst="rect">
            <a:avLst/>
          </a:prstGeom>
          <a:ln w="28575">
            <a:solidFill>
              <a:schemeClr val="tx1"/>
            </a:solidFill>
          </a:ln>
          <a:effectLst>
            <a:outerShdw blurRad="292100" dist="139700" dir="2700000" algn="tl" rotWithShape="0">
              <a:srgbClr val="333333">
                <a:alpha val="65000"/>
              </a:srgbClr>
            </a:outerShdw>
          </a:effectLst>
        </p:spPr>
      </p:pic>
      <p:sp>
        <p:nvSpPr>
          <p:cNvPr id="66565" name="Rectangle 4" descr="23COa"/>
          <p:cNvSpPr>
            <a:spLocks noChangeArrowheads="1"/>
          </p:cNvSpPr>
          <p:nvPr/>
        </p:nvSpPr>
        <p:spPr bwMode="auto">
          <a:xfrm>
            <a:off x="774700" y="4579938"/>
            <a:ext cx="22177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i="1">
                <a:solidFill>
                  <a:srgbClr val="002060"/>
                </a:solidFill>
                <a:latin typeface="Arial" panose="020B0604020202020204" pitchFamily="34" charset="0"/>
              </a:rPr>
              <a:t>H. sapiens</a:t>
            </a:r>
            <a:endParaRPr lang="en-US" altLang="en-US" sz="1600" b="1">
              <a:solidFill>
                <a:srgbClr val="002060"/>
              </a:solidFill>
              <a:latin typeface="Arial" panose="020B0604020202020204" pitchFamily="34" charset="0"/>
            </a:endParaRPr>
          </a:p>
          <a:p>
            <a:pPr algn="ctr" eaLnBrk="1" hangingPunct="1">
              <a:spcBef>
                <a:spcPct val="0"/>
              </a:spcBef>
              <a:buFontTx/>
              <a:buNone/>
            </a:pPr>
            <a:r>
              <a:rPr lang="en-US" altLang="en-US" sz="1600" b="1">
                <a:solidFill>
                  <a:srgbClr val="002060"/>
                </a:solidFill>
                <a:latin typeface="Arial" panose="020B0604020202020204" pitchFamily="34" charset="0"/>
              </a:rPr>
              <a:t>fossil from Ethiopia </a:t>
            </a:r>
          </a:p>
          <a:p>
            <a:pPr algn="ctr" eaLnBrk="1" hangingPunct="1">
              <a:spcBef>
                <a:spcPct val="0"/>
              </a:spcBef>
              <a:buFontTx/>
              <a:buNone/>
            </a:pPr>
            <a:r>
              <a:rPr lang="en-US" altLang="en-US" sz="1600" b="1">
                <a:solidFill>
                  <a:srgbClr val="002060"/>
                </a:solidFill>
                <a:latin typeface="Arial" panose="020B0604020202020204" pitchFamily="34" charset="0"/>
              </a:rPr>
              <a:t>160,000 years old</a:t>
            </a:r>
          </a:p>
        </p:txBody>
      </p:sp>
    </p:spTree>
    <p:extLst>
      <p:ext uri="{BB962C8B-B14F-4D97-AF65-F5344CB8AC3E}">
        <p14:creationId xmlns:p14="http://schemas.microsoft.com/office/powerpoint/2010/main" val="1759732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oldest H. sapien fossi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81200"/>
            <a:ext cx="4286250" cy="24098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fontScale="90000"/>
          </a:bodyPr>
          <a:lstStyle/>
          <a:p>
            <a:r>
              <a:rPr lang="en-US" sz="3600" dirty="0"/>
              <a:t>Homo Sapiens- older, multiple steps and a new location (still African)</a:t>
            </a:r>
          </a:p>
        </p:txBody>
      </p:sp>
      <p:sp>
        <p:nvSpPr>
          <p:cNvPr id="5" name="TextBox 4"/>
          <p:cNvSpPr txBox="1"/>
          <p:nvPr/>
        </p:nvSpPr>
        <p:spPr>
          <a:xfrm>
            <a:off x="1295400" y="6019800"/>
            <a:ext cx="4876800" cy="461665"/>
          </a:xfrm>
          <a:prstGeom prst="rect">
            <a:avLst/>
          </a:prstGeom>
          <a:noFill/>
        </p:spPr>
        <p:txBody>
          <a:bodyPr wrap="square" rtlCol="0">
            <a:spAutoFit/>
          </a:bodyPr>
          <a:lstStyle/>
          <a:p>
            <a:r>
              <a:rPr lang="en-US" sz="1200" dirty="0"/>
              <a:t>http://www.sciencemag.org/news/2017/06/world-s-oldest-homo-sapiens-fossils-found-morocco</a:t>
            </a:r>
          </a:p>
        </p:txBody>
      </p:sp>
      <p:sp>
        <p:nvSpPr>
          <p:cNvPr id="6" name="TextBox 5"/>
          <p:cNvSpPr txBox="1"/>
          <p:nvPr/>
        </p:nvSpPr>
        <p:spPr>
          <a:xfrm>
            <a:off x="1752600" y="4648200"/>
            <a:ext cx="4572000" cy="369332"/>
          </a:xfrm>
          <a:prstGeom prst="rect">
            <a:avLst/>
          </a:prstGeom>
          <a:noFill/>
        </p:spPr>
        <p:txBody>
          <a:bodyPr wrap="square" rtlCol="0">
            <a:spAutoFit/>
          </a:bodyPr>
          <a:lstStyle/>
          <a:p>
            <a:r>
              <a:rPr lang="en-US" dirty="0"/>
              <a:t>Modern                         Moroccan~300,000 YA</a:t>
            </a:r>
          </a:p>
        </p:txBody>
      </p:sp>
    </p:spTree>
    <p:extLst>
      <p:ext uri="{BB962C8B-B14F-4D97-AF65-F5344CB8AC3E}">
        <p14:creationId xmlns:p14="http://schemas.microsoft.com/office/powerpoint/2010/main" val="2651027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C044BE-8098-4369-BEDB-E28D4F822DF3}"/>
              </a:ext>
            </a:extLst>
          </p:cNvPr>
          <p:cNvSpPr/>
          <p:nvPr/>
        </p:nvSpPr>
        <p:spPr>
          <a:xfrm>
            <a:off x="3662135" y="-76200"/>
            <a:ext cx="1819729" cy="369332"/>
          </a:xfrm>
          <a:prstGeom prst="rect">
            <a:avLst/>
          </a:prstGeom>
        </p:spPr>
        <p:txBody>
          <a:bodyPr wrap="none">
            <a:spAutoFit/>
          </a:bodyPr>
          <a:lstStyle/>
          <a:p>
            <a:r>
              <a:rPr lang="en-US" altLang="en-US" b="1" dirty="0">
                <a:solidFill>
                  <a:srgbClr val="C00000"/>
                </a:solidFill>
                <a:hlinkClick r:id="rId3"/>
              </a:rPr>
              <a:t>Video: </a:t>
            </a:r>
            <a:r>
              <a:rPr lang="en-US" altLang="en-US" b="1" i="1" dirty="0">
                <a:solidFill>
                  <a:srgbClr val="C00000"/>
                </a:solidFill>
                <a:hlinkClick r:id="rId3"/>
              </a:rPr>
              <a:t>Cave Man</a:t>
            </a:r>
            <a:endParaRPr lang="en-US" dirty="0"/>
          </a:p>
        </p:txBody>
      </p:sp>
      <p:pic>
        <p:nvPicPr>
          <p:cNvPr id="2" name="Video: Cave Man">
            <a:hlinkClick r:id="" action="ppaction://media"/>
            <a:extLst>
              <a:ext uri="{FF2B5EF4-FFF2-40B4-BE49-F238E27FC236}">
                <a16:creationId xmlns:a16="http://schemas.microsoft.com/office/drawing/2014/main" id="{8BFBE285-234B-6546-A3B9-5F0736600092}"/>
              </a:ext>
            </a:extLst>
          </p:cNvPr>
          <p:cNvPicPr>
            <a:picLocks noRot="1" noChangeAspect="1"/>
          </p:cNvPicPr>
          <p:nvPr>
            <a:videoFile r:link="rId1"/>
          </p:nvPr>
        </p:nvPicPr>
        <p:blipFill>
          <a:blip r:embed="rId4"/>
          <a:stretch>
            <a:fillRect/>
          </a:stretch>
        </p:blipFill>
        <p:spPr>
          <a:xfrm>
            <a:off x="381000" y="290357"/>
            <a:ext cx="8458200" cy="6339043"/>
          </a:xfrm>
          <a:prstGeom prst="rect">
            <a:avLst/>
          </a:prstGeom>
        </p:spPr>
      </p:pic>
    </p:spTree>
    <p:extLst>
      <p:ext uri="{BB962C8B-B14F-4D97-AF65-F5344CB8AC3E}">
        <p14:creationId xmlns:p14="http://schemas.microsoft.com/office/powerpoint/2010/main" val="8301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752600" y="2209800"/>
            <a:ext cx="8229600" cy="1139825"/>
          </a:xfrm>
        </p:spPr>
        <p:txBody>
          <a:bodyPr/>
          <a:lstStyle/>
          <a:p>
            <a:pPr eaLnBrk="1" hangingPunct="1"/>
            <a:r>
              <a:rPr lang="en-US" altLang="en-US" b="1" dirty="0">
                <a:solidFill>
                  <a:srgbClr val="C00000"/>
                </a:solidFill>
                <a:hlinkClick r:id="rId3"/>
              </a:rPr>
              <a:t>Video: </a:t>
            </a:r>
            <a:r>
              <a:rPr lang="en-US" altLang="en-US" b="1" i="1" dirty="0">
                <a:solidFill>
                  <a:srgbClr val="C00000"/>
                </a:solidFill>
                <a:hlinkClick r:id="rId3"/>
              </a:rPr>
              <a:t>Cave Man</a:t>
            </a:r>
            <a:endParaRPr lang="en-US" altLang="en-US" b="1" i="1" dirty="0">
              <a:solidFill>
                <a:srgbClr val="C00000"/>
              </a:solidFill>
            </a:endParaRPr>
          </a:p>
        </p:txBody>
      </p:sp>
      <p:pic>
        <p:nvPicPr>
          <p:cNvPr id="30723" name="Picture 5" descr="Neanderthal reconstruction">
            <a:hlinkClick r:id="rId3"/>
          </p:cNvPr>
          <p:cNvPicPr>
            <a:picLocks noChangeAspect="1" noChangeArrowheads="1"/>
          </p:cNvPicPr>
          <p:nvPr/>
        </p:nvPicPr>
        <p:blipFill>
          <a:blip r:embed="rId4">
            <a:lum contrast="12000"/>
          </a:blip>
          <a:srcRect/>
          <a:stretch>
            <a:fillRect/>
          </a:stretch>
        </p:blipFill>
        <p:spPr bwMode="auto">
          <a:xfrm>
            <a:off x="1600200" y="1752600"/>
            <a:ext cx="1981200" cy="1981200"/>
          </a:xfrm>
          <a:prstGeom prst="rect">
            <a:avLst/>
          </a:prstGeom>
          <a:ln w="38100">
            <a:solidFill>
              <a:schemeClr val="tx1"/>
            </a:solidFill>
          </a:ln>
          <a:effectLst>
            <a:outerShdw blurRad="292100" dist="139700" dir="2700000" algn="tl" rotWithShape="0">
              <a:srgbClr val="333333">
                <a:alpha val="65000"/>
              </a:srgbClr>
            </a:outerShdw>
          </a:effectLst>
        </p:spPr>
      </p:pic>
      <p:sp>
        <p:nvSpPr>
          <p:cNvPr id="2" name="Rectangle 1"/>
          <p:cNvSpPr/>
          <p:nvPr/>
        </p:nvSpPr>
        <p:spPr>
          <a:xfrm>
            <a:off x="7384443" y="6324600"/>
            <a:ext cx="1454757" cy="369332"/>
          </a:xfrm>
          <a:prstGeom prst="rect">
            <a:avLst/>
          </a:prstGeom>
        </p:spPr>
        <p:txBody>
          <a:bodyPr wrap="none">
            <a:spAutoFit/>
          </a:bodyPr>
          <a:lstStyle/>
          <a:p>
            <a:r>
              <a:rPr lang="en-US" dirty="0" err="1">
                <a:hlinkClick r:id="rId5"/>
              </a:rPr>
              <a:t>Youtube</a:t>
            </a:r>
            <a:r>
              <a:rPr lang="en-US" dirty="0">
                <a:hlinkClick r:id="rId5"/>
              </a:rPr>
              <a:t> copy</a:t>
            </a:r>
            <a:endParaRPr lang="en-US" dirty="0"/>
          </a:p>
        </p:txBody>
      </p:sp>
    </p:spTree>
    <p:extLst>
      <p:ext uri="{BB962C8B-B14F-4D97-AF65-F5344CB8AC3E}">
        <p14:creationId xmlns:p14="http://schemas.microsoft.com/office/powerpoint/2010/main" val="3537704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676400" y="228600"/>
            <a:ext cx="7772400" cy="685800"/>
          </a:xfrm>
        </p:spPr>
        <p:txBody>
          <a:bodyPr/>
          <a:lstStyle/>
          <a:p>
            <a:pPr eaLnBrk="1" hangingPunct="1"/>
            <a:r>
              <a:rPr lang="en-GB" altLang="en-US" sz="3600" b="1">
                <a:solidFill>
                  <a:srgbClr val="C00000"/>
                </a:solidFill>
              </a:rPr>
              <a:t>Neanderthals and Us</a:t>
            </a:r>
          </a:p>
        </p:txBody>
      </p:sp>
      <p:sp>
        <p:nvSpPr>
          <p:cNvPr id="49155" name="Rectangle 3"/>
          <p:cNvSpPr>
            <a:spLocks noGrp="1" noChangeArrowheads="1"/>
          </p:cNvSpPr>
          <p:nvPr>
            <p:ph type="body" sz="half" idx="1"/>
          </p:nvPr>
        </p:nvSpPr>
        <p:spPr>
          <a:xfrm>
            <a:off x="76200" y="1066800"/>
            <a:ext cx="4572000" cy="990600"/>
          </a:xfrm>
        </p:spPr>
        <p:txBody>
          <a:bodyPr rtlCol="0">
            <a:normAutofit lnSpcReduction="10000"/>
          </a:bodyPr>
          <a:lstStyle/>
          <a:p>
            <a:pPr algn="ctr" eaLnBrk="1" fontAlgn="auto" hangingPunct="1">
              <a:spcAft>
                <a:spcPts val="0"/>
              </a:spcAft>
              <a:buFont typeface="Wingdings" pitchFamily="2" charset="2"/>
              <a:buNone/>
              <a:defRPr/>
            </a:pPr>
            <a:r>
              <a:rPr lang="en-GB" sz="2000" b="1" dirty="0">
                <a:solidFill>
                  <a:srgbClr val="002060"/>
                </a:solidFill>
              </a:rPr>
              <a:t>Although Neanderthals were big-brained</a:t>
            </a:r>
          </a:p>
          <a:p>
            <a:pPr algn="ctr" eaLnBrk="1" fontAlgn="auto" hangingPunct="1">
              <a:spcAft>
                <a:spcPts val="0"/>
              </a:spcAft>
              <a:buFont typeface="Wingdings" pitchFamily="2" charset="2"/>
              <a:buNone/>
              <a:defRPr/>
            </a:pPr>
            <a:r>
              <a:rPr lang="en-GB" sz="2000" b="1" dirty="0">
                <a:solidFill>
                  <a:srgbClr val="002060"/>
                </a:solidFill>
              </a:rPr>
              <a:t>bipeds like us, there are many differences in skulls and skeletons</a:t>
            </a:r>
            <a:r>
              <a:rPr lang="en-GB" sz="1400" dirty="0">
                <a:solidFill>
                  <a:srgbClr val="002060"/>
                </a:solidFill>
              </a:rPr>
              <a:t>.</a:t>
            </a:r>
            <a:endParaRPr lang="en-GB" sz="2600" dirty="0">
              <a:solidFill>
                <a:srgbClr val="002060"/>
              </a:solidFill>
            </a:endParaRPr>
          </a:p>
        </p:txBody>
      </p:sp>
      <p:pic>
        <p:nvPicPr>
          <p:cNvPr id="29700" name="Picture 6" descr="Huamn neanderthalskulls"/>
          <p:cNvPicPr>
            <a:picLocks noChangeAspect="1" noChangeArrowheads="1"/>
          </p:cNvPicPr>
          <p:nvPr/>
        </p:nvPicPr>
        <p:blipFill>
          <a:blip r:embed="rId3">
            <a:lum bright="6000" contrast="10000"/>
            <a:extLst>
              <a:ext uri="{28A0092B-C50C-407E-A947-70E740481C1C}">
                <a14:useLocalDpi xmlns:a14="http://schemas.microsoft.com/office/drawing/2010/main" val="0"/>
              </a:ext>
            </a:extLst>
          </a:blip>
          <a:srcRect/>
          <a:stretch>
            <a:fillRect/>
          </a:stretch>
        </p:blipFill>
        <p:spPr bwMode="auto">
          <a:xfrm>
            <a:off x="762000" y="2286000"/>
            <a:ext cx="327660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descr="Neanderthal-human skeletonsjpg"/>
          <p:cNvPicPr>
            <a:picLocks noGrp="1" noChangeAspect="1" noChangeArrowheads="1"/>
          </p:cNvPicPr>
          <p:nvPr>
            <p:ph sz="half" idx="2"/>
          </p:nvPr>
        </p:nvPicPr>
        <p:blipFill>
          <a:blip r:embed="rId4">
            <a:lum contrast="10000"/>
            <a:extLst>
              <a:ext uri="{28A0092B-C50C-407E-A947-70E740481C1C}">
                <a14:useLocalDpi xmlns:a14="http://schemas.microsoft.com/office/drawing/2010/main" val="0"/>
              </a:ext>
            </a:extLst>
          </a:blip>
          <a:srcRect t="1317" b="2219"/>
          <a:stretch>
            <a:fillRect/>
          </a:stretch>
        </p:blipFill>
        <p:spPr>
          <a:xfrm>
            <a:off x="4675188" y="0"/>
            <a:ext cx="4468812" cy="6869113"/>
          </a:xfrm>
        </p:spPr>
      </p:pic>
    </p:spTree>
    <p:extLst>
      <p:ext uri="{BB962C8B-B14F-4D97-AF65-F5344CB8AC3E}">
        <p14:creationId xmlns:p14="http://schemas.microsoft.com/office/powerpoint/2010/main" val="2272487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5105400" y="1447800"/>
            <a:ext cx="373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2000" b="1">
                <a:solidFill>
                  <a:srgbClr val="002060"/>
                </a:solidFill>
              </a:rPr>
              <a:t>Crania of Neanderthal &amp; Modern Human -</a:t>
            </a:r>
            <a:r>
              <a:rPr lang="en-GB" altLang="en-US" sz="1400" b="1">
                <a:solidFill>
                  <a:srgbClr val="002060"/>
                </a:solidFill>
              </a:rPr>
              <a:t> Klein (1999)</a:t>
            </a:r>
            <a:endParaRPr lang="en-GB" altLang="en-US" sz="1400" b="1">
              <a:solidFill>
                <a:srgbClr val="002060"/>
              </a:solidFill>
              <a:latin typeface="Times New Roman" pitchFamily="18" charset="0"/>
            </a:endParaRPr>
          </a:p>
        </p:txBody>
      </p:sp>
      <p:sp>
        <p:nvSpPr>
          <p:cNvPr id="30723" name="Text Box 6"/>
          <p:cNvSpPr txBox="1">
            <a:spLocks noChangeArrowheads="1"/>
          </p:cNvSpPr>
          <p:nvPr/>
        </p:nvSpPr>
        <p:spPr bwMode="auto">
          <a:xfrm>
            <a:off x="381000" y="76200"/>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4000" b="1">
                <a:solidFill>
                  <a:srgbClr val="C00000"/>
                </a:solidFill>
              </a:rPr>
              <a:t>Neanderthal Cranial Features</a:t>
            </a:r>
          </a:p>
        </p:txBody>
      </p:sp>
      <p:sp>
        <p:nvSpPr>
          <p:cNvPr id="30724" name="Line 9"/>
          <p:cNvSpPr>
            <a:spLocks noChangeShapeType="1"/>
          </p:cNvSpPr>
          <p:nvPr/>
        </p:nvSpPr>
        <p:spPr bwMode="auto">
          <a:xfrm>
            <a:off x="6400800" y="4572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0725" name="Picture 10" descr="img054"/>
          <p:cNvPicPr>
            <a:picLocks noChangeAspect="1" noChangeArrowheads="1"/>
          </p:cNvPicPr>
          <p:nvPr/>
        </p:nvPicPr>
        <p:blipFill>
          <a:blip r:embed="rId3">
            <a:lum bright="-10000"/>
            <a:grayscl/>
            <a:extLst>
              <a:ext uri="{28A0092B-C50C-407E-A947-70E740481C1C}">
                <a14:useLocalDpi xmlns:a14="http://schemas.microsoft.com/office/drawing/2010/main" val="0"/>
              </a:ext>
            </a:extLst>
          </a:blip>
          <a:srcRect b="21881"/>
          <a:stretch>
            <a:fillRect/>
          </a:stretch>
        </p:blipFill>
        <p:spPr bwMode="auto">
          <a:xfrm>
            <a:off x="720725" y="990600"/>
            <a:ext cx="4192588" cy="5410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11"/>
          <p:cNvPicPr>
            <a:picLocks noChangeAspect="1" noChangeArrowheads="1"/>
          </p:cNvPicPr>
          <p:nvPr/>
        </p:nvPicPr>
        <p:blipFill>
          <a:blip r:embed="rId4">
            <a:lum bright="-10000" contrast="18000"/>
            <a:extLst>
              <a:ext uri="{28A0092B-C50C-407E-A947-70E740481C1C}">
                <a14:useLocalDpi xmlns:a14="http://schemas.microsoft.com/office/drawing/2010/main" val="0"/>
              </a:ext>
            </a:extLst>
          </a:blip>
          <a:srcRect/>
          <a:stretch>
            <a:fillRect/>
          </a:stretch>
        </p:blipFill>
        <p:spPr bwMode="auto">
          <a:xfrm>
            <a:off x="5334000" y="2209800"/>
            <a:ext cx="2895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0727" name="TextBox 6"/>
          <p:cNvSpPr txBox="1">
            <a:spLocks noChangeArrowheads="1"/>
          </p:cNvSpPr>
          <p:nvPr/>
        </p:nvSpPr>
        <p:spPr bwMode="auto">
          <a:xfrm>
            <a:off x="5486400" y="5029200"/>
            <a:ext cx="342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002060"/>
                </a:solidFill>
              </a:rPr>
              <a:t>Human         – 1200 cc</a:t>
            </a:r>
          </a:p>
          <a:p>
            <a:pPr eaLnBrk="1" hangingPunct="1">
              <a:spcBef>
                <a:spcPct val="0"/>
              </a:spcBef>
              <a:buFontTx/>
              <a:buNone/>
            </a:pPr>
            <a:r>
              <a:rPr lang="en-US" altLang="en-US" sz="1800" b="1">
                <a:solidFill>
                  <a:srgbClr val="002060"/>
                </a:solidFill>
              </a:rPr>
              <a:t>Neanderthal – 1350 cc</a:t>
            </a:r>
          </a:p>
        </p:txBody>
      </p:sp>
    </p:spTree>
    <p:extLst>
      <p:ext uri="{BB962C8B-B14F-4D97-AF65-F5344CB8AC3E}">
        <p14:creationId xmlns:p14="http://schemas.microsoft.com/office/powerpoint/2010/main" val="598734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1179</TotalTime>
  <Words>1729</Words>
  <Application>Microsoft Macintosh PowerPoint</Application>
  <PresentationFormat>On-screen Show (4:3)</PresentationFormat>
  <Paragraphs>175</Paragraphs>
  <Slides>31</Slides>
  <Notes>26</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Tahoma</vt:lpstr>
      <vt:lpstr>Times New Roman</vt:lpstr>
      <vt:lpstr>Wingdings</vt:lpstr>
      <vt:lpstr>Office Theme</vt:lpstr>
      <vt:lpstr>PowerPoint Presentation</vt:lpstr>
      <vt:lpstr>PowerPoint Presentation</vt:lpstr>
      <vt:lpstr>PowerPoint Presentation</vt:lpstr>
      <vt:lpstr> Earliest Homo Fossils Are African   </vt:lpstr>
      <vt:lpstr>Homo Sapiens- older, multiple steps and a new location (still African)</vt:lpstr>
      <vt:lpstr>PowerPoint Presentation</vt:lpstr>
      <vt:lpstr>Video: Cave Man</vt:lpstr>
      <vt:lpstr>Neanderthals and Us</vt:lpstr>
      <vt:lpstr>PowerPoint Presentation</vt:lpstr>
      <vt:lpstr>Neanderthal Language?</vt:lpstr>
      <vt:lpstr>Homo neanderthalenis</vt:lpstr>
      <vt:lpstr>                    Neanderthal’s Last Stand</vt:lpstr>
      <vt:lpstr>Sequence Differences: Humans, Neanderthals, &amp; Chimpanzees</vt:lpstr>
      <vt:lpstr>PowerPoint Presentation</vt:lpstr>
      <vt:lpstr>Humans &amp; Neanderthals: Genetic comparison     </vt:lpstr>
      <vt:lpstr>The latest news…</vt:lpstr>
      <vt:lpstr>New on the scene from a finger- Denesovians</vt:lpstr>
      <vt:lpstr>PowerPoint Presentation</vt:lpstr>
      <vt:lpstr>PowerPoint Presentation</vt:lpstr>
      <vt:lpstr>PowerPoint Presentation</vt:lpstr>
      <vt:lpstr>PowerPoint Presentation</vt:lpstr>
      <vt:lpstr>PowerPoint Presentation</vt:lpstr>
      <vt:lpstr>Culture</vt:lpstr>
      <vt:lpstr>Art</vt:lpstr>
      <vt:lpstr>Dance</vt:lpstr>
      <vt:lpstr>                    Another way of being human?</vt:lpstr>
      <vt:lpstr>Is culture exclusively hominin linked?</vt:lpstr>
      <vt:lpstr>Tool-making: Chimpanzees</vt:lpstr>
      <vt:lpstr>PowerPoint Presentation</vt:lpstr>
      <vt:lpstr>Video: Cooperative hunting in Chimps</vt:lpstr>
      <vt:lpstr>War &amp; Violence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H. Hanna</dc:creator>
  <cp:lastModifiedBy>Shablovsky, Georgi G.</cp:lastModifiedBy>
  <cp:revision>61</cp:revision>
  <dcterms:created xsi:type="dcterms:W3CDTF">2014-09-23T00:43:54Z</dcterms:created>
  <dcterms:modified xsi:type="dcterms:W3CDTF">2019-02-11T03:36:36Z</dcterms:modified>
</cp:coreProperties>
</file>