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6"/>
  </p:notesMasterIdLst>
  <p:handoutMasterIdLst>
    <p:handoutMasterId r:id="rId27"/>
  </p:handoutMasterIdLst>
  <p:sldIdLst>
    <p:sldId id="334" r:id="rId2"/>
    <p:sldId id="380" r:id="rId3"/>
    <p:sldId id="381" r:id="rId4"/>
    <p:sldId id="382" r:id="rId5"/>
    <p:sldId id="392" r:id="rId6"/>
    <p:sldId id="396" r:id="rId7"/>
    <p:sldId id="397" r:id="rId8"/>
    <p:sldId id="398" r:id="rId9"/>
    <p:sldId id="336" r:id="rId10"/>
    <p:sldId id="341" r:id="rId11"/>
    <p:sldId id="348" r:id="rId12"/>
    <p:sldId id="347" r:id="rId13"/>
    <p:sldId id="399" r:id="rId14"/>
    <p:sldId id="383" r:id="rId15"/>
    <p:sldId id="342" r:id="rId16"/>
    <p:sldId id="350" r:id="rId17"/>
    <p:sldId id="349" r:id="rId18"/>
    <p:sldId id="343" r:id="rId19"/>
    <p:sldId id="402" r:id="rId20"/>
    <p:sldId id="394" r:id="rId21"/>
    <p:sldId id="400" r:id="rId22"/>
    <p:sldId id="401" r:id="rId23"/>
    <p:sldId id="395" r:id="rId24"/>
    <p:sldId id="404" r:id="rId25"/>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5">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F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791" autoAdjust="0"/>
    <p:restoredTop sz="91406" autoAdjust="0"/>
  </p:normalViewPr>
  <p:slideViewPr>
    <p:cSldViewPr>
      <p:cViewPr varScale="1">
        <p:scale>
          <a:sx n="111" d="100"/>
          <a:sy n="111" d="100"/>
        </p:scale>
        <p:origin x="1456"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2040" y="-102"/>
      </p:cViewPr>
      <p:guideLst>
        <p:guide orient="horz" pos="3025"/>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7874"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659" tIns="48329" rIns="96659" bIns="48329" numCol="1" anchor="t" anchorCtr="0" compatLnSpc="1">
            <a:prstTxWarp prst="textNoShape">
              <a:avLst/>
            </a:prstTxWarp>
          </a:bodyPr>
          <a:lstStyle>
            <a:lvl1pPr defTabSz="966788" eaLnBrk="0" hangingPunct="0">
              <a:defRPr sz="1300">
                <a:latin typeface="Times" pitchFamily="18" charset="0"/>
              </a:defRPr>
            </a:lvl1pPr>
          </a:lstStyle>
          <a:p>
            <a:pPr>
              <a:defRPr/>
            </a:pPr>
            <a:endParaRPr lang="en-US"/>
          </a:p>
        </p:txBody>
      </p:sp>
      <p:sp>
        <p:nvSpPr>
          <p:cNvPr id="207875" name="Rectangle 3"/>
          <p:cNvSpPr>
            <a:spLocks noGrp="1" noChangeArrowheads="1"/>
          </p:cNvSpPr>
          <p:nvPr>
            <p:ph type="dt" sz="quarter" idx="1"/>
          </p:nvPr>
        </p:nvSpPr>
        <p:spPr bwMode="auto">
          <a:xfrm>
            <a:off x="4143375" y="0"/>
            <a:ext cx="3170238" cy="481013"/>
          </a:xfrm>
          <a:prstGeom prst="rect">
            <a:avLst/>
          </a:prstGeom>
          <a:noFill/>
          <a:ln w="9525">
            <a:noFill/>
            <a:miter lim="800000"/>
            <a:headEnd/>
            <a:tailEnd/>
          </a:ln>
          <a:effectLst/>
        </p:spPr>
        <p:txBody>
          <a:bodyPr vert="horz" wrap="square" lIns="96659" tIns="48329" rIns="96659" bIns="48329" numCol="1" anchor="t" anchorCtr="0" compatLnSpc="1">
            <a:prstTxWarp prst="textNoShape">
              <a:avLst/>
            </a:prstTxWarp>
          </a:bodyPr>
          <a:lstStyle>
            <a:lvl1pPr algn="r" defTabSz="966788" eaLnBrk="0" hangingPunct="0">
              <a:defRPr sz="1300">
                <a:latin typeface="Times" pitchFamily="18" charset="0"/>
              </a:defRPr>
            </a:lvl1pPr>
          </a:lstStyle>
          <a:p>
            <a:pPr>
              <a:defRPr/>
            </a:pPr>
            <a:endParaRPr lang="en-US"/>
          </a:p>
        </p:txBody>
      </p:sp>
      <p:sp>
        <p:nvSpPr>
          <p:cNvPr id="207876" name="Rectangle 4"/>
          <p:cNvSpPr>
            <a:spLocks noGrp="1" noChangeArrowheads="1"/>
          </p:cNvSpPr>
          <p:nvPr>
            <p:ph type="ftr" sz="quarter" idx="2"/>
          </p:nvPr>
        </p:nvSpPr>
        <p:spPr bwMode="auto">
          <a:xfrm>
            <a:off x="0" y="9118600"/>
            <a:ext cx="3170238" cy="481013"/>
          </a:xfrm>
          <a:prstGeom prst="rect">
            <a:avLst/>
          </a:prstGeom>
          <a:noFill/>
          <a:ln w="9525">
            <a:noFill/>
            <a:miter lim="800000"/>
            <a:headEnd/>
            <a:tailEnd/>
          </a:ln>
          <a:effectLst/>
        </p:spPr>
        <p:txBody>
          <a:bodyPr vert="horz" wrap="square" lIns="96659" tIns="48329" rIns="96659" bIns="48329" numCol="1" anchor="b" anchorCtr="0" compatLnSpc="1">
            <a:prstTxWarp prst="textNoShape">
              <a:avLst/>
            </a:prstTxWarp>
          </a:bodyPr>
          <a:lstStyle>
            <a:lvl1pPr defTabSz="966788" eaLnBrk="0" hangingPunct="0">
              <a:defRPr sz="1300">
                <a:latin typeface="Times" pitchFamily="18" charset="0"/>
              </a:defRPr>
            </a:lvl1pPr>
          </a:lstStyle>
          <a:p>
            <a:pPr>
              <a:defRPr/>
            </a:pPr>
            <a:endParaRPr lang="en-US"/>
          </a:p>
        </p:txBody>
      </p:sp>
      <p:sp>
        <p:nvSpPr>
          <p:cNvPr id="207877" name="Rectangle 5"/>
          <p:cNvSpPr>
            <a:spLocks noGrp="1" noChangeArrowheads="1"/>
          </p:cNvSpPr>
          <p:nvPr>
            <p:ph type="sldNum" sz="quarter" idx="3"/>
          </p:nvPr>
        </p:nvSpPr>
        <p:spPr bwMode="auto">
          <a:xfrm>
            <a:off x="4143375" y="9118600"/>
            <a:ext cx="3170238" cy="481013"/>
          </a:xfrm>
          <a:prstGeom prst="rect">
            <a:avLst/>
          </a:prstGeom>
          <a:noFill/>
          <a:ln w="9525">
            <a:noFill/>
            <a:miter lim="800000"/>
            <a:headEnd/>
            <a:tailEnd/>
          </a:ln>
          <a:effectLst/>
        </p:spPr>
        <p:txBody>
          <a:bodyPr vert="horz" wrap="square" lIns="96659" tIns="48329" rIns="96659" bIns="48329" numCol="1" anchor="b" anchorCtr="0" compatLnSpc="1">
            <a:prstTxWarp prst="textNoShape">
              <a:avLst/>
            </a:prstTxWarp>
          </a:bodyPr>
          <a:lstStyle>
            <a:lvl1pPr algn="r" defTabSz="966788" eaLnBrk="0" hangingPunct="0">
              <a:defRPr sz="1300">
                <a:latin typeface="Times" pitchFamily="18" charset="0"/>
              </a:defRPr>
            </a:lvl1pPr>
          </a:lstStyle>
          <a:p>
            <a:pPr>
              <a:defRPr/>
            </a:pPr>
            <a:fld id="{FD7BA26E-5CBE-4752-B4F4-070E3BD16F7E}" type="slidenum">
              <a:rPr lang="en-US"/>
              <a:pPr>
                <a:defRPr/>
              </a:pPr>
              <a:t>‹#›</a:t>
            </a:fld>
            <a:endParaRPr lang="en-US"/>
          </a:p>
        </p:txBody>
      </p:sp>
    </p:spTree>
    <p:extLst>
      <p:ext uri="{BB962C8B-B14F-4D97-AF65-F5344CB8AC3E}">
        <p14:creationId xmlns:p14="http://schemas.microsoft.com/office/powerpoint/2010/main" val="30040359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9202"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659" tIns="48329" rIns="96659" bIns="48329" numCol="1" anchor="t" anchorCtr="0" compatLnSpc="1">
            <a:prstTxWarp prst="textNoShape">
              <a:avLst/>
            </a:prstTxWarp>
          </a:bodyPr>
          <a:lstStyle>
            <a:lvl1pPr defTabSz="966788" eaLnBrk="0" hangingPunct="0">
              <a:defRPr sz="1300">
                <a:latin typeface="Times" pitchFamily="18" charset="0"/>
              </a:defRPr>
            </a:lvl1pPr>
          </a:lstStyle>
          <a:p>
            <a:pPr>
              <a:defRPr/>
            </a:pPr>
            <a:endParaRPr lang="en-US"/>
          </a:p>
        </p:txBody>
      </p:sp>
      <p:sp>
        <p:nvSpPr>
          <p:cNvPr id="179203" name="Rectangle 3"/>
          <p:cNvSpPr>
            <a:spLocks noGrp="1" noChangeArrowheads="1"/>
          </p:cNvSpPr>
          <p:nvPr>
            <p:ph type="dt" idx="1"/>
          </p:nvPr>
        </p:nvSpPr>
        <p:spPr bwMode="auto">
          <a:xfrm>
            <a:off x="4143375" y="0"/>
            <a:ext cx="3170238" cy="481013"/>
          </a:xfrm>
          <a:prstGeom prst="rect">
            <a:avLst/>
          </a:prstGeom>
          <a:noFill/>
          <a:ln w="9525">
            <a:noFill/>
            <a:miter lim="800000"/>
            <a:headEnd/>
            <a:tailEnd/>
          </a:ln>
          <a:effectLst/>
        </p:spPr>
        <p:txBody>
          <a:bodyPr vert="horz" wrap="square" lIns="96659" tIns="48329" rIns="96659" bIns="48329" numCol="1" anchor="t" anchorCtr="0" compatLnSpc="1">
            <a:prstTxWarp prst="textNoShape">
              <a:avLst/>
            </a:prstTxWarp>
          </a:bodyPr>
          <a:lstStyle>
            <a:lvl1pPr algn="r" defTabSz="966788" eaLnBrk="0" hangingPunct="0">
              <a:defRPr sz="1300">
                <a:latin typeface="Times" pitchFamily="18"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257300" y="719138"/>
            <a:ext cx="4802188" cy="3602037"/>
          </a:xfrm>
          <a:prstGeom prst="rect">
            <a:avLst/>
          </a:prstGeom>
          <a:noFill/>
          <a:ln w="9525">
            <a:solidFill>
              <a:srgbClr val="000000"/>
            </a:solidFill>
            <a:miter lim="800000"/>
            <a:headEnd/>
            <a:tailEnd/>
          </a:ln>
        </p:spPr>
      </p:sp>
      <p:sp>
        <p:nvSpPr>
          <p:cNvPr id="179205" name="Rectangle 5"/>
          <p:cNvSpPr>
            <a:spLocks noGrp="1" noChangeArrowheads="1"/>
          </p:cNvSpPr>
          <p:nvPr>
            <p:ph type="body" sz="quarter" idx="3"/>
          </p:nvPr>
        </p:nvSpPr>
        <p:spPr bwMode="auto">
          <a:xfrm>
            <a:off x="731838" y="4560888"/>
            <a:ext cx="5851525" cy="4321175"/>
          </a:xfrm>
          <a:prstGeom prst="rect">
            <a:avLst/>
          </a:prstGeom>
          <a:noFill/>
          <a:ln w="9525">
            <a:noFill/>
            <a:miter lim="800000"/>
            <a:headEnd/>
            <a:tailEnd/>
          </a:ln>
          <a:effectLst/>
        </p:spPr>
        <p:txBody>
          <a:bodyPr vert="horz" wrap="square" lIns="96659" tIns="48329" rIns="96659" bIns="4832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9206" name="Rectangle 6"/>
          <p:cNvSpPr>
            <a:spLocks noGrp="1" noChangeArrowheads="1"/>
          </p:cNvSpPr>
          <p:nvPr>
            <p:ph type="ftr" sz="quarter" idx="4"/>
          </p:nvPr>
        </p:nvSpPr>
        <p:spPr bwMode="auto">
          <a:xfrm>
            <a:off x="0" y="9118600"/>
            <a:ext cx="3170238" cy="481013"/>
          </a:xfrm>
          <a:prstGeom prst="rect">
            <a:avLst/>
          </a:prstGeom>
          <a:noFill/>
          <a:ln w="9525">
            <a:noFill/>
            <a:miter lim="800000"/>
            <a:headEnd/>
            <a:tailEnd/>
          </a:ln>
          <a:effectLst/>
        </p:spPr>
        <p:txBody>
          <a:bodyPr vert="horz" wrap="square" lIns="96659" tIns="48329" rIns="96659" bIns="48329" numCol="1" anchor="b" anchorCtr="0" compatLnSpc="1">
            <a:prstTxWarp prst="textNoShape">
              <a:avLst/>
            </a:prstTxWarp>
          </a:bodyPr>
          <a:lstStyle>
            <a:lvl1pPr defTabSz="966788" eaLnBrk="0" hangingPunct="0">
              <a:defRPr sz="1300">
                <a:latin typeface="Times" pitchFamily="18" charset="0"/>
              </a:defRPr>
            </a:lvl1pPr>
          </a:lstStyle>
          <a:p>
            <a:pPr>
              <a:defRPr/>
            </a:pPr>
            <a:endParaRPr lang="en-US"/>
          </a:p>
        </p:txBody>
      </p:sp>
      <p:sp>
        <p:nvSpPr>
          <p:cNvPr id="179207" name="Rectangle 7"/>
          <p:cNvSpPr>
            <a:spLocks noGrp="1" noChangeArrowheads="1"/>
          </p:cNvSpPr>
          <p:nvPr>
            <p:ph type="sldNum" sz="quarter" idx="5"/>
          </p:nvPr>
        </p:nvSpPr>
        <p:spPr bwMode="auto">
          <a:xfrm>
            <a:off x="4143375" y="9118600"/>
            <a:ext cx="3170238" cy="481013"/>
          </a:xfrm>
          <a:prstGeom prst="rect">
            <a:avLst/>
          </a:prstGeom>
          <a:noFill/>
          <a:ln w="9525">
            <a:noFill/>
            <a:miter lim="800000"/>
            <a:headEnd/>
            <a:tailEnd/>
          </a:ln>
          <a:effectLst/>
        </p:spPr>
        <p:txBody>
          <a:bodyPr vert="horz" wrap="square" lIns="96659" tIns="48329" rIns="96659" bIns="48329" numCol="1" anchor="b" anchorCtr="0" compatLnSpc="1">
            <a:prstTxWarp prst="textNoShape">
              <a:avLst/>
            </a:prstTxWarp>
          </a:bodyPr>
          <a:lstStyle>
            <a:lvl1pPr algn="r" defTabSz="966788" eaLnBrk="0" hangingPunct="0">
              <a:defRPr sz="1300">
                <a:latin typeface="Times" pitchFamily="18" charset="0"/>
              </a:defRPr>
            </a:lvl1pPr>
          </a:lstStyle>
          <a:p>
            <a:pPr>
              <a:defRPr/>
            </a:pPr>
            <a:fld id="{EC2A4C06-C3F7-4667-B6C5-381531637228}" type="slidenum">
              <a:rPr lang="en-US"/>
              <a:pPr>
                <a:defRPr/>
              </a:pPr>
              <a:t>‹#›</a:t>
            </a:fld>
            <a:endParaRPr lang="en-US"/>
          </a:p>
        </p:txBody>
      </p:sp>
    </p:spTree>
    <p:extLst>
      <p:ext uri="{BB962C8B-B14F-4D97-AF65-F5344CB8AC3E}">
        <p14:creationId xmlns:p14="http://schemas.microsoft.com/office/powerpoint/2010/main" val="13926611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CF9F72BB-E227-4F5B-B724-6AD7C8BEAF6D}" type="slidenum">
              <a:rPr lang="en-US" smtClean="0"/>
              <a:pPr/>
              <a:t>1</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r>
              <a:rPr lang="en-US"/>
              <a:t>Picture on the left is a normal metaphase cell with chromosomes aligned at the metaphase plate.  Picture on the right shows a normal cell in A and cells treated with various cancer-causing chemicals(B-D).  In B-D note abnormal distribution of chromosomes during anaphase stage (B- chromosomal bridge; C- lagging chromosome; lagging fragment.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p:spPr>
        <p:txBody>
          <a:bodyPr/>
          <a:lstStyle/>
          <a:p>
            <a:r>
              <a:rPr lang="en-US"/>
              <a:t>Growth factors stimulate cell division and come in many types depending upon the type of cell involved.  Typically a cell will complete its cycle once stimulated to go beyond G1.  The growth factor is an external stimulator that binds to the cell surface causing a cascade of signal transduction through a relay system.  The end result is that cell growth overrides the block to division.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a:ln/>
        </p:spPr>
      </p:sp>
      <p:sp>
        <p:nvSpPr>
          <p:cNvPr id="34818"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Book chapter 8, 8.5 (p. </a:t>
            </a:r>
            <a:r>
              <a:rPr lang="en-US" sz="1200"/>
              <a:t>129)</a:t>
            </a:r>
          </a:p>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a:ln/>
        </p:spPr>
      </p:sp>
      <p:sp>
        <p:nvSpPr>
          <p:cNvPr id="3686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a:ln/>
        </p:spPr>
      </p:sp>
      <p:sp>
        <p:nvSpPr>
          <p:cNvPr id="3891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ln/>
        </p:spPr>
      </p:sp>
      <p:sp>
        <p:nvSpPr>
          <p:cNvPr id="4096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ChangeArrowheads="1" noTextEdit="1"/>
          </p:cNvSpPr>
          <p:nvPr>
            <p:ph type="sldImg"/>
          </p:nvPr>
        </p:nvSpPr>
        <p:spPr>
          <a:ln/>
        </p:spPr>
      </p:sp>
      <p:sp>
        <p:nvSpPr>
          <p:cNvPr id="83970" name="Rectangle 3"/>
          <p:cNvSpPr>
            <a:spLocks noGrp="1" noChangeArrowheads="1"/>
          </p:cNvSpPr>
          <p:nvPr>
            <p:ph type="body" idx="1"/>
          </p:nvPr>
        </p:nvSpPr>
        <p:spPr>
          <a:noFill/>
          <a:ln/>
        </p:spPr>
        <p:txBody>
          <a:bodyPr/>
          <a:lstStyle/>
          <a:p>
            <a:r>
              <a:rPr lang="en-US"/>
              <a:t>First, it would appear that there are problems with the M phase check system that makes certain that chromosomes align properly.  This will explain 4 chromosomes as other daughter cell would have none of that chromosome type.  It does not explain translocations (movement of pieces of one chromosome to another.  There are wandering chromosomes shown between 20 and 21 that most likely did not attach properly to the spindle.  Chromosome breakage is not explained.  Triploid state most easily explained during meiosis where one gamete is still diploid and the other is haploid.  It is suggested that initially cancer cells have a growth advantage from a chromosomal rearrangement and that they outcompete.  They also have decreased regulation leading to additional abnormalities as shown in the example above..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r>
              <a:rPr lang="en-US"/>
              <a:t>Cancer claims the lives of 1 out of 5 in US and developed countries.  Often, mutations within the normal cell cycle control mechanisms lead to uncontrolled growth which leads to tumor formation.  Transformed cells may be destroyed by our normal immune system but if the cells escape the system they may proliferate to form a tumor.  Cancer cells are not density inhibited.  They proceed past check points in the absence of growth factors.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p:spPr>
        <p:txBody>
          <a:bodyPr/>
          <a:lstStyle/>
          <a:p>
            <a:r>
              <a:rPr lang="en-US"/>
              <a:t>The first step is the transformation of a cell or cells to release them from the cell cycle controls.  These cells grow to form a tumor.  Tumors may be benign or malignant.  Benign may still need to be removed to stop them from interfering with normal function.  Malignant tumors are shown in the second and third steps in the figure.  A malignant tumor has the ability to spread or invade other tissues and cells.  Often they secrete signal molecules causing blood vessels to grow to them and then malignant cells can escape into the blood stream and impact other tissues.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p:spPr>
        <p:txBody>
          <a:bodyPr/>
          <a:lstStyle/>
          <a:p>
            <a:r>
              <a:rPr lang="en-US"/>
              <a:t>Two drugs commonly used to inhibit cell growth of cancer cells.  They work on the normal mitotic apparatus.  Taxol was originally isolateed from the bark of the Pacific Yew tree.  It is now made synthetically.  Vinblastine was found in a periwinkle plant in Madagascar.  Do you see a reason to protect native species?  These drugs cause side effects because they target growing cells and not all growing cells in an individual with cancer are malignant.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p:spPr>
      </p:sp>
      <p:sp>
        <p:nvSpPr>
          <p:cNvPr id="20482" name="Rectangle 3"/>
          <p:cNvSpPr>
            <a:spLocks noGrp="1" noChangeArrowheads="1"/>
          </p:cNvSpPr>
          <p:nvPr>
            <p:ph type="body" idx="1"/>
          </p:nvPr>
        </p:nvSpPr>
        <p:spPr>
          <a:noFill/>
          <a:ln/>
        </p:spPr>
        <p:txBody>
          <a:bodyPr/>
          <a:lstStyle/>
          <a:p>
            <a:r>
              <a:rPr lang="en-US"/>
              <a:t>Normal karyotype of a male because of both X and Y chromosomes.  Diploid cell with two copies of each chromosome.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ln/>
        </p:spPr>
      </p:sp>
      <p:sp>
        <p:nvSpPr>
          <p:cNvPr id="22530"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ln/>
        </p:spPr>
      </p:sp>
      <p:sp>
        <p:nvSpPr>
          <p:cNvPr id="24578" name="Rectangle 3"/>
          <p:cNvSpPr>
            <a:spLocks noGrp="1" noChangeArrowheads="1"/>
          </p:cNvSpPr>
          <p:nvPr>
            <p:ph type="body" idx="1"/>
          </p:nvPr>
        </p:nvSpPr>
        <p:spPr>
          <a:noFill/>
          <a:ln/>
        </p:spPr>
        <p:txBody>
          <a:bodyPr/>
          <a:lstStyle/>
          <a:p>
            <a:r>
              <a:rPr lang="en-US"/>
              <a:t>Correct answer is A</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a:ln/>
        </p:spPr>
      </p:sp>
      <p:sp>
        <p:nvSpPr>
          <p:cNvPr id="26626" name="Notes Placeholder 2"/>
          <p:cNvSpPr>
            <a:spLocks noGrp="1"/>
          </p:cNvSpPr>
          <p:nvPr>
            <p:ph type="body" idx="1"/>
          </p:nvPr>
        </p:nvSpPr>
        <p:spPr>
          <a:noFill/>
          <a:ln/>
        </p:spPr>
        <p:txBody>
          <a:bodyPr/>
          <a:lstStyle/>
          <a:p>
            <a:r>
              <a:rPr lang="en-US"/>
              <a:t>Follow explanation in slide to name the periods of the cell cycle. </a:t>
            </a:r>
          </a:p>
          <a:p>
            <a:r>
              <a:rPr lang="en-US">
                <a:cs typeface="Arial" charset="0"/>
              </a:rPr>
              <a:t>Length of cell cycle ~same for same cell types, but may differ greatly from one cell type to another.  Ex:  Neurons remain in G0 and do not divide.  Bone marrow, mucosa of gut, and skin epithelial cells show rapid turnover.  </a:t>
            </a:r>
            <a:r>
              <a:rPr lang="en-US"/>
              <a:t>DNA replication in S phase is similar in all cells of a species.  DNA is doubled in S phase &amp; chromatid # is doubled.  The cell continues to growth throughout all of these phases except M (and possibly G</a:t>
            </a:r>
            <a:r>
              <a:rPr lang="en-US" sz="900"/>
              <a:t>0</a:t>
            </a:r>
            <a:r>
              <a:rPr lang="en-US"/>
              <a:t>).</a:t>
            </a:r>
          </a:p>
          <a:p>
            <a:endParaRPr lang="en-US">
              <a:cs typeface="Arial" charset="0"/>
            </a:endParaRPr>
          </a:p>
          <a:p>
            <a:endParaRPr lang="en-US">
              <a:cs typeface="Arial" charset="0"/>
            </a:endParaRPr>
          </a:p>
          <a:p>
            <a:endParaRPr lang="en-US"/>
          </a:p>
        </p:txBody>
      </p:sp>
      <p:sp>
        <p:nvSpPr>
          <p:cNvPr id="26627" name="Slide Number Placeholder 3"/>
          <p:cNvSpPr>
            <a:spLocks noGrp="1"/>
          </p:cNvSpPr>
          <p:nvPr>
            <p:ph type="sldNum" sz="quarter" idx="5"/>
          </p:nvPr>
        </p:nvSpPr>
        <p:spPr>
          <a:noFill/>
        </p:spPr>
        <p:txBody>
          <a:bodyPr/>
          <a:lstStyle/>
          <a:p>
            <a:fld id="{F3480561-FDFD-43D2-A166-A4E9C4589C15}"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ln/>
        </p:spPr>
      </p:sp>
      <p:sp>
        <p:nvSpPr>
          <p:cNvPr id="28674" name="Rectangle 3"/>
          <p:cNvSpPr>
            <a:spLocks noGrp="1" noChangeArrowheads="1"/>
          </p:cNvSpPr>
          <p:nvPr>
            <p:ph type="body" idx="1"/>
          </p:nvPr>
        </p:nvSpPr>
        <p:spPr>
          <a:noFill/>
          <a:ln/>
        </p:spPr>
        <p:txBody>
          <a:bodyPr/>
          <a:lstStyle/>
          <a:p>
            <a:r>
              <a:rPr lang="en-US"/>
              <a:t>Chromosome shown is in mitosis as it is the most visible and highly condensed form of the chromosome. This is an early mitosis because each chromosome has two chromatids.  For karyotype analysis, only mitotic chromosomes are used.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a:ln/>
        </p:spPr>
      </p:sp>
      <p:sp>
        <p:nvSpPr>
          <p:cNvPr id="30722" name="Notes Placeholder 2"/>
          <p:cNvSpPr>
            <a:spLocks noGrp="1"/>
          </p:cNvSpPr>
          <p:nvPr>
            <p:ph type="body" idx="1"/>
          </p:nvPr>
        </p:nvSpPr>
        <p:spPr>
          <a:noFill/>
          <a:ln/>
        </p:spPr>
        <p:txBody>
          <a:bodyPr/>
          <a:lstStyle/>
          <a:p>
            <a:r>
              <a:rPr lang="en-US"/>
              <a:t>For the G1 checkpoint growth factors and/or cell size may be involved.  Without growth factors cells may be pulled out of cycle into G0.</a:t>
            </a:r>
          </a:p>
        </p:txBody>
      </p:sp>
      <p:sp>
        <p:nvSpPr>
          <p:cNvPr id="30723" name="Slide Number Placeholder 3"/>
          <p:cNvSpPr>
            <a:spLocks noGrp="1"/>
          </p:cNvSpPr>
          <p:nvPr>
            <p:ph type="sldNum" sz="quarter" idx="5"/>
          </p:nvPr>
        </p:nvSpPr>
        <p:spPr>
          <a:noFill/>
        </p:spPr>
        <p:txBody>
          <a:bodyPr/>
          <a:lstStyle/>
          <a:p>
            <a:fld id="{90377763-B025-4F25-932E-F071B2D8C668}"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a:ln/>
        </p:spPr>
      </p:sp>
      <p:sp>
        <p:nvSpPr>
          <p:cNvPr id="32770" name="Notes Placeholder 2"/>
          <p:cNvSpPr>
            <a:spLocks noGrp="1"/>
          </p:cNvSpPr>
          <p:nvPr>
            <p:ph type="body" idx="1"/>
          </p:nvPr>
        </p:nvSpPr>
        <p:spPr>
          <a:noFill/>
          <a:ln/>
        </p:spPr>
        <p:txBody>
          <a:bodyPr/>
          <a:lstStyle/>
          <a:p>
            <a:r>
              <a:rPr lang="en-US"/>
              <a:t>The cell cycle control system, identified in the diagram as the central control knob, acts much as the control device on a washing machine.  There is a cyclical set of control molecules that trigger and coordinate cell cycle events.  The red barriers indicate check points.  If the cells are not ready to proceed they are blocked at these checkpoints until such time as they have acquired the appropriate capabilities.  Messages come from internal and external, or environmental, sources.  The M checkpoint is used to be certain that all chromosomes are attached to spindle fibers and aligned at the equator.  This allows for equal distribution of chromosomes. “Separation of the sister chromatids depends on the breakdown of the </a:t>
            </a:r>
            <a:r>
              <a:rPr lang="en-US" b="1"/>
              <a:t>cohesin</a:t>
            </a:r>
            <a:r>
              <a:rPr lang="en-US"/>
              <a:t> that has been holding them together. </a:t>
            </a:r>
          </a:p>
        </p:txBody>
      </p:sp>
      <p:sp>
        <p:nvSpPr>
          <p:cNvPr id="32771" name="Slide Number Placeholder 3"/>
          <p:cNvSpPr>
            <a:spLocks noGrp="1"/>
          </p:cNvSpPr>
          <p:nvPr>
            <p:ph type="sldNum" sz="quarter" idx="5"/>
          </p:nvPr>
        </p:nvSpPr>
        <p:spPr>
          <a:noFill/>
        </p:spPr>
        <p:txBody>
          <a:bodyPr/>
          <a:lstStyle/>
          <a:p>
            <a:fld id="{F40F8BA3-D008-4941-9BA2-388CCF8F63EC}"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5162CB-588B-4ACF-8533-BC10CF9D8F5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7B5B0A-DF55-43B9-BB8F-25A59B0B5E3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A86E91-28F2-45F6-A013-20BB5FC2265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30491B-4EF1-4641-B6E5-C42AE2015EC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B97A4D4-C73A-40F0-A705-06DE0FAD66F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BE5E931-FD8D-4D97-9125-AB7C0DE4997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01FFBFC-DF7B-48DB-B2C2-4A0644783BB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47E8ADA-28C5-4233-A15E-7083483F1CB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91975D6-890D-4A70-BCF7-416B76B1B54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23E9E49-A5AF-4703-BFF7-E54479152B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6000FC4-747A-4456-A7EE-71CD99D12FC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mn-lt"/>
              </a:defRPr>
            </a:lvl1pPr>
          </a:lstStyle>
          <a:p>
            <a:pPr>
              <a:defRPr/>
            </a:pPr>
            <a:fld id="{E0D027D2-6F17-49C6-BC9B-EEA8B733231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fontAlgn="base">
        <a:spcBef>
          <a:spcPct val="0"/>
        </a:spcBef>
        <a:spcAft>
          <a:spcPct val="0"/>
        </a:spcAft>
        <a:defRPr sz="4400">
          <a:solidFill>
            <a:schemeClr val="tx2"/>
          </a:solidFill>
          <a:latin typeface="Times" pitchFamily="18" charset="0"/>
        </a:defRPr>
      </a:lvl6pPr>
      <a:lvl7pPr marL="914400" algn="ctr" rtl="0" fontAlgn="base">
        <a:spcBef>
          <a:spcPct val="0"/>
        </a:spcBef>
        <a:spcAft>
          <a:spcPct val="0"/>
        </a:spcAft>
        <a:defRPr sz="4400">
          <a:solidFill>
            <a:schemeClr val="tx2"/>
          </a:solidFill>
          <a:latin typeface="Times" pitchFamily="18" charset="0"/>
        </a:defRPr>
      </a:lvl7pPr>
      <a:lvl8pPr marL="1371600" algn="ctr" rtl="0" fontAlgn="base">
        <a:spcBef>
          <a:spcPct val="0"/>
        </a:spcBef>
        <a:spcAft>
          <a:spcPct val="0"/>
        </a:spcAft>
        <a:defRPr sz="4400">
          <a:solidFill>
            <a:schemeClr val="tx2"/>
          </a:solidFill>
          <a:latin typeface="Times" pitchFamily="18" charset="0"/>
        </a:defRPr>
      </a:lvl8pPr>
      <a:lvl9pPr marL="1828800" algn="ctr" rtl="0" fontAlgn="base">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ideo" Target="https://www.youtube.com/embed/SEJuGFsNeBI?feature=oembed" TargetMode="External"/><Relationship Id="rId6" Type="http://schemas.openxmlformats.org/officeDocument/2006/relationships/image" Target="../media/image12.png"/><Relationship Id="rId5" Type="http://schemas.openxmlformats.org/officeDocument/2006/relationships/hyperlink" Target="http://intro.bio.rpi.edu/Studio/2GeneticsAndMedicine/1/2In/Mitosis.mpg" TargetMode="External"/><Relationship Id="rId4" Type="http://schemas.openxmlformats.org/officeDocument/2006/relationships/hyperlink" Target="http://media.pearsoncmg.com/bc/bc_0media_bio/bioflix/bioflix.htm?cc6mitosi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ideo" Target="https://www.youtube.com/embed/ujdzdTZbbw0?feature=oembed" TargetMode="External"/><Relationship Id="rId6" Type="http://schemas.openxmlformats.org/officeDocument/2006/relationships/image" Target="../media/image18.png"/><Relationship Id="rId5" Type="http://schemas.openxmlformats.org/officeDocument/2006/relationships/hyperlink" Target="http://intro.bio.rpi.edu/Studio/2GeneticsAndMedicine/1/2In/KhodjakovDance1.mp4" TargetMode="External"/><Relationship Id="rId4" Type="http://schemas.openxmlformats.org/officeDocument/2006/relationships/hyperlink" Target="http://www.youtube.com/watch?v=ujdzdTZbbw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intro.bio.rpi.edu/Studio/2GeneticsAndMedicine/1/2In/20120113_CancerTreatment.mp4" TargetMode="External"/><Relationship Id="rId2" Type="http://schemas.openxmlformats.org/officeDocument/2006/relationships/slideLayout" Target="../slideLayouts/slideLayout1.xml"/><Relationship Id="rId1" Type="http://schemas.openxmlformats.org/officeDocument/2006/relationships/video" Target="https://www.youtube.com/embed/QhssZsyKCcI?feature=oembed" TargetMode="External"/><Relationship Id="rId5" Type="http://schemas.openxmlformats.org/officeDocument/2006/relationships/image" Target="../media/image20.png"/><Relationship Id="rId4" Type="http://schemas.openxmlformats.org/officeDocument/2006/relationships/hyperlink" Target="http://youtu.be/QhssZsyKCcI"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1828800" y="118170"/>
            <a:ext cx="5181600" cy="3539430"/>
          </a:xfrm>
          <a:prstGeom prst="rect">
            <a:avLst/>
          </a:prstGeom>
          <a:noFill/>
          <a:ln w="9525">
            <a:noFill/>
            <a:miter lim="800000"/>
            <a:headEnd/>
            <a:tailEnd/>
          </a:ln>
        </p:spPr>
        <p:txBody>
          <a:bodyPr wrap="square">
            <a:spAutoFit/>
          </a:bodyPr>
          <a:lstStyle/>
          <a:p>
            <a:pPr eaLnBrk="0" hangingPunct="0"/>
            <a:r>
              <a:rPr lang="en-US" sz="2800" dirty="0"/>
              <a:t>Genetics &amp; Medicine 1.  The Cell Cycle, Mitosis, and Cancer</a:t>
            </a:r>
          </a:p>
          <a:p>
            <a:pPr eaLnBrk="0" hangingPunct="0"/>
            <a:endParaRPr lang="en-US" sz="2800" dirty="0"/>
          </a:p>
          <a:p>
            <a:pPr eaLnBrk="0" hangingPunct="0"/>
            <a:endParaRPr lang="en-US" sz="2800" dirty="0"/>
          </a:p>
          <a:p>
            <a:pPr eaLnBrk="0" hangingPunct="0"/>
            <a:endParaRPr lang="en-US" sz="2800" dirty="0"/>
          </a:p>
          <a:p>
            <a:pPr eaLnBrk="0" hangingPunct="0"/>
            <a:endParaRPr lang="en-US" sz="2800" dirty="0"/>
          </a:p>
          <a:p>
            <a:pPr eaLnBrk="0" hangingPunct="0"/>
            <a:endParaRPr lang="en-US" sz="2800" dirty="0"/>
          </a:p>
          <a:p>
            <a:pPr eaLnBrk="0" hangingPunct="0"/>
            <a:endParaRPr lang="en-US" sz="2800" dirty="0"/>
          </a:p>
        </p:txBody>
      </p:sp>
      <p:pic>
        <p:nvPicPr>
          <p:cNvPr id="15363" name="Picture 8" descr="meta"/>
          <p:cNvPicPr>
            <a:picLocks noChangeAspect="1" noChangeArrowheads="1"/>
          </p:cNvPicPr>
          <p:nvPr/>
        </p:nvPicPr>
        <p:blipFill>
          <a:blip r:embed="rId3"/>
          <a:srcRect/>
          <a:stretch>
            <a:fillRect/>
          </a:stretch>
        </p:blipFill>
        <p:spPr bwMode="auto">
          <a:xfrm>
            <a:off x="304800" y="1447800"/>
            <a:ext cx="4007115" cy="4953000"/>
          </a:xfrm>
          <a:prstGeom prst="rect">
            <a:avLst/>
          </a:prstGeom>
          <a:noFill/>
          <a:ln w="12700">
            <a:solidFill>
              <a:srgbClr val="000000"/>
            </a:solidFill>
            <a:miter lim="800000"/>
            <a:headEnd/>
            <a:tailEnd/>
          </a:ln>
        </p:spPr>
      </p:pic>
      <p:sp>
        <p:nvSpPr>
          <p:cNvPr id="15364" name="TextBox 4"/>
          <p:cNvSpPr txBox="1">
            <a:spLocks noChangeArrowheads="1"/>
          </p:cNvSpPr>
          <p:nvPr/>
        </p:nvSpPr>
        <p:spPr bwMode="auto">
          <a:xfrm>
            <a:off x="1981200" y="5740400"/>
            <a:ext cx="1905000" cy="584200"/>
          </a:xfrm>
          <a:prstGeom prst="rect">
            <a:avLst/>
          </a:prstGeom>
          <a:noFill/>
          <a:ln w="9525">
            <a:noFill/>
            <a:miter lim="800000"/>
            <a:headEnd/>
            <a:tailEnd/>
          </a:ln>
        </p:spPr>
        <p:txBody>
          <a:bodyPr>
            <a:spAutoFit/>
          </a:bodyPr>
          <a:lstStyle/>
          <a:p>
            <a:pPr eaLnBrk="0" hangingPunct="0"/>
            <a:r>
              <a:rPr lang="en-US" sz="1600">
                <a:solidFill>
                  <a:schemeClr val="bg1"/>
                </a:solidFill>
              </a:rPr>
              <a:t>Alexey Khodjakov</a:t>
            </a:r>
          </a:p>
          <a:p>
            <a:pPr eaLnBrk="0" hangingPunct="0"/>
            <a:r>
              <a:rPr lang="en-US" sz="1600">
                <a:solidFill>
                  <a:schemeClr val="bg1"/>
                </a:solidFill>
              </a:rPr>
              <a:t>Wadsworth Center</a:t>
            </a:r>
          </a:p>
        </p:txBody>
      </p:sp>
      <p:pic>
        <p:nvPicPr>
          <p:cNvPr id="15365" name="Picture 2" descr="http://www.scielo.br/img/fbpe/gmb/v22n4/0943f1.gif"/>
          <p:cNvPicPr>
            <a:picLocks noChangeAspect="1" noChangeArrowheads="1"/>
          </p:cNvPicPr>
          <p:nvPr/>
        </p:nvPicPr>
        <p:blipFill>
          <a:blip r:embed="rId4"/>
          <a:srcRect/>
          <a:stretch>
            <a:fillRect/>
          </a:stretch>
        </p:blipFill>
        <p:spPr bwMode="auto">
          <a:xfrm>
            <a:off x="4654550" y="1828800"/>
            <a:ext cx="4241800" cy="3124200"/>
          </a:xfrm>
          <a:prstGeom prst="rect">
            <a:avLst/>
          </a:prstGeom>
          <a:noFill/>
          <a:ln w="9525">
            <a:noFill/>
            <a:miter lim="800000"/>
            <a:headEnd/>
            <a:tailEnd/>
          </a:ln>
        </p:spPr>
      </p:pic>
      <p:sp>
        <p:nvSpPr>
          <p:cNvPr id="15366" name="TextBox 5"/>
          <p:cNvSpPr txBox="1">
            <a:spLocks noChangeArrowheads="1"/>
          </p:cNvSpPr>
          <p:nvPr/>
        </p:nvSpPr>
        <p:spPr bwMode="auto">
          <a:xfrm>
            <a:off x="4648200" y="5334000"/>
            <a:ext cx="3962400" cy="276225"/>
          </a:xfrm>
          <a:prstGeom prst="rect">
            <a:avLst/>
          </a:prstGeom>
          <a:noFill/>
          <a:ln w="9525">
            <a:noFill/>
            <a:miter lim="800000"/>
            <a:headEnd/>
            <a:tailEnd/>
          </a:ln>
        </p:spPr>
        <p:txBody>
          <a:bodyPr>
            <a:spAutoFit/>
          </a:bodyPr>
          <a:lstStyle/>
          <a:p>
            <a:pPr eaLnBrk="0" hangingPunct="0"/>
            <a:r>
              <a:rPr lang="en-US" sz="1200" b="1"/>
              <a:t>Genet. Mol. Biol. vol.22 n.4 São Paulo Dec. 1999</a:t>
            </a:r>
            <a:endParaRPr lang="en-US" sz="12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298450" y="349250"/>
            <a:ext cx="8693150" cy="641350"/>
          </a:xfrm>
          <a:prstGeom prst="rect">
            <a:avLst/>
          </a:prstGeom>
          <a:noFill/>
          <a:ln w="9525">
            <a:noFill/>
            <a:miter lim="800000"/>
            <a:headEnd/>
            <a:tailEnd/>
          </a:ln>
        </p:spPr>
        <p:txBody>
          <a:bodyPr wrap="none">
            <a:spAutoFit/>
          </a:bodyPr>
          <a:lstStyle/>
          <a:p>
            <a:pPr eaLnBrk="0" hangingPunct="0"/>
            <a:r>
              <a:rPr lang="en-US" sz="3600"/>
              <a:t>At the end of S phase and prior to Mitosis </a:t>
            </a:r>
          </a:p>
        </p:txBody>
      </p:sp>
      <p:pic>
        <p:nvPicPr>
          <p:cNvPr id="27651" name="Picture 3" descr="08_04bcChromosomeDupli-U"/>
          <p:cNvPicPr>
            <a:picLocks noChangeAspect="1" noChangeArrowheads="1"/>
          </p:cNvPicPr>
          <p:nvPr/>
        </p:nvPicPr>
        <p:blipFill>
          <a:blip r:embed="rId3"/>
          <a:srcRect/>
          <a:stretch>
            <a:fillRect/>
          </a:stretch>
        </p:blipFill>
        <p:spPr bwMode="auto">
          <a:xfrm>
            <a:off x="1620838" y="1247775"/>
            <a:ext cx="5999162" cy="4860925"/>
          </a:xfrm>
          <a:prstGeom prst="rect">
            <a:avLst/>
          </a:prstGeom>
          <a:noFill/>
          <a:ln w="9525">
            <a:noFill/>
            <a:miter lim="800000"/>
            <a:headEnd/>
            <a:tailEnd/>
          </a:ln>
        </p:spPr>
      </p:pic>
      <p:sp>
        <p:nvSpPr>
          <p:cNvPr id="27652" name="Text Box 5"/>
          <p:cNvSpPr txBox="1">
            <a:spLocks noChangeArrowheads="1"/>
          </p:cNvSpPr>
          <p:nvPr/>
        </p:nvSpPr>
        <p:spPr bwMode="auto">
          <a:xfrm>
            <a:off x="1663700" y="1524000"/>
            <a:ext cx="1806575" cy="247650"/>
          </a:xfrm>
          <a:prstGeom prst="rect">
            <a:avLst/>
          </a:prstGeom>
          <a:noFill/>
          <a:ln w="9525">
            <a:noFill/>
            <a:miter lim="800000"/>
            <a:headEnd/>
            <a:tailEnd/>
          </a:ln>
        </p:spPr>
        <p:txBody>
          <a:bodyPr wrap="none" lIns="0" tIns="0" rIns="0" bIns="0"/>
          <a:lstStyle/>
          <a:p>
            <a:pPr eaLnBrk="0" hangingPunct="0">
              <a:lnSpc>
                <a:spcPct val="90000"/>
              </a:lnSpc>
            </a:pPr>
            <a:r>
              <a:rPr lang="en-US" sz="2000"/>
              <a:t>Sister chromatids</a:t>
            </a:r>
          </a:p>
        </p:txBody>
      </p:sp>
      <p:sp>
        <p:nvSpPr>
          <p:cNvPr id="27653" name="Text Box 6"/>
          <p:cNvSpPr txBox="1">
            <a:spLocks noChangeArrowheads="1"/>
          </p:cNvSpPr>
          <p:nvPr/>
        </p:nvSpPr>
        <p:spPr bwMode="auto">
          <a:xfrm>
            <a:off x="3657600" y="3429000"/>
            <a:ext cx="1093788" cy="217488"/>
          </a:xfrm>
          <a:prstGeom prst="rect">
            <a:avLst/>
          </a:prstGeom>
          <a:noFill/>
          <a:ln w="9525">
            <a:noFill/>
            <a:miter lim="800000"/>
            <a:headEnd/>
            <a:tailEnd/>
          </a:ln>
        </p:spPr>
        <p:txBody>
          <a:bodyPr wrap="none" lIns="0" tIns="0" rIns="0" bIns="0"/>
          <a:lstStyle/>
          <a:p>
            <a:pPr eaLnBrk="0" hangingPunct="0">
              <a:lnSpc>
                <a:spcPct val="90000"/>
              </a:lnSpc>
            </a:pPr>
            <a:r>
              <a:rPr lang="en-US" sz="2100"/>
              <a:t>Centromere</a:t>
            </a:r>
          </a:p>
        </p:txBody>
      </p:sp>
      <p:sp>
        <p:nvSpPr>
          <p:cNvPr id="27654" name="Text Box 7"/>
          <p:cNvSpPr txBox="1">
            <a:spLocks noChangeArrowheads="1"/>
          </p:cNvSpPr>
          <p:nvPr/>
        </p:nvSpPr>
        <p:spPr bwMode="auto">
          <a:xfrm>
            <a:off x="6096000" y="2514600"/>
            <a:ext cx="1011238" cy="379413"/>
          </a:xfrm>
          <a:prstGeom prst="rect">
            <a:avLst/>
          </a:prstGeom>
          <a:noFill/>
          <a:ln w="9525">
            <a:noFill/>
            <a:miter lim="800000"/>
            <a:headEnd/>
            <a:tailEnd/>
          </a:ln>
        </p:spPr>
        <p:txBody>
          <a:bodyPr wrap="none" lIns="0" tIns="0" rIns="0" bIns="0"/>
          <a:lstStyle/>
          <a:p>
            <a:pPr eaLnBrk="0" hangingPunct="0">
              <a:lnSpc>
                <a:spcPct val="90000"/>
              </a:lnSpc>
            </a:pPr>
            <a:r>
              <a:rPr lang="en-US" sz="2000"/>
              <a:t>Chromosome</a:t>
            </a:r>
          </a:p>
          <a:p>
            <a:pPr eaLnBrk="0" hangingPunct="0">
              <a:lnSpc>
                <a:spcPct val="90000"/>
              </a:lnSpc>
            </a:pPr>
            <a:r>
              <a:rPr lang="en-US" sz="2000"/>
              <a:t>duplication</a:t>
            </a:r>
          </a:p>
        </p:txBody>
      </p:sp>
      <p:sp>
        <p:nvSpPr>
          <p:cNvPr id="27655" name="Line 12"/>
          <p:cNvSpPr>
            <a:spLocks noChangeShapeType="1"/>
          </p:cNvSpPr>
          <p:nvPr/>
        </p:nvSpPr>
        <p:spPr bwMode="auto">
          <a:xfrm flipH="1">
            <a:off x="2635250" y="3833813"/>
            <a:ext cx="1114425" cy="1587"/>
          </a:xfrm>
          <a:prstGeom prst="line">
            <a:avLst/>
          </a:prstGeom>
          <a:noFill/>
          <a:ln w="50800">
            <a:solidFill>
              <a:schemeClr val="bg1"/>
            </a:solidFill>
            <a:round/>
            <a:headEnd/>
            <a:tailEnd/>
          </a:ln>
        </p:spPr>
        <p:txBody>
          <a:bodyPr wrap="none" anchor="ctr"/>
          <a:lstStyle/>
          <a:p>
            <a:endParaRPr lang="en-US"/>
          </a:p>
        </p:txBody>
      </p:sp>
      <p:sp>
        <p:nvSpPr>
          <p:cNvPr id="27656" name="Line 18"/>
          <p:cNvSpPr>
            <a:spLocks noChangeShapeType="1"/>
          </p:cNvSpPr>
          <p:nvPr/>
        </p:nvSpPr>
        <p:spPr bwMode="auto">
          <a:xfrm flipH="1">
            <a:off x="2362200" y="3581400"/>
            <a:ext cx="1114425" cy="1588"/>
          </a:xfrm>
          <a:prstGeom prst="line">
            <a:avLst/>
          </a:prstGeom>
          <a:noFill/>
          <a:ln w="25400">
            <a:solidFill>
              <a:schemeClr val="tx1"/>
            </a:solidFill>
            <a:round/>
            <a:headEnd/>
            <a:tailEnd/>
          </a:ln>
        </p:spPr>
        <p:txBody>
          <a:bodyPr wrap="none" anchor="ctr"/>
          <a:lstStyle/>
          <a:p>
            <a:endParaRPr lang="en-US"/>
          </a:p>
        </p:txBody>
      </p:sp>
      <p:sp>
        <p:nvSpPr>
          <p:cNvPr id="27657" name="Text Box 20"/>
          <p:cNvSpPr txBox="1">
            <a:spLocks noChangeArrowheads="1"/>
          </p:cNvSpPr>
          <p:nvPr/>
        </p:nvSpPr>
        <p:spPr bwMode="auto">
          <a:xfrm>
            <a:off x="6400800" y="4114800"/>
            <a:ext cx="1295400" cy="457200"/>
          </a:xfrm>
          <a:prstGeom prst="rect">
            <a:avLst/>
          </a:prstGeom>
          <a:noFill/>
          <a:ln w="9525">
            <a:noFill/>
            <a:miter lim="800000"/>
            <a:headEnd/>
            <a:tailEnd/>
          </a:ln>
        </p:spPr>
        <p:txBody>
          <a:bodyPr>
            <a:spAutoFit/>
          </a:bodyPr>
          <a:lstStyle/>
          <a:p>
            <a:pPr eaLnBrk="0" hangingPunct="0"/>
            <a:r>
              <a:rPr lang="en-US"/>
              <a:t>Mitosis</a:t>
            </a:r>
          </a:p>
        </p:txBody>
      </p:sp>
      <p:sp>
        <p:nvSpPr>
          <p:cNvPr id="27658" name="Text Box 21"/>
          <p:cNvSpPr txBox="1">
            <a:spLocks noChangeArrowheads="1"/>
          </p:cNvSpPr>
          <p:nvPr/>
        </p:nvSpPr>
        <p:spPr bwMode="auto">
          <a:xfrm>
            <a:off x="1600200" y="6172200"/>
            <a:ext cx="6184900" cy="457200"/>
          </a:xfrm>
          <a:prstGeom prst="rect">
            <a:avLst/>
          </a:prstGeom>
          <a:noFill/>
          <a:ln w="9525">
            <a:noFill/>
            <a:miter lim="800000"/>
            <a:headEnd/>
            <a:tailEnd/>
          </a:ln>
        </p:spPr>
        <p:txBody>
          <a:bodyPr wrap="none">
            <a:spAutoFit/>
          </a:bodyPr>
          <a:lstStyle/>
          <a:p>
            <a:pPr eaLnBrk="0" hangingPunct="0"/>
            <a:r>
              <a:rPr lang="en-US"/>
              <a:t>Sister chromatids held together by cohesins.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3124200" y="228600"/>
            <a:ext cx="3486150" cy="701675"/>
          </a:xfrm>
          <a:prstGeom prst="rect">
            <a:avLst/>
          </a:prstGeom>
          <a:noFill/>
          <a:ln w="9525">
            <a:noFill/>
            <a:miter lim="800000"/>
            <a:headEnd/>
            <a:tailEnd/>
          </a:ln>
        </p:spPr>
        <p:txBody>
          <a:bodyPr wrap="none">
            <a:spAutoFit/>
          </a:bodyPr>
          <a:lstStyle/>
          <a:p>
            <a:pPr eaLnBrk="0" hangingPunct="0"/>
            <a:r>
              <a:rPr lang="en-US" sz="4000"/>
              <a:t>The Cell Cycle</a:t>
            </a:r>
          </a:p>
        </p:txBody>
      </p:sp>
      <p:sp>
        <p:nvSpPr>
          <p:cNvPr id="29699" name="Text Box 5"/>
          <p:cNvSpPr txBox="1">
            <a:spLocks noChangeArrowheads="1"/>
          </p:cNvSpPr>
          <p:nvPr/>
        </p:nvSpPr>
        <p:spPr bwMode="auto">
          <a:xfrm>
            <a:off x="282575" y="1143000"/>
            <a:ext cx="3146425" cy="2235200"/>
          </a:xfrm>
          <a:prstGeom prst="rect">
            <a:avLst/>
          </a:prstGeom>
          <a:noFill/>
          <a:ln w="9525">
            <a:solidFill>
              <a:schemeClr val="tx1"/>
            </a:solidFill>
            <a:miter lim="800000"/>
            <a:headEnd/>
            <a:tailEnd/>
          </a:ln>
        </p:spPr>
        <p:txBody>
          <a:bodyPr>
            <a:spAutoFit/>
          </a:bodyPr>
          <a:lstStyle/>
          <a:p>
            <a:pPr eaLnBrk="0" hangingPunct="0"/>
            <a:r>
              <a:rPr lang="en-US" sz="2000"/>
              <a:t>G1:  Cells increase in size, produce RNA, &amp; synthesize proteins. The G1 Checkpoint is activated and ensures everything is ready for DNA synthesis.</a:t>
            </a:r>
          </a:p>
        </p:txBody>
      </p:sp>
      <p:pic>
        <p:nvPicPr>
          <p:cNvPr id="29700" name="Picture 6" descr="02_05"/>
          <p:cNvPicPr>
            <a:picLocks noChangeAspect="1" noChangeArrowheads="1"/>
          </p:cNvPicPr>
          <p:nvPr/>
        </p:nvPicPr>
        <p:blipFill>
          <a:blip r:embed="rId3"/>
          <a:srcRect b="3627"/>
          <a:stretch>
            <a:fillRect/>
          </a:stretch>
        </p:blipFill>
        <p:spPr bwMode="auto">
          <a:xfrm>
            <a:off x="3048000" y="2209800"/>
            <a:ext cx="3429000" cy="2117725"/>
          </a:xfrm>
          <a:prstGeom prst="rect">
            <a:avLst/>
          </a:prstGeom>
          <a:noFill/>
          <a:ln w="9525">
            <a:noFill/>
            <a:miter lim="800000"/>
            <a:headEnd/>
            <a:tailEnd/>
          </a:ln>
        </p:spPr>
      </p:pic>
      <p:sp>
        <p:nvSpPr>
          <p:cNvPr id="29701" name="Text Box 7"/>
          <p:cNvSpPr txBox="1">
            <a:spLocks noChangeArrowheads="1"/>
          </p:cNvSpPr>
          <p:nvPr/>
        </p:nvSpPr>
        <p:spPr bwMode="auto">
          <a:xfrm>
            <a:off x="3657600" y="1346200"/>
            <a:ext cx="2622550" cy="406400"/>
          </a:xfrm>
          <a:prstGeom prst="rect">
            <a:avLst/>
          </a:prstGeom>
          <a:noFill/>
          <a:ln w="9525">
            <a:solidFill>
              <a:schemeClr val="tx1"/>
            </a:solidFill>
            <a:miter lim="800000"/>
            <a:headEnd/>
            <a:tailEnd/>
          </a:ln>
        </p:spPr>
        <p:txBody>
          <a:bodyPr wrap="none">
            <a:spAutoFit/>
          </a:bodyPr>
          <a:lstStyle/>
          <a:p>
            <a:pPr eaLnBrk="0" hangingPunct="0"/>
            <a:r>
              <a:rPr lang="en-US" sz="2000"/>
              <a:t>DNA synthesis phase</a:t>
            </a:r>
          </a:p>
        </p:txBody>
      </p:sp>
      <p:sp>
        <p:nvSpPr>
          <p:cNvPr id="29702" name="Text Box 8"/>
          <p:cNvSpPr txBox="1">
            <a:spLocks noChangeArrowheads="1"/>
          </p:cNvSpPr>
          <p:nvPr/>
        </p:nvSpPr>
        <p:spPr bwMode="auto">
          <a:xfrm>
            <a:off x="6553200" y="2133600"/>
            <a:ext cx="2306638" cy="3149600"/>
          </a:xfrm>
          <a:prstGeom prst="rect">
            <a:avLst/>
          </a:prstGeom>
          <a:noFill/>
          <a:ln w="9525">
            <a:solidFill>
              <a:schemeClr val="tx1"/>
            </a:solidFill>
            <a:miter lim="800000"/>
            <a:headEnd/>
            <a:tailEnd/>
          </a:ln>
        </p:spPr>
        <p:txBody>
          <a:bodyPr>
            <a:spAutoFit/>
          </a:bodyPr>
          <a:lstStyle/>
          <a:p>
            <a:pPr eaLnBrk="0" hangingPunct="0"/>
            <a:r>
              <a:rPr lang="en-US" sz="2000"/>
              <a:t>G2: Cell continues</a:t>
            </a:r>
          </a:p>
          <a:p>
            <a:pPr eaLnBrk="0" hangingPunct="0"/>
            <a:r>
              <a:rPr lang="en-US" sz="2000"/>
              <a:t>to grow and produce new proteins required</a:t>
            </a:r>
          </a:p>
          <a:p>
            <a:pPr eaLnBrk="0" hangingPunct="0"/>
            <a:r>
              <a:rPr lang="en-US" sz="2000"/>
              <a:t>for cell division.</a:t>
            </a:r>
          </a:p>
          <a:p>
            <a:pPr eaLnBrk="0" hangingPunct="0"/>
            <a:r>
              <a:rPr lang="en-US" sz="2000"/>
              <a:t>At the end of G2, the G2 Checkpoint </a:t>
            </a:r>
          </a:p>
          <a:p>
            <a:pPr eaLnBrk="0" hangingPunct="0"/>
            <a:r>
              <a:rPr lang="en-US" sz="2000"/>
              <a:t>determines if cell is ready to enter Mitosis.</a:t>
            </a:r>
          </a:p>
        </p:txBody>
      </p:sp>
      <p:sp>
        <p:nvSpPr>
          <p:cNvPr id="29703" name="Text Box 9"/>
          <p:cNvSpPr txBox="1">
            <a:spLocks noChangeArrowheads="1"/>
          </p:cNvSpPr>
          <p:nvPr/>
        </p:nvSpPr>
        <p:spPr bwMode="auto">
          <a:xfrm>
            <a:off x="4708525" y="1782763"/>
            <a:ext cx="498475" cy="579437"/>
          </a:xfrm>
          <a:prstGeom prst="rect">
            <a:avLst/>
          </a:prstGeom>
          <a:noFill/>
          <a:ln w="9525">
            <a:noFill/>
            <a:miter lim="800000"/>
            <a:headEnd/>
            <a:tailEnd/>
          </a:ln>
        </p:spPr>
        <p:txBody>
          <a:bodyPr wrap="none">
            <a:spAutoFit/>
          </a:bodyPr>
          <a:lstStyle/>
          <a:p>
            <a:pPr eaLnBrk="0" hangingPunct="0"/>
            <a:r>
              <a:rPr lang="en-US" sz="3200">
                <a:latin typeface="Lucida Sans Unicode" pitchFamily="34" charset="0"/>
                <a:cs typeface="Lucida Sans Unicode" pitchFamily="34" charset="0"/>
              </a:rPr>
              <a:t>⇩</a:t>
            </a:r>
          </a:p>
        </p:txBody>
      </p:sp>
      <p:sp>
        <p:nvSpPr>
          <p:cNvPr id="29704" name="Text Box 11"/>
          <p:cNvSpPr txBox="1">
            <a:spLocks noChangeArrowheads="1"/>
          </p:cNvSpPr>
          <p:nvPr/>
        </p:nvSpPr>
        <p:spPr bwMode="auto">
          <a:xfrm>
            <a:off x="228600" y="3886200"/>
            <a:ext cx="3643313" cy="2246313"/>
          </a:xfrm>
          <a:prstGeom prst="rect">
            <a:avLst/>
          </a:prstGeom>
          <a:noFill/>
          <a:ln w="9525">
            <a:solidFill>
              <a:schemeClr val="tx1"/>
            </a:solidFill>
            <a:miter lim="800000"/>
            <a:headEnd/>
            <a:tailEnd/>
          </a:ln>
        </p:spPr>
        <p:txBody>
          <a:bodyPr wrap="none">
            <a:spAutoFit/>
          </a:bodyPr>
          <a:lstStyle/>
          <a:p>
            <a:pPr eaLnBrk="0" hangingPunct="0"/>
            <a:r>
              <a:rPr lang="en-US" sz="2000"/>
              <a:t>G0:  There are times</a:t>
            </a:r>
          </a:p>
          <a:p>
            <a:pPr eaLnBrk="0" hangingPunct="0"/>
            <a:r>
              <a:rPr lang="en-US" sz="2000"/>
              <a:t>when cells leave the cycle </a:t>
            </a:r>
          </a:p>
          <a:p>
            <a:pPr eaLnBrk="0" hangingPunct="0"/>
            <a:r>
              <a:rPr lang="en-US" sz="2000"/>
              <a:t>&amp; quit dividing.  May be a </a:t>
            </a:r>
          </a:p>
          <a:p>
            <a:pPr eaLnBrk="0" hangingPunct="0"/>
            <a:r>
              <a:rPr lang="en-US" sz="2000"/>
              <a:t>temporary resting period</a:t>
            </a:r>
          </a:p>
          <a:p>
            <a:pPr eaLnBrk="0" hangingPunct="0"/>
            <a:r>
              <a:rPr lang="en-US" sz="2000"/>
              <a:t>or more permanent such as </a:t>
            </a:r>
          </a:p>
          <a:p>
            <a:pPr eaLnBrk="0" hangingPunct="0"/>
            <a:r>
              <a:rPr lang="en-US" sz="2000"/>
              <a:t>at end of development and no </a:t>
            </a:r>
          </a:p>
          <a:p>
            <a:pPr eaLnBrk="0" hangingPunct="0"/>
            <a:r>
              <a:rPr lang="en-US" sz="2000"/>
              <a:t>longer dividing.</a:t>
            </a:r>
          </a:p>
        </p:txBody>
      </p:sp>
      <p:sp>
        <p:nvSpPr>
          <p:cNvPr id="29705" name="Text Box 12"/>
          <p:cNvSpPr txBox="1">
            <a:spLocks noChangeArrowheads="1"/>
          </p:cNvSpPr>
          <p:nvPr/>
        </p:nvSpPr>
        <p:spPr bwMode="auto">
          <a:xfrm>
            <a:off x="3016250" y="6162675"/>
            <a:ext cx="3689350" cy="466725"/>
          </a:xfrm>
          <a:prstGeom prst="rect">
            <a:avLst/>
          </a:prstGeom>
          <a:solidFill>
            <a:schemeClr val="bg1"/>
          </a:solidFill>
          <a:ln w="9525">
            <a:solidFill>
              <a:schemeClr val="tx1"/>
            </a:solidFill>
            <a:miter lim="800000"/>
            <a:headEnd/>
            <a:tailEnd/>
          </a:ln>
        </p:spPr>
        <p:txBody>
          <a:bodyPr wrap="none">
            <a:spAutoFit/>
          </a:bodyPr>
          <a:lstStyle/>
          <a:p>
            <a:pPr eaLnBrk="0" hangingPunct="0"/>
            <a:r>
              <a:rPr lang="en-US"/>
              <a:t>Interphase = G1 + S + G2</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2762250" y="76200"/>
            <a:ext cx="3486150" cy="701675"/>
          </a:xfrm>
          <a:prstGeom prst="rect">
            <a:avLst/>
          </a:prstGeom>
          <a:noFill/>
          <a:ln w="9525">
            <a:noFill/>
            <a:miter lim="800000"/>
            <a:headEnd/>
            <a:tailEnd/>
          </a:ln>
        </p:spPr>
        <p:txBody>
          <a:bodyPr wrap="none">
            <a:spAutoFit/>
          </a:bodyPr>
          <a:lstStyle/>
          <a:p>
            <a:pPr eaLnBrk="0" hangingPunct="0"/>
            <a:r>
              <a:rPr lang="en-US" sz="4000" dirty="0"/>
              <a:t>The Cell Cycle</a:t>
            </a:r>
          </a:p>
        </p:txBody>
      </p:sp>
      <p:sp>
        <p:nvSpPr>
          <p:cNvPr id="31747" name="Text Box 4"/>
          <p:cNvSpPr txBox="1">
            <a:spLocks noChangeArrowheads="1"/>
          </p:cNvSpPr>
          <p:nvPr/>
        </p:nvSpPr>
        <p:spPr bwMode="auto">
          <a:xfrm>
            <a:off x="427038" y="5016500"/>
            <a:ext cx="8507412" cy="1917700"/>
          </a:xfrm>
          <a:prstGeom prst="rect">
            <a:avLst/>
          </a:prstGeom>
          <a:noFill/>
          <a:ln w="9525">
            <a:noFill/>
            <a:miter lim="800000"/>
            <a:headEnd/>
            <a:tailEnd/>
          </a:ln>
        </p:spPr>
        <p:txBody>
          <a:bodyPr wrap="none">
            <a:spAutoFit/>
          </a:bodyPr>
          <a:lstStyle/>
          <a:p>
            <a:pPr eaLnBrk="0" hangingPunct="0"/>
            <a:r>
              <a:rPr lang="en-US" dirty="0"/>
              <a:t>•There are checkpoint mechanisms at each stage that tell the</a:t>
            </a:r>
          </a:p>
          <a:p>
            <a:pPr eaLnBrk="0" hangingPunct="0"/>
            <a:r>
              <a:rPr lang="en-US" dirty="0"/>
              <a:t> cell to wait or proceed to the next phase.</a:t>
            </a:r>
          </a:p>
          <a:p>
            <a:pPr eaLnBrk="0" hangingPunct="0"/>
            <a:r>
              <a:rPr lang="en-US" dirty="0"/>
              <a:t>•Checkpoint surveillance mechanisms ensure </a:t>
            </a:r>
          </a:p>
          <a:p>
            <a:pPr eaLnBrk="0" hangingPunct="0"/>
            <a:r>
              <a:rPr lang="en-US" dirty="0"/>
              <a:t>  accuracy &amp; fidelity in chromosome replication &amp; segregation.</a:t>
            </a:r>
          </a:p>
          <a:p>
            <a:pPr eaLnBrk="0" hangingPunct="0"/>
            <a:endParaRPr lang="en-US" dirty="0"/>
          </a:p>
        </p:txBody>
      </p:sp>
      <p:pic>
        <p:nvPicPr>
          <p:cNvPr id="31748" name="Picture 4" descr="08_09aCellCycleControl-L.jpg"/>
          <p:cNvPicPr>
            <a:picLocks noChangeAspect="1"/>
          </p:cNvPicPr>
          <p:nvPr/>
        </p:nvPicPr>
        <p:blipFill>
          <a:blip r:embed="rId3"/>
          <a:srcRect/>
          <a:stretch>
            <a:fillRect/>
          </a:stretch>
        </p:blipFill>
        <p:spPr bwMode="auto">
          <a:xfrm>
            <a:off x="2362199" y="777875"/>
            <a:ext cx="4475101" cy="4301022"/>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685800" y="76200"/>
            <a:ext cx="7772400" cy="1143000"/>
          </a:xfrm>
        </p:spPr>
        <p:txBody>
          <a:bodyPr/>
          <a:lstStyle/>
          <a:p>
            <a:r>
              <a:rPr lang="en-US" sz="4000" dirty="0"/>
              <a:t>G1 checkpoint is regulated by growth factors</a:t>
            </a:r>
          </a:p>
        </p:txBody>
      </p:sp>
      <p:pic>
        <p:nvPicPr>
          <p:cNvPr id="95236" name="Picture 4" descr="08_09bGrowthFactorCellCyc-L"/>
          <p:cNvPicPr>
            <a:picLocks noChangeAspect="1" noChangeArrowheads="1"/>
          </p:cNvPicPr>
          <p:nvPr/>
        </p:nvPicPr>
        <p:blipFill>
          <a:blip r:embed="rId3"/>
          <a:srcRect/>
          <a:stretch>
            <a:fillRect/>
          </a:stretch>
        </p:blipFill>
        <p:spPr bwMode="auto">
          <a:xfrm>
            <a:off x="762000" y="1247628"/>
            <a:ext cx="7543800" cy="5423318"/>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105833"/>
            <a:ext cx="7772400" cy="486833"/>
          </a:xfrm>
        </p:spPr>
        <p:txBody>
          <a:bodyPr/>
          <a:lstStyle/>
          <a:p>
            <a:r>
              <a:rPr lang="en-US" sz="2800" dirty="0"/>
              <a:t> </a:t>
            </a:r>
            <a:r>
              <a:rPr lang="en-US" sz="2800" dirty="0" err="1">
                <a:hlinkClick r:id="rId4"/>
              </a:rPr>
              <a:t>BioFlix</a:t>
            </a:r>
            <a:r>
              <a:rPr lang="en-US" sz="2800" dirty="0">
                <a:hlinkClick r:id="rId4"/>
              </a:rPr>
              <a:t> Mitosis- 3D animation</a:t>
            </a:r>
            <a:endParaRPr lang="en-US" sz="2800" dirty="0"/>
          </a:p>
        </p:txBody>
      </p:sp>
      <p:sp>
        <p:nvSpPr>
          <p:cNvPr id="2" name="Rectangle 1"/>
          <p:cNvSpPr/>
          <p:nvPr/>
        </p:nvSpPr>
        <p:spPr>
          <a:xfrm>
            <a:off x="7391400" y="6595646"/>
            <a:ext cx="617477" cy="338554"/>
          </a:xfrm>
          <a:prstGeom prst="rect">
            <a:avLst/>
          </a:prstGeom>
        </p:spPr>
        <p:txBody>
          <a:bodyPr wrap="none">
            <a:spAutoFit/>
          </a:bodyPr>
          <a:lstStyle/>
          <a:p>
            <a:r>
              <a:rPr lang="en-US" sz="1600" dirty="0">
                <a:hlinkClick r:id="rId5"/>
              </a:rPr>
              <a:t>copy</a:t>
            </a:r>
            <a:endParaRPr lang="en-US" sz="1600" dirty="0"/>
          </a:p>
        </p:txBody>
      </p:sp>
      <p:pic>
        <p:nvPicPr>
          <p:cNvPr id="3" name="MasteringA&amp;P: A&amp;P Flix 3D animations bring A&amp;P to life">
            <a:hlinkClick r:id="" action="ppaction://media"/>
            <a:extLst>
              <a:ext uri="{FF2B5EF4-FFF2-40B4-BE49-F238E27FC236}">
                <a16:creationId xmlns:a16="http://schemas.microsoft.com/office/drawing/2014/main" id="{1CCE40E7-5D82-A74D-BA37-25C1F3731F38}"/>
              </a:ext>
            </a:extLst>
          </p:cNvPr>
          <p:cNvPicPr>
            <a:picLocks noRot="1" noChangeAspect="1"/>
          </p:cNvPicPr>
          <p:nvPr>
            <a:videoFile r:link="rId1"/>
          </p:nvPr>
        </p:nvPicPr>
        <p:blipFill>
          <a:blip r:embed="rId6"/>
          <a:stretch>
            <a:fillRect/>
          </a:stretch>
        </p:blipFill>
        <p:spPr>
          <a:xfrm>
            <a:off x="381000" y="304800"/>
            <a:ext cx="8458200" cy="633904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5842" name="Text Box 3"/>
          <p:cNvSpPr txBox="1">
            <a:spLocks noChangeArrowheads="1"/>
          </p:cNvSpPr>
          <p:nvPr/>
        </p:nvSpPr>
        <p:spPr bwMode="auto">
          <a:xfrm>
            <a:off x="2813050" y="228600"/>
            <a:ext cx="3663950" cy="641350"/>
          </a:xfrm>
          <a:prstGeom prst="rect">
            <a:avLst/>
          </a:prstGeom>
          <a:noFill/>
          <a:ln w="9525">
            <a:noFill/>
            <a:miter lim="800000"/>
            <a:headEnd/>
            <a:tailEnd/>
          </a:ln>
        </p:spPr>
        <p:txBody>
          <a:bodyPr wrap="none">
            <a:spAutoFit/>
          </a:bodyPr>
          <a:lstStyle/>
          <a:p>
            <a:pPr eaLnBrk="0" hangingPunct="0"/>
            <a:r>
              <a:rPr lang="en-US" sz="3600" dirty="0">
                <a:solidFill>
                  <a:schemeClr val="bg1"/>
                </a:solidFill>
              </a:rPr>
              <a:t>Stages of Mitosis</a:t>
            </a:r>
          </a:p>
        </p:txBody>
      </p:sp>
      <p:pic>
        <p:nvPicPr>
          <p:cNvPr id="35843" name="Picture 5" descr="figure 18-34a part 1"/>
          <p:cNvPicPr>
            <a:picLocks noChangeAspect="1" noChangeArrowheads="1"/>
          </p:cNvPicPr>
          <p:nvPr/>
        </p:nvPicPr>
        <p:blipFill>
          <a:blip r:embed="rId3"/>
          <a:srcRect/>
          <a:stretch>
            <a:fillRect/>
          </a:stretch>
        </p:blipFill>
        <p:spPr bwMode="auto">
          <a:xfrm>
            <a:off x="76200" y="990599"/>
            <a:ext cx="8991600" cy="5640231"/>
          </a:xfrm>
          <a:prstGeom prst="rect">
            <a:avLst/>
          </a:prstGeom>
          <a:noFill/>
          <a:ln w="9525">
            <a:noFill/>
            <a:miter lim="800000"/>
            <a:headEnd/>
            <a:tailEnd/>
          </a:ln>
        </p:spPr>
      </p:pic>
      <p:sp>
        <p:nvSpPr>
          <p:cNvPr id="35844" name="Text Box 6"/>
          <p:cNvSpPr txBox="1">
            <a:spLocks noChangeArrowheads="1"/>
          </p:cNvSpPr>
          <p:nvPr/>
        </p:nvSpPr>
        <p:spPr bwMode="auto">
          <a:xfrm>
            <a:off x="7127875" y="5227638"/>
            <a:ext cx="1711325" cy="944562"/>
          </a:xfrm>
          <a:prstGeom prst="rect">
            <a:avLst/>
          </a:prstGeom>
          <a:noFill/>
          <a:ln w="9525">
            <a:noFill/>
            <a:miter lim="800000"/>
            <a:headEnd/>
            <a:tailEnd/>
          </a:ln>
        </p:spPr>
        <p:txBody>
          <a:bodyPr wrap="none">
            <a:spAutoFit/>
          </a:bodyPr>
          <a:lstStyle/>
          <a:p>
            <a:pPr eaLnBrk="0" hangingPunct="0"/>
            <a:r>
              <a:rPr lang="en-US">
                <a:solidFill>
                  <a:srgbClr val="FF0000"/>
                </a:solidFill>
                <a:cs typeface="Arial" charset="0"/>
              </a:rPr>
              <a:t>       </a:t>
            </a:r>
            <a:r>
              <a:rPr lang="en-US" sz="3200">
                <a:solidFill>
                  <a:srgbClr val="FF0000"/>
                </a:solidFill>
                <a:cs typeface="Arial" charset="0"/>
              </a:rPr>
              <a:t>↑</a:t>
            </a:r>
          </a:p>
          <a:p>
            <a:pPr eaLnBrk="0" hangingPunct="0"/>
            <a:r>
              <a:rPr lang="en-US">
                <a:solidFill>
                  <a:srgbClr val="FF0000"/>
                </a:solidFill>
              </a:rPr>
              <a:t>Checkpoint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685800" y="381000"/>
            <a:ext cx="1606550" cy="641350"/>
          </a:xfrm>
          <a:prstGeom prst="rect">
            <a:avLst/>
          </a:prstGeom>
          <a:noFill/>
          <a:ln w="9525">
            <a:noFill/>
            <a:miter lim="800000"/>
            <a:headEnd/>
            <a:tailEnd/>
          </a:ln>
        </p:spPr>
        <p:txBody>
          <a:bodyPr wrap="none">
            <a:spAutoFit/>
          </a:bodyPr>
          <a:lstStyle/>
          <a:p>
            <a:pPr eaLnBrk="0" hangingPunct="0"/>
            <a:r>
              <a:rPr lang="en-US" sz="3600">
                <a:solidFill>
                  <a:schemeClr val="bg1"/>
                </a:solidFill>
              </a:rPr>
              <a:t>Mitosis</a:t>
            </a:r>
          </a:p>
        </p:txBody>
      </p:sp>
      <p:pic>
        <p:nvPicPr>
          <p:cNvPr id="37891" name="Picture 3" descr="figure 18-34a part 1"/>
          <p:cNvPicPr>
            <a:picLocks noChangeAspect="1" noChangeArrowheads="1"/>
          </p:cNvPicPr>
          <p:nvPr/>
        </p:nvPicPr>
        <p:blipFill>
          <a:blip r:embed="rId3"/>
          <a:srcRect/>
          <a:stretch>
            <a:fillRect/>
          </a:stretch>
        </p:blipFill>
        <p:spPr bwMode="auto">
          <a:xfrm>
            <a:off x="2362200" y="71437"/>
            <a:ext cx="6324600" cy="3967163"/>
          </a:xfrm>
          <a:prstGeom prst="rect">
            <a:avLst/>
          </a:prstGeom>
          <a:noFill/>
          <a:ln w="9525">
            <a:noFill/>
            <a:miter lim="800000"/>
            <a:headEnd/>
            <a:tailEnd/>
          </a:ln>
        </p:spPr>
      </p:pic>
      <p:pic>
        <p:nvPicPr>
          <p:cNvPr id="37892" name="Picture 5" descr="figure 18-34b"/>
          <p:cNvPicPr>
            <a:picLocks noChangeAspect="1" noChangeArrowheads="1"/>
          </p:cNvPicPr>
          <p:nvPr/>
        </p:nvPicPr>
        <p:blipFill>
          <a:blip r:embed="rId4"/>
          <a:srcRect/>
          <a:stretch>
            <a:fillRect/>
          </a:stretch>
        </p:blipFill>
        <p:spPr bwMode="auto">
          <a:xfrm>
            <a:off x="533400" y="3420694"/>
            <a:ext cx="3243263" cy="3361106"/>
          </a:xfrm>
          <a:prstGeom prst="rect">
            <a:avLst/>
          </a:prstGeom>
          <a:noFill/>
          <a:ln w="9525">
            <a:noFill/>
            <a:miter lim="800000"/>
            <a:headEnd/>
            <a:tailEnd/>
          </a:ln>
        </p:spPr>
      </p:pic>
      <p:pic>
        <p:nvPicPr>
          <p:cNvPr id="37893" name="Picture 6" descr="figure 18-36b"/>
          <p:cNvPicPr>
            <a:picLocks noChangeAspect="1" noChangeArrowheads="1"/>
          </p:cNvPicPr>
          <p:nvPr/>
        </p:nvPicPr>
        <p:blipFill>
          <a:blip r:embed="rId5"/>
          <a:srcRect/>
          <a:stretch>
            <a:fillRect/>
          </a:stretch>
        </p:blipFill>
        <p:spPr bwMode="auto">
          <a:xfrm>
            <a:off x="5010376" y="3733800"/>
            <a:ext cx="3981224" cy="29718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2813050" y="152400"/>
            <a:ext cx="3663950" cy="641350"/>
          </a:xfrm>
          <a:prstGeom prst="rect">
            <a:avLst/>
          </a:prstGeom>
          <a:noFill/>
          <a:ln w="9525">
            <a:noFill/>
            <a:miter lim="800000"/>
            <a:headEnd/>
            <a:tailEnd/>
          </a:ln>
        </p:spPr>
        <p:txBody>
          <a:bodyPr wrap="none">
            <a:spAutoFit/>
          </a:bodyPr>
          <a:lstStyle/>
          <a:p>
            <a:pPr eaLnBrk="0" hangingPunct="0"/>
            <a:r>
              <a:rPr lang="en-US" sz="3600" dirty="0">
                <a:solidFill>
                  <a:schemeClr val="bg1"/>
                </a:solidFill>
              </a:rPr>
              <a:t>Stages of Mitosis</a:t>
            </a:r>
          </a:p>
        </p:txBody>
      </p:sp>
      <p:pic>
        <p:nvPicPr>
          <p:cNvPr id="39939" name="Picture 4" descr="figure 18-34a part 2"/>
          <p:cNvPicPr>
            <a:picLocks noChangeAspect="1" noChangeArrowheads="1"/>
          </p:cNvPicPr>
          <p:nvPr/>
        </p:nvPicPr>
        <p:blipFill>
          <a:blip r:embed="rId3"/>
          <a:srcRect/>
          <a:stretch>
            <a:fillRect/>
          </a:stretch>
        </p:blipFill>
        <p:spPr bwMode="auto">
          <a:xfrm>
            <a:off x="152400" y="1022350"/>
            <a:ext cx="8884568" cy="5641975"/>
          </a:xfrm>
          <a:prstGeom prst="rect">
            <a:avLst/>
          </a:prstGeom>
          <a:noFill/>
          <a:ln w="9525">
            <a:noFill/>
            <a:miter lim="800000"/>
            <a:headEnd/>
            <a:tailEnd/>
          </a:ln>
        </p:spPr>
      </p:pic>
      <p:sp>
        <p:nvSpPr>
          <p:cNvPr id="39940" name="Text Box 6"/>
          <p:cNvSpPr txBox="1">
            <a:spLocks noChangeArrowheads="1"/>
          </p:cNvSpPr>
          <p:nvPr/>
        </p:nvSpPr>
        <p:spPr bwMode="auto">
          <a:xfrm>
            <a:off x="5334000" y="5791200"/>
            <a:ext cx="3084513" cy="457200"/>
          </a:xfrm>
          <a:prstGeom prst="rect">
            <a:avLst/>
          </a:prstGeom>
          <a:noFill/>
          <a:ln w="9525">
            <a:noFill/>
            <a:miter lim="800000"/>
            <a:headEnd/>
            <a:tailEnd/>
          </a:ln>
        </p:spPr>
        <p:txBody>
          <a:bodyPr wrap="none">
            <a:spAutoFit/>
          </a:bodyPr>
          <a:lstStyle/>
          <a:p>
            <a:pPr eaLnBrk="0" hangingPunct="0"/>
            <a:r>
              <a:rPr lang="en-US">
                <a:solidFill>
                  <a:srgbClr val="FF0000"/>
                </a:solidFill>
              </a:rPr>
              <a:t>actomyosin-mediated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1986" name="Rectangle 3"/>
          <p:cNvSpPr>
            <a:spLocks noChangeArrowheads="1"/>
          </p:cNvSpPr>
          <p:nvPr/>
        </p:nvSpPr>
        <p:spPr bwMode="auto">
          <a:xfrm>
            <a:off x="4953000" y="1447800"/>
            <a:ext cx="4038600" cy="4800600"/>
          </a:xfrm>
          <a:prstGeom prst="rect">
            <a:avLst/>
          </a:prstGeom>
          <a:noFill/>
          <a:ln w="9525">
            <a:noFill/>
            <a:miter lim="800000"/>
            <a:headEnd/>
            <a:tailEnd/>
          </a:ln>
        </p:spPr>
        <p:txBody>
          <a:bodyPr/>
          <a:lstStyle/>
          <a:p>
            <a:pPr marL="342900" indent="-342900" eaLnBrk="0" hangingPunct="0">
              <a:spcBef>
                <a:spcPct val="20000"/>
              </a:spcBef>
              <a:buFontTx/>
              <a:buChar char="•"/>
            </a:pPr>
            <a:r>
              <a:rPr lang="en-US" sz="2800" dirty="0"/>
              <a:t>Somatic Cells</a:t>
            </a:r>
          </a:p>
          <a:p>
            <a:pPr marL="342900" indent="-342900" eaLnBrk="0" hangingPunct="0">
              <a:spcBef>
                <a:spcPct val="20000"/>
              </a:spcBef>
              <a:buFontTx/>
              <a:buChar char="•"/>
            </a:pPr>
            <a:r>
              <a:rPr lang="en-US" sz="2800" dirty="0"/>
              <a:t>2n to 2n</a:t>
            </a:r>
          </a:p>
          <a:p>
            <a:pPr marL="342900" indent="-342900" eaLnBrk="0" hangingPunct="0">
              <a:spcBef>
                <a:spcPct val="20000"/>
              </a:spcBef>
              <a:buFontTx/>
              <a:buChar char="•"/>
            </a:pPr>
            <a:r>
              <a:rPr lang="en-US" sz="2800" dirty="0"/>
              <a:t>One division</a:t>
            </a:r>
          </a:p>
          <a:p>
            <a:pPr marL="342900" indent="-342900" eaLnBrk="0" hangingPunct="0">
              <a:spcBef>
                <a:spcPct val="20000"/>
              </a:spcBef>
              <a:buFontTx/>
              <a:buChar char="•"/>
            </a:pPr>
            <a:r>
              <a:rPr lang="en-US" sz="2800" dirty="0"/>
              <a:t>Constitutive activity</a:t>
            </a:r>
          </a:p>
          <a:p>
            <a:pPr marL="342900" indent="-342900" eaLnBrk="0" hangingPunct="0">
              <a:spcBef>
                <a:spcPct val="20000"/>
              </a:spcBef>
              <a:buFontTx/>
              <a:buChar char="•"/>
            </a:pPr>
            <a:r>
              <a:rPr lang="en-US" sz="2800" dirty="0"/>
              <a:t>No genetic sorting</a:t>
            </a:r>
          </a:p>
          <a:p>
            <a:pPr marL="342900" indent="-342900" eaLnBrk="0" hangingPunct="0">
              <a:spcBef>
                <a:spcPct val="20000"/>
              </a:spcBef>
            </a:pPr>
            <a:r>
              <a:rPr lang="en-US" dirty="0"/>
              <a:t>       growth</a:t>
            </a:r>
          </a:p>
          <a:p>
            <a:pPr marL="342900" indent="-342900" eaLnBrk="0" hangingPunct="0">
              <a:spcBef>
                <a:spcPct val="20000"/>
              </a:spcBef>
            </a:pPr>
            <a:r>
              <a:rPr lang="en-US" dirty="0"/>
              <a:t>       cell replacement</a:t>
            </a:r>
          </a:p>
          <a:p>
            <a:pPr marL="342900" indent="-342900" eaLnBrk="0" hangingPunct="0">
              <a:spcBef>
                <a:spcPct val="20000"/>
              </a:spcBef>
            </a:pPr>
            <a:r>
              <a:rPr lang="en-US" dirty="0"/>
              <a:t>       asexual reproduction</a:t>
            </a:r>
          </a:p>
        </p:txBody>
      </p:sp>
      <p:sp>
        <p:nvSpPr>
          <p:cNvPr id="41987" name="Text Box 5"/>
          <p:cNvSpPr txBox="1">
            <a:spLocks noChangeArrowheads="1"/>
          </p:cNvSpPr>
          <p:nvPr/>
        </p:nvSpPr>
        <p:spPr bwMode="auto">
          <a:xfrm>
            <a:off x="3492500" y="152400"/>
            <a:ext cx="1765300" cy="701675"/>
          </a:xfrm>
          <a:prstGeom prst="rect">
            <a:avLst/>
          </a:prstGeom>
          <a:noFill/>
          <a:ln w="9525">
            <a:noFill/>
            <a:miter lim="800000"/>
            <a:headEnd/>
            <a:tailEnd/>
          </a:ln>
        </p:spPr>
        <p:txBody>
          <a:bodyPr wrap="none">
            <a:spAutoFit/>
          </a:bodyPr>
          <a:lstStyle/>
          <a:p>
            <a:pPr eaLnBrk="0" hangingPunct="0"/>
            <a:r>
              <a:rPr lang="en-US" sz="4000" dirty="0"/>
              <a:t>Mitosis</a:t>
            </a:r>
          </a:p>
        </p:txBody>
      </p:sp>
      <p:pic>
        <p:nvPicPr>
          <p:cNvPr id="41988" name="Picture 6" descr="chapter 18 opener"/>
          <p:cNvPicPr>
            <a:picLocks noChangeAspect="1" noChangeArrowheads="1"/>
          </p:cNvPicPr>
          <p:nvPr/>
        </p:nvPicPr>
        <p:blipFill>
          <a:blip r:embed="rId3"/>
          <a:srcRect/>
          <a:stretch>
            <a:fillRect/>
          </a:stretch>
        </p:blipFill>
        <p:spPr bwMode="auto">
          <a:xfrm>
            <a:off x="149924" y="1066801"/>
            <a:ext cx="4661682" cy="4800600"/>
          </a:xfrm>
          <a:prstGeom prst="rect">
            <a:avLst/>
          </a:prstGeom>
          <a:noFill/>
          <a:ln w="9525">
            <a:noFill/>
            <a:miter lim="800000"/>
            <a:headEnd/>
            <a:tailEnd/>
          </a:ln>
        </p:spPr>
      </p:pic>
      <p:sp>
        <p:nvSpPr>
          <p:cNvPr id="41989" name="Text Box 7"/>
          <p:cNvSpPr txBox="1">
            <a:spLocks noChangeArrowheads="1"/>
          </p:cNvSpPr>
          <p:nvPr/>
        </p:nvSpPr>
        <p:spPr bwMode="auto">
          <a:xfrm>
            <a:off x="198438" y="5983288"/>
            <a:ext cx="4619625" cy="461962"/>
          </a:xfrm>
          <a:prstGeom prst="rect">
            <a:avLst/>
          </a:prstGeom>
          <a:noFill/>
          <a:ln w="9525">
            <a:noFill/>
            <a:miter lim="800000"/>
            <a:headEnd/>
            <a:tailEnd/>
          </a:ln>
        </p:spPr>
        <p:txBody>
          <a:bodyPr wrap="none">
            <a:spAutoFit/>
          </a:bodyPr>
          <a:lstStyle/>
          <a:p>
            <a:pPr eaLnBrk="0" hangingPunct="0"/>
            <a:r>
              <a:rPr lang="en-US"/>
              <a:t>Khodjakov </a:t>
            </a:r>
            <a:r>
              <a:rPr lang="en-US" i="1"/>
              <a:t>Nature</a:t>
            </a:r>
            <a:r>
              <a:rPr lang="en-US"/>
              <a:t> 408, 423-424.</a:t>
            </a:r>
          </a:p>
        </p:txBody>
      </p:sp>
      <p:sp>
        <p:nvSpPr>
          <p:cNvPr id="41990" name="Text Box 8"/>
          <p:cNvSpPr txBox="1">
            <a:spLocks noChangeArrowheads="1"/>
          </p:cNvSpPr>
          <p:nvPr/>
        </p:nvSpPr>
        <p:spPr bwMode="auto">
          <a:xfrm>
            <a:off x="2259013" y="5449888"/>
            <a:ext cx="2084387" cy="457200"/>
          </a:xfrm>
          <a:prstGeom prst="rect">
            <a:avLst/>
          </a:prstGeom>
          <a:noFill/>
          <a:ln w="9525">
            <a:noFill/>
            <a:miter lim="800000"/>
            <a:headEnd/>
            <a:tailEnd/>
          </a:ln>
        </p:spPr>
        <p:txBody>
          <a:bodyPr wrap="none">
            <a:spAutoFit/>
          </a:bodyPr>
          <a:lstStyle/>
          <a:p>
            <a:pPr eaLnBrk="0" hangingPunct="0"/>
            <a:r>
              <a:rPr lang="en-US"/>
              <a:t>Newt lung cell</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3426" name="Text Box 5"/>
          <p:cNvSpPr txBox="1">
            <a:spLocks noChangeArrowheads="1"/>
          </p:cNvSpPr>
          <p:nvPr/>
        </p:nvSpPr>
        <p:spPr bwMode="auto">
          <a:xfrm>
            <a:off x="3429000" y="-76200"/>
            <a:ext cx="1765300" cy="701675"/>
          </a:xfrm>
          <a:prstGeom prst="rect">
            <a:avLst/>
          </a:prstGeom>
          <a:noFill/>
          <a:ln w="9525">
            <a:noFill/>
            <a:miter lim="800000"/>
            <a:headEnd/>
            <a:tailEnd/>
          </a:ln>
        </p:spPr>
        <p:txBody>
          <a:bodyPr wrap="none">
            <a:spAutoFit/>
          </a:bodyPr>
          <a:lstStyle/>
          <a:p>
            <a:pPr eaLnBrk="0" hangingPunct="0"/>
            <a:r>
              <a:rPr lang="en-US" sz="4000" dirty="0"/>
              <a:t>Mitosis</a:t>
            </a:r>
          </a:p>
        </p:txBody>
      </p:sp>
      <p:sp>
        <p:nvSpPr>
          <p:cNvPr id="103427" name="Text Box 21"/>
          <p:cNvSpPr txBox="1">
            <a:spLocks noChangeArrowheads="1"/>
          </p:cNvSpPr>
          <p:nvPr/>
        </p:nvSpPr>
        <p:spPr bwMode="auto">
          <a:xfrm>
            <a:off x="563563" y="5516562"/>
            <a:ext cx="8656637" cy="1570038"/>
          </a:xfrm>
          <a:prstGeom prst="rect">
            <a:avLst/>
          </a:prstGeom>
          <a:noFill/>
          <a:ln w="9525" algn="ctr">
            <a:noFill/>
            <a:miter lim="800000"/>
            <a:headEnd/>
            <a:tailEnd/>
          </a:ln>
        </p:spPr>
        <p:txBody>
          <a:bodyPr>
            <a:spAutoFit/>
          </a:bodyPr>
          <a:lstStyle/>
          <a:p>
            <a:pPr algn="ctr" eaLnBrk="0" hangingPunct="0"/>
            <a:r>
              <a:rPr lang="en-US" dirty="0"/>
              <a:t>Mitosis in a vertebrate somatic cell (Rat kangaroo kidney). </a:t>
            </a:r>
          </a:p>
          <a:p>
            <a:pPr algn="ctr" eaLnBrk="0" hangingPunct="0"/>
            <a:r>
              <a:rPr lang="en-US" dirty="0"/>
              <a:t>Differential Interference Contrast (DIC) microscopy.</a:t>
            </a:r>
          </a:p>
          <a:p>
            <a:pPr algn="ctr" eaLnBrk="0" hangingPunct="0"/>
            <a:r>
              <a:rPr lang="en-US" dirty="0"/>
              <a:t>Alexey </a:t>
            </a:r>
            <a:r>
              <a:rPr lang="en-US" dirty="0" err="1"/>
              <a:t>Khodjakov</a:t>
            </a:r>
            <a:r>
              <a:rPr lang="en-US" dirty="0"/>
              <a:t> 		</a:t>
            </a:r>
          </a:p>
          <a:p>
            <a:pPr algn="ctr" eaLnBrk="0" hangingPunct="0"/>
            <a:endParaRPr lang="en-US" dirty="0"/>
          </a:p>
        </p:txBody>
      </p:sp>
      <p:sp>
        <p:nvSpPr>
          <p:cNvPr id="2" name="Rectangle 1"/>
          <p:cNvSpPr/>
          <p:nvPr/>
        </p:nvSpPr>
        <p:spPr>
          <a:xfrm>
            <a:off x="6857323" y="6396335"/>
            <a:ext cx="2210477" cy="461665"/>
          </a:xfrm>
          <a:prstGeom prst="rect">
            <a:avLst/>
          </a:prstGeom>
        </p:spPr>
        <p:txBody>
          <a:bodyPr wrap="none">
            <a:spAutoFit/>
          </a:bodyPr>
          <a:lstStyle/>
          <a:p>
            <a:r>
              <a:rPr lang="en-US" dirty="0"/>
              <a:t> </a:t>
            </a:r>
            <a:r>
              <a:rPr lang="en-US" dirty="0">
                <a:hlinkClick r:id="rId4"/>
              </a:rPr>
              <a:t>YouTube copy</a:t>
            </a:r>
            <a:endParaRPr lang="en-US" dirty="0"/>
          </a:p>
        </p:txBody>
      </p:sp>
      <p:sp>
        <p:nvSpPr>
          <p:cNvPr id="3" name="Rectangle 2">
            <a:extLst>
              <a:ext uri="{FF2B5EF4-FFF2-40B4-BE49-F238E27FC236}">
                <a16:creationId xmlns:a16="http://schemas.microsoft.com/office/drawing/2014/main" id="{6FD0DFBE-D3F4-5144-B063-05F3D273F1A5}"/>
              </a:ext>
            </a:extLst>
          </p:cNvPr>
          <p:cNvSpPr/>
          <p:nvPr/>
        </p:nvSpPr>
        <p:spPr>
          <a:xfrm>
            <a:off x="228600" y="6396335"/>
            <a:ext cx="1828800" cy="461665"/>
          </a:xfrm>
          <a:prstGeom prst="rect">
            <a:avLst/>
          </a:prstGeom>
        </p:spPr>
        <p:txBody>
          <a:bodyPr wrap="square">
            <a:spAutoFit/>
          </a:bodyPr>
          <a:lstStyle/>
          <a:p>
            <a:r>
              <a:rPr lang="en-US" dirty="0">
                <a:hlinkClick r:id="rId5"/>
              </a:rPr>
              <a:t>local copy</a:t>
            </a:r>
            <a:endParaRPr lang="en-US" dirty="0"/>
          </a:p>
        </p:txBody>
      </p:sp>
      <p:pic>
        <p:nvPicPr>
          <p:cNvPr id="4" name="18 34%20VID 3 KhodjakovDance1">
            <a:hlinkClick r:id="" action="ppaction://media"/>
            <a:extLst>
              <a:ext uri="{FF2B5EF4-FFF2-40B4-BE49-F238E27FC236}">
                <a16:creationId xmlns:a16="http://schemas.microsoft.com/office/drawing/2014/main" id="{498449BE-E749-0845-B5CC-9438E383E35A}"/>
              </a:ext>
            </a:extLst>
          </p:cNvPr>
          <p:cNvPicPr>
            <a:picLocks noRot="1" noChangeAspect="1"/>
          </p:cNvPicPr>
          <p:nvPr>
            <a:videoFile r:link="rId1"/>
          </p:nvPr>
        </p:nvPicPr>
        <p:blipFill>
          <a:blip r:embed="rId6"/>
          <a:stretch>
            <a:fillRect/>
          </a:stretch>
        </p:blipFill>
        <p:spPr>
          <a:xfrm>
            <a:off x="1276350" y="609600"/>
            <a:ext cx="6496050" cy="48684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7410" name="Picture 5"/>
          <p:cNvPicPr>
            <a:picLocks noChangeAspect="1" noChangeArrowheads="1"/>
          </p:cNvPicPr>
          <p:nvPr/>
        </p:nvPicPr>
        <p:blipFill>
          <a:blip r:embed="rId3"/>
          <a:srcRect/>
          <a:stretch>
            <a:fillRect/>
          </a:stretch>
        </p:blipFill>
        <p:spPr bwMode="auto">
          <a:xfrm rot="5400000">
            <a:off x="3417144" y="853330"/>
            <a:ext cx="5711726" cy="4926014"/>
          </a:xfrm>
          <a:prstGeom prst="rect">
            <a:avLst/>
          </a:prstGeom>
          <a:noFill/>
          <a:ln w="9525">
            <a:noFill/>
            <a:miter lim="800000"/>
            <a:headEnd/>
            <a:tailEnd/>
          </a:ln>
        </p:spPr>
      </p:pic>
      <p:sp>
        <p:nvSpPr>
          <p:cNvPr id="17411" name="Text Box 6"/>
          <p:cNvSpPr txBox="1">
            <a:spLocks noChangeArrowheads="1"/>
          </p:cNvSpPr>
          <p:nvPr/>
        </p:nvSpPr>
        <p:spPr bwMode="auto">
          <a:xfrm>
            <a:off x="228600" y="1091148"/>
            <a:ext cx="3581400" cy="3785652"/>
          </a:xfrm>
          <a:prstGeom prst="rect">
            <a:avLst/>
          </a:prstGeom>
          <a:noFill/>
          <a:ln w="9525">
            <a:noFill/>
            <a:miter lim="800000"/>
            <a:headEnd/>
            <a:tailEnd/>
          </a:ln>
        </p:spPr>
        <p:txBody>
          <a:bodyPr>
            <a:spAutoFit/>
          </a:bodyPr>
          <a:lstStyle/>
          <a:p>
            <a:pPr>
              <a:spcBef>
                <a:spcPct val="50000"/>
              </a:spcBef>
            </a:pPr>
            <a:r>
              <a:rPr lang="en-US" dirty="0"/>
              <a:t>Karyotype of Pancreatic Cancer Cells</a:t>
            </a:r>
          </a:p>
          <a:p>
            <a:pPr>
              <a:spcBef>
                <a:spcPct val="50000"/>
              </a:spcBef>
            </a:pPr>
            <a:endParaRPr lang="en-US" dirty="0"/>
          </a:p>
          <a:p>
            <a:pPr>
              <a:spcBef>
                <a:spcPct val="50000"/>
              </a:spcBef>
            </a:pPr>
            <a:r>
              <a:rPr lang="en-US" dirty="0"/>
              <a:t>What do you notice that appears odd amongst these chromosomes?  HINT:  What should a normal karyotype look like? </a:t>
            </a:r>
          </a:p>
        </p:txBody>
      </p:sp>
      <p:sp>
        <p:nvSpPr>
          <p:cNvPr id="17412" name="Text Box 7"/>
          <p:cNvSpPr txBox="1">
            <a:spLocks noChangeArrowheads="1"/>
          </p:cNvSpPr>
          <p:nvPr/>
        </p:nvSpPr>
        <p:spPr bwMode="auto">
          <a:xfrm>
            <a:off x="4495800" y="6248400"/>
            <a:ext cx="4267200" cy="274638"/>
          </a:xfrm>
          <a:prstGeom prst="rect">
            <a:avLst/>
          </a:prstGeom>
          <a:noFill/>
          <a:ln w="9525">
            <a:noFill/>
            <a:miter lim="800000"/>
            <a:headEnd/>
            <a:tailEnd/>
          </a:ln>
        </p:spPr>
        <p:txBody>
          <a:bodyPr>
            <a:spAutoFit/>
          </a:bodyPr>
          <a:lstStyle/>
          <a:p>
            <a:pPr>
              <a:spcBef>
                <a:spcPct val="50000"/>
              </a:spcBef>
            </a:pPr>
            <a:r>
              <a:rPr lang="en-US" sz="1200"/>
              <a:t>British J. Cancer (1993), 67: 1106-1112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82946" name="Picture 4"/>
          <p:cNvPicPr>
            <a:picLocks noChangeAspect="1" noChangeArrowheads="1"/>
          </p:cNvPicPr>
          <p:nvPr/>
        </p:nvPicPr>
        <p:blipFill>
          <a:blip r:embed="rId3"/>
          <a:srcRect/>
          <a:stretch>
            <a:fillRect/>
          </a:stretch>
        </p:blipFill>
        <p:spPr bwMode="auto">
          <a:xfrm rot="5400000">
            <a:off x="3910807" y="1346993"/>
            <a:ext cx="5181600" cy="4468813"/>
          </a:xfrm>
          <a:prstGeom prst="rect">
            <a:avLst/>
          </a:prstGeom>
          <a:noFill/>
          <a:ln w="9525">
            <a:noFill/>
            <a:miter lim="800000"/>
            <a:headEnd/>
            <a:tailEnd/>
          </a:ln>
        </p:spPr>
      </p:pic>
      <p:pic>
        <p:nvPicPr>
          <p:cNvPr id="82947" name="Picture 5" descr="karyo-2"/>
          <p:cNvPicPr>
            <a:picLocks noChangeAspect="1" noChangeArrowheads="1"/>
          </p:cNvPicPr>
          <p:nvPr/>
        </p:nvPicPr>
        <p:blipFill>
          <a:blip r:embed="rId4"/>
          <a:srcRect/>
          <a:stretch>
            <a:fillRect/>
          </a:stretch>
        </p:blipFill>
        <p:spPr bwMode="auto">
          <a:xfrm>
            <a:off x="304800" y="1143000"/>
            <a:ext cx="4114800" cy="4648200"/>
          </a:xfrm>
          <a:prstGeom prst="rect">
            <a:avLst/>
          </a:prstGeom>
          <a:noFill/>
          <a:ln w="9525">
            <a:noFill/>
            <a:miter lim="800000"/>
            <a:headEnd/>
            <a:tailEnd/>
          </a:ln>
        </p:spPr>
      </p:pic>
      <p:sp>
        <p:nvSpPr>
          <p:cNvPr id="82948" name="Rectangle 6"/>
          <p:cNvSpPr>
            <a:spLocks noGrp="1" noChangeArrowheads="1"/>
          </p:cNvSpPr>
          <p:nvPr>
            <p:ph type="title" idx="4294967295"/>
          </p:nvPr>
        </p:nvSpPr>
        <p:spPr>
          <a:xfrm>
            <a:off x="685800" y="228600"/>
            <a:ext cx="7772400" cy="914400"/>
          </a:xfrm>
        </p:spPr>
        <p:txBody>
          <a:bodyPr/>
          <a:lstStyle/>
          <a:p>
            <a:pPr algn="l"/>
            <a:r>
              <a:rPr lang="en-US" sz="2800"/>
              <a:t>Normal				Cancer</a:t>
            </a:r>
          </a:p>
        </p:txBody>
      </p:sp>
      <p:sp>
        <p:nvSpPr>
          <p:cNvPr id="82949" name="Text Box 7"/>
          <p:cNvSpPr txBox="1">
            <a:spLocks noChangeArrowheads="1"/>
          </p:cNvSpPr>
          <p:nvPr/>
        </p:nvSpPr>
        <p:spPr bwMode="auto">
          <a:xfrm>
            <a:off x="457200" y="6096000"/>
            <a:ext cx="6705600" cy="641350"/>
          </a:xfrm>
          <a:prstGeom prst="rect">
            <a:avLst/>
          </a:prstGeom>
          <a:noFill/>
          <a:ln w="9525">
            <a:noFill/>
            <a:miter lim="800000"/>
            <a:headEnd/>
            <a:tailEnd/>
          </a:ln>
        </p:spPr>
        <p:txBody>
          <a:bodyPr>
            <a:spAutoFit/>
          </a:bodyPr>
          <a:lstStyle/>
          <a:p>
            <a:pPr>
              <a:spcBef>
                <a:spcPct val="50000"/>
              </a:spcBef>
            </a:pPr>
            <a:r>
              <a:rPr lang="en-US" sz="1800"/>
              <a:t>Is it easier to explain the abnormalities in the cancer cell chromosome distribution?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a:t>Cancer</a:t>
            </a:r>
          </a:p>
        </p:txBody>
      </p:sp>
      <p:sp>
        <p:nvSpPr>
          <p:cNvPr id="98307" name="Rectangle 3"/>
          <p:cNvSpPr>
            <a:spLocks noGrp="1" noChangeArrowheads="1"/>
          </p:cNvSpPr>
          <p:nvPr>
            <p:ph type="body" idx="1"/>
          </p:nvPr>
        </p:nvSpPr>
        <p:spPr/>
        <p:txBody>
          <a:bodyPr/>
          <a:lstStyle/>
          <a:p>
            <a:r>
              <a:rPr lang="en-US"/>
              <a:t>As shown previously there are chromosomal abnormalities associated with cancer.</a:t>
            </a:r>
          </a:p>
          <a:p>
            <a:r>
              <a:rPr lang="en-US"/>
              <a:t>There is also a loss of growth control of cells because these cells (transformed cells) stop responding appropriately to cell cycle controls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a:t>Malignant tumor of the breast</a:t>
            </a:r>
          </a:p>
        </p:txBody>
      </p:sp>
      <p:pic>
        <p:nvPicPr>
          <p:cNvPr id="100356" name="Picture 4" descr="08_10MalignantTumor-L"/>
          <p:cNvPicPr>
            <a:picLocks noChangeAspect="1" noChangeArrowheads="1"/>
          </p:cNvPicPr>
          <p:nvPr/>
        </p:nvPicPr>
        <p:blipFill>
          <a:blip r:embed="rId3"/>
          <a:srcRect/>
          <a:stretch>
            <a:fillRect/>
          </a:stretch>
        </p:blipFill>
        <p:spPr bwMode="auto">
          <a:xfrm>
            <a:off x="304800" y="1981200"/>
            <a:ext cx="8547100" cy="3754438"/>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4996" name="Rectangle 4"/>
          <p:cNvSpPr>
            <a:spLocks noGrp="1" noChangeArrowheads="1"/>
          </p:cNvSpPr>
          <p:nvPr>
            <p:ph type="ctrTitle"/>
          </p:nvPr>
        </p:nvSpPr>
        <p:spPr>
          <a:xfrm>
            <a:off x="685800" y="-479425"/>
            <a:ext cx="7772400" cy="1470025"/>
          </a:xfrm>
        </p:spPr>
        <p:txBody>
          <a:bodyPr/>
          <a:lstStyle/>
          <a:p>
            <a:r>
              <a:rPr lang="en-US" dirty="0">
                <a:hlinkClick r:id="rId3"/>
              </a:rPr>
              <a:t>Video: Cancer Treatment </a:t>
            </a:r>
            <a:endParaRPr lang="en-US" dirty="0"/>
          </a:p>
        </p:txBody>
      </p:sp>
      <p:sp>
        <p:nvSpPr>
          <p:cNvPr id="2" name="Rectangle 1"/>
          <p:cNvSpPr/>
          <p:nvPr/>
        </p:nvSpPr>
        <p:spPr>
          <a:xfrm>
            <a:off x="6096000" y="6400800"/>
            <a:ext cx="4572000" cy="369332"/>
          </a:xfrm>
          <a:prstGeom prst="rect">
            <a:avLst/>
          </a:prstGeom>
        </p:spPr>
        <p:txBody>
          <a:bodyPr>
            <a:spAutoFit/>
          </a:bodyPr>
          <a:lstStyle/>
          <a:p>
            <a:r>
              <a:rPr lang="en-US" sz="1800" dirty="0">
                <a:hlinkClick r:id="rId4"/>
              </a:rPr>
              <a:t>YouTube copfy of the video</a:t>
            </a:r>
            <a:endParaRPr lang="en-US" sz="1800" dirty="0"/>
          </a:p>
        </p:txBody>
      </p:sp>
      <p:pic>
        <p:nvPicPr>
          <p:cNvPr id="3" name="Video: Cancer Treatment">
            <a:hlinkClick r:id="" action="ppaction://media"/>
            <a:extLst>
              <a:ext uri="{FF2B5EF4-FFF2-40B4-BE49-F238E27FC236}">
                <a16:creationId xmlns:a16="http://schemas.microsoft.com/office/drawing/2014/main" id="{2CA21693-1598-7644-BE19-56DF045D5EDE}"/>
              </a:ext>
            </a:extLst>
          </p:cNvPr>
          <p:cNvPicPr>
            <a:picLocks noRot="1" noChangeAspect="1"/>
          </p:cNvPicPr>
          <p:nvPr>
            <a:videoFile r:link="rId1"/>
          </p:nvPr>
        </p:nvPicPr>
        <p:blipFill>
          <a:blip r:embed="rId5"/>
          <a:stretch>
            <a:fillRect/>
          </a:stretch>
        </p:blipFill>
        <p:spPr>
          <a:xfrm>
            <a:off x="0" y="685800"/>
            <a:ext cx="9134856" cy="51383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685800" y="228600"/>
            <a:ext cx="7772400" cy="1066800"/>
          </a:xfrm>
        </p:spPr>
        <p:txBody>
          <a:bodyPr/>
          <a:lstStyle/>
          <a:p>
            <a:r>
              <a:rPr lang="en-US" dirty="0"/>
              <a:t>Cancer chemotherapy</a:t>
            </a:r>
          </a:p>
        </p:txBody>
      </p:sp>
      <p:sp>
        <p:nvSpPr>
          <p:cNvPr id="107526" name="Text Box 6"/>
          <p:cNvSpPr txBox="1">
            <a:spLocks noChangeArrowheads="1"/>
          </p:cNvSpPr>
          <p:nvPr/>
        </p:nvSpPr>
        <p:spPr bwMode="auto">
          <a:xfrm rot="10800000" flipV="1">
            <a:off x="609600" y="6338888"/>
            <a:ext cx="2819400" cy="214312"/>
          </a:xfrm>
          <a:prstGeom prst="rect">
            <a:avLst/>
          </a:prstGeom>
          <a:noFill/>
          <a:ln w="9525">
            <a:noFill/>
            <a:miter lim="800000"/>
            <a:headEnd/>
            <a:tailEnd/>
          </a:ln>
          <a:effectLst/>
        </p:spPr>
        <p:txBody>
          <a:bodyPr>
            <a:spAutoFit/>
          </a:bodyPr>
          <a:lstStyle/>
          <a:p>
            <a:pPr>
              <a:spcBef>
                <a:spcPct val="50000"/>
              </a:spcBef>
            </a:pPr>
            <a:r>
              <a:rPr lang="en-US" sz="800" dirty="0">
                <a:solidFill>
                  <a:srgbClr val="000000"/>
                </a:solidFill>
              </a:rPr>
              <a:t>www-jmg.ch.cam.ac.uk </a:t>
            </a:r>
          </a:p>
        </p:txBody>
      </p:sp>
      <p:sp>
        <p:nvSpPr>
          <p:cNvPr id="107527" name="Text Box 7"/>
          <p:cNvSpPr txBox="1">
            <a:spLocks noChangeArrowheads="1"/>
          </p:cNvSpPr>
          <p:nvPr/>
        </p:nvSpPr>
        <p:spPr bwMode="auto">
          <a:xfrm>
            <a:off x="457200" y="3733800"/>
            <a:ext cx="3276600" cy="646331"/>
          </a:xfrm>
          <a:prstGeom prst="rect">
            <a:avLst/>
          </a:prstGeom>
          <a:noFill/>
          <a:ln w="9525">
            <a:noFill/>
            <a:miter lim="800000"/>
            <a:headEnd/>
            <a:tailEnd/>
          </a:ln>
          <a:effectLst/>
        </p:spPr>
        <p:txBody>
          <a:bodyPr wrap="square">
            <a:spAutoFit/>
          </a:bodyPr>
          <a:lstStyle/>
          <a:p>
            <a:pPr>
              <a:spcBef>
                <a:spcPct val="50000"/>
              </a:spcBef>
            </a:pPr>
            <a:r>
              <a:rPr lang="en-US" sz="1800" dirty="0" err="1">
                <a:solidFill>
                  <a:srgbClr val="000000"/>
                </a:solidFill>
              </a:rPr>
              <a:t>Taxol</a:t>
            </a:r>
            <a:r>
              <a:rPr lang="en-US" sz="1800" dirty="0">
                <a:solidFill>
                  <a:srgbClr val="000000"/>
                </a:solidFill>
              </a:rPr>
              <a:t>: freezes mitotic spindle in actively dividing cells</a:t>
            </a:r>
          </a:p>
        </p:txBody>
      </p:sp>
      <p:sp>
        <p:nvSpPr>
          <p:cNvPr id="107529" name="Text Box 9"/>
          <p:cNvSpPr txBox="1">
            <a:spLocks noChangeArrowheads="1"/>
          </p:cNvSpPr>
          <p:nvPr/>
        </p:nvSpPr>
        <p:spPr bwMode="auto">
          <a:xfrm>
            <a:off x="5029200" y="6316663"/>
            <a:ext cx="2209800" cy="214312"/>
          </a:xfrm>
          <a:prstGeom prst="rect">
            <a:avLst/>
          </a:prstGeom>
          <a:noFill/>
          <a:ln w="9525">
            <a:noFill/>
            <a:miter lim="800000"/>
            <a:headEnd/>
            <a:tailEnd/>
          </a:ln>
          <a:effectLst/>
        </p:spPr>
        <p:txBody>
          <a:bodyPr>
            <a:spAutoFit/>
          </a:bodyPr>
          <a:lstStyle/>
          <a:p>
            <a:pPr>
              <a:spcBef>
                <a:spcPct val="50000"/>
              </a:spcBef>
            </a:pPr>
            <a:r>
              <a:rPr lang="en-US" sz="800">
                <a:solidFill>
                  <a:srgbClr val="000000"/>
                </a:solidFill>
              </a:rPr>
              <a:t>www.himpharm.com </a:t>
            </a:r>
          </a:p>
        </p:txBody>
      </p:sp>
      <p:sp>
        <p:nvSpPr>
          <p:cNvPr id="107530" name="Text Box 10"/>
          <p:cNvSpPr txBox="1">
            <a:spLocks noChangeArrowheads="1"/>
          </p:cNvSpPr>
          <p:nvPr/>
        </p:nvSpPr>
        <p:spPr bwMode="auto">
          <a:xfrm>
            <a:off x="4343400" y="3810000"/>
            <a:ext cx="4114800" cy="400110"/>
          </a:xfrm>
          <a:prstGeom prst="rect">
            <a:avLst/>
          </a:prstGeom>
          <a:noFill/>
          <a:ln w="9525">
            <a:noFill/>
            <a:miter lim="800000"/>
            <a:headEnd/>
            <a:tailEnd/>
          </a:ln>
          <a:effectLst/>
        </p:spPr>
        <p:txBody>
          <a:bodyPr wrap="square">
            <a:spAutoFit/>
          </a:bodyPr>
          <a:lstStyle/>
          <a:p>
            <a:pPr>
              <a:spcBef>
                <a:spcPct val="50000"/>
              </a:spcBef>
            </a:pPr>
            <a:r>
              <a:rPr lang="en-US" sz="1800" dirty="0">
                <a:solidFill>
                  <a:srgbClr val="000000"/>
                </a:solidFill>
              </a:rPr>
              <a:t>Vinblastine: </a:t>
            </a:r>
            <a:r>
              <a:rPr lang="en-US" sz="2000" dirty="0">
                <a:solidFill>
                  <a:srgbClr val="000000"/>
                </a:solidFill>
              </a:rPr>
              <a:t>stops</a:t>
            </a:r>
            <a:r>
              <a:rPr lang="en-US" sz="1800" dirty="0">
                <a:solidFill>
                  <a:srgbClr val="000000"/>
                </a:solidFill>
              </a:rPr>
              <a:t> formation of spindle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4267200"/>
            <a:ext cx="1905000" cy="246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4380131"/>
            <a:ext cx="1993071" cy="2352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09600" y="5029200"/>
            <a:ext cx="1333500" cy="307777"/>
          </a:xfrm>
          <a:prstGeom prst="rect">
            <a:avLst/>
          </a:prstGeom>
          <a:noFill/>
        </p:spPr>
        <p:txBody>
          <a:bodyPr wrap="square" rtlCol="0">
            <a:spAutoFit/>
          </a:bodyPr>
          <a:lstStyle/>
          <a:p>
            <a:pPr fontAlgn="auto">
              <a:spcBef>
                <a:spcPts val="0"/>
              </a:spcBef>
              <a:spcAft>
                <a:spcPts val="0"/>
              </a:spcAft>
            </a:pPr>
            <a:r>
              <a:rPr lang="en-US" sz="1400" dirty="0">
                <a:solidFill>
                  <a:srgbClr val="000000"/>
                </a:solidFill>
                <a:latin typeface="Times"/>
              </a:rPr>
              <a:t>Pacific Yew</a:t>
            </a:r>
          </a:p>
        </p:txBody>
      </p:sp>
      <p:sp>
        <p:nvSpPr>
          <p:cNvPr id="3" name="TextBox 2"/>
          <p:cNvSpPr txBox="1"/>
          <p:nvPr/>
        </p:nvSpPr>
        <p:spPr>
          <a:xfrm>
            <a:off x="5029200" y="4800600"/>
            <a:ext cx="1295400" cy="523220"/>
          </a:xfrm>
          <a:prstGeom prst="rect">
            <a:avLst/>
          </a:prstGeom>
          <a:noFill/>
        </p:spPr>
        <p:txBody>
          <a:bodyPr wrap="square" rtlCol="0">
            <a:spAutoFit/>
          </a:bodyPr>
          <a:lstStyle/>
          <a:p>
            <a:pPr fontAlgn="auto">
              <a:spcBef>
                <a:spcPts val="0"/>
              </a:spcBef>
              <a:spcAft>
                <a:spcPts val="0"/>
              </a:spcAft>
            </a:pPr>
            <a:r>
              <a:rPr lang="en-US" sz="1400" dirty="0" err="1">
                <a:solidFill>
                  <a:srgbClr val="000000"/>
                </a:solidFill>
                <a:latin typeface="Times"/>
              </a:rPr>
              <a:t>Madigascar</a:t>
            </a:r>
            <a:r>
              <a:rPr lang="en-US" sz="1400" dirty="0">
                <a:solidFill>
                  <a:srgbClr val="000000"/>
                </a:solidFill>
                <a:latin typeface="Times"/>
              </a:rPr>
              <a:t> </a:t>
            </a:r>
            <a:r>
              <a:rPr lang="en-US" sz="1400" dirty="0" err="1">
                <a:solidFill>
                  <a:srgbClr val="000000"/>
                </a:solidFill>
                <a:latin typeface="Times"/>
              </a:rPr>
              <a:t>perriwinkle</a:t>
            </a:r>
            <a:endParaRPr lang="en-US" sz="1400" dirty="0">
              <a:solidFill>
                <a:srgbClr val="000000"/>
              </a:solidFill>
              <a:latin typeface="Times"/>
            </a:endParaRPr>
          </a:p>
        </p:txBody>
      </p:sp>
      <p:pic>
        <p:nvPicPr>
          <p:cNvPr id="16" name="Picture 15"/>
          <p:cNvPicPr>
            <a:picLocks noChangeAspect="1" noChangeArrowheads="1"/>
          </p:cNvPicPr>
          <p:nvPr/>
        </p:nvPicPr>
        <p:blipFill>
          <a:blip r:embed="rId5"/>
          <a:srcRect/>
          <a:stretch>
            <a:fillRect/>
          </a:stretch>
        </p:blipFill>
        <p:spPr bwMode="auto">
          <a:xfrm>
            <a:off x="561975" y="1447800"/>
            <a:ext cx="2867025" cy="2143125"/>
          </a:xfrm>
          <a:prstGeom prst="rect">
            <a:avLst/>
          </a:prstGeom>
          <a:noFill/>
          <a:ln w="9525">
            <a:noFill/>
            <a:miter lim="800000"/>
            <a:headEnd/>
            <a:tailEnd/>
          </a:ln>
          <a:effectLst/>
        </p:spPr>
      </p:pic>
      <p:pic>
        <p:nvPicPr>
          <p:cNvPr id="17" name="Picture 16"/>
          <p:cNvPicPr>
            <a:picLocks noChangeAspect="1" noChangeArrowheads="1"/>
          </p:cNvPicPr>
          <p:nvPr/>
        </p:nvPicPr>
        <p:blipFill>
          <a:blip r:embed="rId6"/>
          <a:srcRect/>
          <a:stretch>
            <a:fillRect/>
          </a:stretch>
        </p:blipFill>
        <p:spPr bwMode="auto">
          <a:xfrm>
            <a:off x="4429125" y="1447800"/>
            <a:ext cx="3952875" cy="2066925"/>
          </a:xfrm>
          <a:prstGeom prst="rect">
            <a:avLst/>
          </a:prstGeom>
          <a:noFill/>
          <a:ln w="9525">
            <a:noFill/>
            <a:miter lim="800000"/>
            <a:headEnd/>
            <a:tailEnd/>
          </a:ln>
          <a:effectLst/>
        </p:spPr>
      </p:pic>
    </p:spTree>
    <p:extLst>
      <p:ext uri="{BB962C8B-B14F-4D97-AF65-F5344CB8AC3E}">
        <p14:creationId xmlns:p14="http://schemas.microsoft.com/office/powerpoint/2010/main" val="1772527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a:xfrm>
            <a:off x="685800" y="0"/>
            <a:ext cx="7772400" cy="685800"/>
          </a:xfrm>
        </p:spPr>
        <p:txBody>
          <a:bodyPr/>
          <a:lstStyle/>
          <a:p>
            <a:r>
              <a:rPr lang="en-US" sz="4000" dirty="0"/>
              <a:t>Normal cell karyotype</a:t>
            </a:r>
          </a:p>
        </p:txBody>
      </p:sp>
      <p:pic>
        <p:nvPicPr>
          <p:cNvPr id="19459" name="Picture 6" descr="karyo-2"/>
          <p:cNvPicPr>
            <a:picLocks noChangeAspect="1" noChangeArrowheads="1"/>
          </p:cNvPicPr>
          <p:nvPr/>
        </p:nvPicPr>
        <p:blipFill>
          <a:blip r:embed="rId3"/>
          <a:srcRect/>
          <a:stretch>
            <a:fillRect/>
          </a:stretch>
        </p:blipFill>
        <p:spPr bwMode="auto">
          <a:xfrm>
            <a:off x="1828800" y="762000"/>
            <a:ext cx="5486400" cy="54864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1506" name="Picture 4"/>
          <p:cNvPicPr>
            <a:picLocks noChangeAspect="1" noChangeArrowheads="1"/>
          </p:cNvPicPr>
          <p:nvPr/>
        </p:nvPicPr>
        <p:blipFill>
          <a:blip r:embed="rId3"/>
          <a:srcRect/>
          <a:stretch>
            <a:fillRect/>
          </a:stretch>
        </p:blipFill>
        <p:spPr bwMode="auto">
          <a:xfrm rot="5400000">
            <a:off x="3910807" y="1346993"/>
            <a:ext cx="5181600" cy="4468813"/>
          </a:xfrm>
          <a:prstGeom prst="rect">
            <a:avLst/>
          </a:prstGeom>
          <a:noFill/>
          <a:ln w="9525">
            <a:noFill/>
            <a:miter lim="800000"/>
            <a:headEnd/>
            <a:tailEnd/>
          </a:ln>
        </p:spPr>
      </p:pic>
      <p:pic>
        <p:nvPicPr>
          <p:cNvPr id="21507" name="Picture 5" descr="karyo-2"/>
          <p:cNvPicPr>
            <a:picLocks noChangeAspect="1" noChangeArrowheads="1"/>
          </p:cNvPicPr>
          <p:nvPr/>
        </p:nvPicPr>
        <p:blipFill>
          <a:blip r:embed="rId4"/>
          <a:srcRect/>
          <a:stretch>
            <a:fillRect/>
          </a:stretch>
        </p:blipFill>
        <p:spPr bwMode="auto">
          <a:xfrm>
            <a:off x="304800" y="1143000"/>
            <a:ext cx="4114800" cy="4648200"/>
          </a:xfrm>
          <a:prstGeom prst="rect">
            <a:avLst/>
          </a:prstGeom>
          <a:noFill/>
          <a:ln w="9525">
            <a:noFill/>
            <a:miter lim="800000"/>
            <a:headEnd/>
            <a:tailEnd/>
          </a:ln>
        </p:spPr>
      </p:pic>
      <p:sp>
        <p:nvSpPr>
          <p:cNvPr id="21508" name="Rectangle 6"/>
          <p:cNvSpPr>
            <a:spLocks noGrp="1" noChangeArrowheads="1"/>
          </p:cNvSpPr>
          <p:nvPr>
            <p:ph type="title"/>
          </p:nvPr>
        </p:nvSpPr>
        <p:spPr>
          <a:xfrm>
            <a:off x="685800" y="228600"/>
            <a:ext cx="7772400" cy="914400"/>
          </a:xfrm>
        </p:spPr>
        <p:txBody>
          <a:bodyPr/>
          <a:lstStyle/>
          <a:p>
            <a:pPr algn="l"/>
            <a:r>
              <a:rPr lang="en-US" sz="2400" b="1"/>
              <a:t>Attendance exercise</a:t>
            </a:r>
            <a:br>
              <a:rPr lang="en-US" sz="2400"/>
            </a:br>
            <a:r>
              <a:rPr lang="en-US" sz="2400"/>
              <a:t>Normal				Cancer</a:t>
            </a:r>
          </a:p>
        </p:txBody>
      </p:sp>
      <p:sp>
        <p:nvSpPr>
          <p:cNvPr id="21509" name="Text Box 7"/>
          <p:cNvSpPr txBox="1">
            <a:spLocks noChangeArrowheads="1"/>
          </p:cNvSpPr>
          <p:nvPr/>
        </p:nvSpPr>
        <p:spPr bwMode="auto">
          <a:xfrm>
            <a:off x="457200" y="6096000"/>
            <a:ext cx="6705600" cy="641350"/>
          </a:xfrm>
          <a:prstGeom prst="rect">
            <a:avLst/>
          </a:prstGeom>
          <a:noFill/>
          <a:ln w="9525">
            <a:noFill/>
            <a:miter lim="800000"/>
            <a:headEnd/>
            <a:tailEnd/>
          </a:ln>
        </p:spPr>
        <p:txBody>
          <a:bodyPr>
            <a:spAutoFit/>
          </a:bodyPr>
          <a:lstStyle/>
          <a:p>
            <a:pPr>
              <a:spcBef>
                <a:spcPct val="50000"/>
              </a:spcBef>
            </a:pPr>
            <a:r>
              <a:rPr lang="en-US" sz="1800"/>
              <a:t>Point out two abnormalities with the cancer cell karyotype and explain how this might occur?  Post to Bulletin board.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3554" name="Rectangle 3"/>
          <p:cNvSpPr>
            <a:spLocks noGrp="1" noChangeArrowheads="1"/>
          </p:cNvSpPr>
          <p:nvPr>
            <p:ph type="body" idx="4294967295"/>
          </p:nvPr>
        </p:nvSpPr>
        <p:spPr>
          <a:xfrm>
            <a:off x="1295400" y="685800"/>
            <a:ext cx="7086600" cy="5410200"/>
          </a:xfrm>
        </p:spPr>
        <p:txBody>
          <a:bodyPr/>
          <a:lstStyle/>
          <a:p>
            <a:pPr>
              <a:lnSpc>
                <a:spcPct val="90000"/>
              </a:lnSpc>
            </a:pPr>
            <a:r>
              <a:rPr lang="en-US"/>
              <a:t>The pancreatic cancer cell karyotype shown was most likely a </a:t>
            </a:r>
            <a:r>
              <a:rPr lang="en-US" u="sng">
                <a:solidFill>
                  <a:srgbClr val="FF0000"/>
                </a:solidFill>
              </a:rPr>
              <a:t>somatic/germ line</a:t>
            </a:r>
            <a:r>
              <a:rPr lang="en-US"/>
              <a:t> cell and the abnormal chromosome distribution most likely occurred during </a:t>
            </a:r>
            <a:r>
              <a:rPr lang="en-US" u="sng">
                <a:solidFill>
                  <a:srgbClr val="FF0000"/>
                </a:solidFill>
              </a:rPr>
              <a:t>mitosis/meiosis</a:t>
            </a:r>
            <a:r>
              <a:rPr lang="en-US"/>
              <a:t>.  Choose the correct answer from below for the information in </a:t>
            </a:r>
            <a:r>
              <a:rPr lang="en-US">
                <a:solidFill>
                  <a:srgbClr val="FF0000"/>
                </a:solidFill>
              </a:rPr>
              <a:t>red</a:t>
            </a:r>
            <a:r>
              <a:rPr lang="en-US"/>
              <a:t>.</a:t>
            </a:r>
          </a:p>
          <a:p>
            <a:pPr lvl="1">
              <a:lnSpc>
                <a:spcPct val="90000"/>
              </a:lnSpc>
            </a:pPr>
            <a:r>
              <a:rPr lang="en-US"/>
              <a:t>A. somatic &amp; mitosis</a:t>
            </a:r>
          </a:p>
          <a:p>
            <a:pPr lvl="1">
              <a:lnSpc>
                <a:spcPct val="90000"/>
              </a:lnSpc>
            </a:pPr>
            <a:r>
              <a:rPr lang="en-US"/>
              <a:t>B. somatic and meiosis</a:t>
            </a:r>
          </a:p>
          <a:p>
            <a:pPr lvl="1">
              <a:lnSpc>
                <a:spcPct val="90000"/>
              </a:lnSpc>
            </a:pPr>
            <a:r>
              <a:rPr lang="en-US"/>
              <a:t>C. germ line &amp; mitosis</a:t>
            </a:r>
          </a:p>
          <a:p>
            <a:pPr lvl="1">
              <a:lnSpc>
                <a:spcPct val="90000"/>
              </a:lnSpc>
            </a:pPr>
            <a:r>
              <a:rPr lang="en-US"/>
              <a:t>D. germ line &amp; meiosis</a:t>
            </a:r>
          </a:p>
        </p:txBody>
      </p:sp>
      <p:sp>
        <p:nvSpPr>
          <p:cNvPr id="23555" name="Text Box 4"/>
          <p:cNvSpPr txBox="1">
            <a:spLocks noChangeArrowheads="1"/>
          </p:cNvSpPr>
          <p:nvPr/>
        </p:nvSpPr>
        <p:spPr bwMode="auto">
          <a:xfrm>
            <a:off x="685800" y="5943600"/>
            <a:ext cx="3962400" cy="457200"/>
          </a:xfrm>
          <a:prstGeom prst="rect">
            <a:avLst/>
          </a:prstGeom>
          <a:noFill/>
          <a:ln w="9525">
            <a:noFill/>
            <a:miter lim="800000"/>
            <a:headEnd/>
            <a:tailEnd/>
          </a:ln>
        </p:spPr>
        <p:txBody>
          <a:bodyPr>
            <a:spAutoFit/>
          </a:bodyPr>
          <a:lstStyle/>
          <a:p>
            <a:pPr>
              <a:spcBef>
                <a:spcPct val="50000"/>
              </a:spcBef>
            </a:pPr>
            <a:r>
              <a:rPr lang="en-US"/>
              <a:t>Clicker question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sz="4000"/>
              <a:t>Why is cell division essential to life?</a:t>
            </a:r>
          </a:p>
        </p:txBody>
      </p:sp>
      <p:sp>
        <p:nvSpPr>
          <p:cNvPr id="87043" name="Rectangle 3"/>
          <p:cNvSpPr>
            <a:spLocks noGrp="1" noChangeArrowheads="1"/>
          </p:cNvSpPr>
          <p:nvPr>
            <p:ph type="body" sz="half" idx="1"/>
          </p:nvPr>
        </p:nvSpPr>
        <p:spPr/>
        <p:txBody>
          <a:bodyPr/>
          <a:lstStyle/>
          <a:p>
            <a:r>
              <a:rPr lang="en-US" sz="2400"/>
              <a:t>Basis of reproduction for every organism</a:t>
            </a:r>
          </a:p>
          <a:p>
            <a:r>
              <a:rPr lang="en-US" sz="2400"/>
              <a:t>Allows multicellular organisms to grow to adult size</a:t>
            </a:r>
          </a:p>
          <a:p>
            <a:r>
              <a:rPr lang="en-US" sz="2400"/>
              <a:t>Replaces worn-out or damaged cells</a:t>
            </a:r>
          </a:p>
          <a:p>
            <a:pPr lvl="1"/>
            <a:r>
              <a:rPr lang="en-US" sz="2000"/>
              <a:t>Examples include wound healing, skin cell replacement, making new red blood cells</a:t>
            </a:r>
          </a:p>
        </p:txBody>
      </p:sp>
      <p:pic>
        <p:nvPicPr>
          <p:cNvPr id="87045" name="Picture 5" descr="08_11bBoneMarrow-L"/>
          <p:cNvPicPr>
            <a:picLocks noGrp="1" noChangeAspect="1" noChangeArrowheads="1"/>
          </p:cNvPicPr>
          <p:nvPr>
            <p:ph type="body" sz="half" idx="2"/>
          </p:nvPr>
        </p:nvPicPr>
        <p:blipFill>
          <a:blip r:embed="rId2"/>
          <a:srcRect/>
          <a:stretch>
            <a:fillRect/>
          </a:stretch>
        </p:blipFill>
        <p:spPr>
          <a:xfrm>
            <a:off x="5111750" y="1981200"/>
            <a:ext cx="3209925" cy="3733800"/>
          </a:xfrm>
        </p:spPr>
      </p:pic>
      <p:sp>
        <p:nvSpPr>
          <p:cNvPr id="87046" name="Text Box 6"/>
          <p:cNvSpPr txBox="1">
            <a:spLocks noChangeArrowheads="1"/>
          </p:cNvSpPr>
          <p:nvPr/>
        </p:nvSpPr>
        <p:spPr bwMode="auto">
          <a:xfrm>
            <a:off x="5257800" y="6019800"/>
            <a:ext cx="2971800" cy="304800"/>
          </a:xfrm>
          <a:prstGeom prst="rect">
            <a:avLst/>
          </a:prstGeom>
          <a:noFill/>
          <a:ln w="9525">
            <a:noFill/>
            <a:miter lim="800000"/>
            <a:headEnd/>
            <a:tailEnd/>
          </a:ln>
          <a:effectLst/>
        </p:spPr>
        <p:txBody>
          <a:bodyPr>
            <a:spAutoFit/>
          </a:bodyPr>
          <a:lstStyle/>
          <a:p>
            <a:pPr>
              <a:spcBef>
                <a:spcPct val="50000"/>
              </a:spcBef>
            </a:pPr>
            <a:r>
              <a:rPr lang="en-US" sz="1400"/>
              <a:t>Cell replacement in bone marrow</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9092" name="Rectangle 4"/>
          <p:cNvSpPr>
            <a:spLocks noGrp="1" noChangeArrowheads="1"/>
          </p:cNvSpPr>
          <p:nvPr>
            <p:ph type="title"/>
          </p:nvPr>
        </p:nvSpPr>
        <p:spPr/>
        <p:txBody>
          <a:bodyPr/>
          <a:lstStyle/>
          <a:p>
            <a:r>
              <a:rPr lang="en-US" sz="4000"/>
              <a:t>What is the scale of cell division in humans?</a:t>
            </a:r>
          </a:p>
        </p:txBody>
      </p:sp>
      <p:sp>
        <p:nvSpPr>
          <p:cNvPr id="89093" name="Rectangle 5"/>
          <p:cNvSpPr>
            <a:spLocks noGrp="1" noChangeArrowheads="1"/>
          </p:cNvSpPr>
          <p:nvPr>
            <p:ph type="body" idx="1"/>
          </p:nvPr>
        </p:nvSpPr>
        <p:spPr/>
        <p:txBody>
          <a:bodyPr/>
          <a:lstStyle/>
          <a:p>
            <a:r>
              <a:rPr lang="en-US" sz="2800"/>
              <a:t>Total number of cells in an average human is 100 trillion</a:t>
            </a:r>
          </a:p>
          <a:p>
            <a:r>
              <a:rPr lang="en-US" sz="2800"/>
              <a:t>Millions of cells divide every second to maintain the total</a:t>
            </a:r>
          </a:p>
          <a:p>
            <a:r>
              <a:rPr lang="en-US" sz="2800"/>
              <a:t>Rate that cells divide is dependent upon the type of cell</a:t>
            </a:r>
          </a:p>
          <a:p>
            <a:pPr lvl="1"/>
            <a:r>
              <a:rPr lang="en-US" sz="2400"/>
              <a:t>Skin stem cells in dermal layer divide once per hour</a:t>
            </a:r>
          </a:p>
          <a:p>
            <a:pPr lvl="1"/>
            <a:r>
              <a:rPr lang="en-US" sz="2400"/>
              <a:t>Differentiated muscle or nerve cells do not divide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685800" y="76200"/>
            <a:ext cx="7772400" cy="1143000"/>
          </a:xfrm>
        </p:spPr>
        <p:txBody>
          <a:bodyPr/>
          <a:lstStyle/>
          <a:p>
            <a:r>
              <a:rPr lang="en-US" sz="4000" dirty="0"/>
              <a:t>The cell cycle regulates the different rates of cell division</a:t>
            </a:r>
          </a:p>
        </p:txBody>
      </p:sp>
      <p:pic>
        <p:nvPicPr>
          <p:cNvPr id="94211" name="Picture 3"/>
          <p:cNvPicPr>
            <a:picLocks noGrp="1" noChangeAspect="1" noChangeArrowheads="1"/>
          </p:cNvPicPr>
          <p:nvPr>
            <p:ph type="body" idx="1"/>
          </p:nvPr>
        </p:nvPicPr>
        <p:blipFill>
          <a:blip r:embed="rId2"/>
          <a:srcRect/>
          <a:stretch>
            <a:fillRect/>
          </a:stretch>
        </p:blipFill>
        <p:spPr>
          <a:xfrm>
            <a:off x="152400" y="1447800"/>
            <a:ext cx="8864622" cy="4692915"/>
          </a:xfrm>
        </p:spPr>
      </p:pic>
      <p:sp>
        <p:nvSpPr>
          <p:cNvPr id="94212" name="Text Box 4"/>
          <p:cNvSpPr txBox="1">
            <a:spLocks noChangeArrowheads="1"/>
          </p:cNvSpPr>
          <p:nvPr/>
        </p:nvSpPr>
        <p:spPr bwMode="auto">
          <a:xfrm>
            <a:off x="1219200" y="6308725"/>
            <a:ext cx="2286000" cy="396875"/>
          </a:xfrm>
          <a:prstGeom prst="rect">
            <a:avLst/>
          </a:prstGeom>
          <a:noFill/>
          <a:ln w="9525">
            <a:noFill/>
            <a:miter lim="800000"/>
            <a:headEnd/>
            <a:tailEnd/>
          </a:ln>
          <a:effectLst/>
        </p:spPr>
        <p:txBody>
          <a:bodyPr>
            <a:spAutoFit/>
          </a:bodyPr>
          <a:lstStyle/>
          <a:p>
            <a:pPr>
              <a:spcBef>
                <a:spcPct val="50000"/>
              </a:spcBef>
            </a:pPr>
            <a:r>
              <a:rPr lang="en-US" sz="1000" dirty="0"/>
              <a:t>http://</a:t>
            </a:r>
            <a:r>
              <a:rPr lang="en-US" sz="1000" dirty="0" err="1"/>
              <a:t>www.cbp.pitt.edu</a:t>
            </a:r>
            <a:r>
              <a:rPr lang="en-US" sz="1000" dirty="0"/>
              <a:t>/faculty/</a:t>
            </a:r>
            <a:r>
              <a:rPr lang="en-US" sz="1000" dirty="0" err="1"/>
              <a:t>yong_wan</a:t>
            </a:r>
            <a:r>
              <a:rPr lang="en-US" sz="1000" dirty="0"/>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533400" y="746125"/>
            <a:ext cx="3486150" cy="701675"/>
          </a:xfrm>
          <a:prstGeom prst="rect">
            <a:avLst/>
          </a:prstGeom>
          <a:noFill/>
          <a:ln w="9525">
            <a:noFill/>
            <a:miter lim="800000"/>
            <a:headEnd/>
            <a:tailEnd/>
          </a:ln>
        </p:spPr>
        <p:txBody>
          <a:bodyPr wrap="none">
            <a:spAutoFit/>
          </a:bodyPr>
          <a:lstStyle/>
          <a:p>
            <a:pPr eaLnBrk="0" hangingPunct="0"/>
            <a:r>
              <a:rPr lang="en-US" sz="4000"/>
              <a:t>The Cell Cycle</a:t>
            </a:r>
          </a:p>
        </p:txBody>
      </p:sp>
      <p:pic>
        <p:nvPicPr>
          <p:cNvPr id="25603" name="Picture 7" descr="02_05"/>
          <p:cNvPicPr>
            <a:picLocks noChangeAspect="1" noChangeArrowheads="1"/>
          </p:cNvPicPr>
          <p:nvPr/>
        </p:nvPicPr>
        <p:blipFill>
          <a:blip r:embed="rId3"/>
          <a:srcRect b="3627"/>
          <a:stretch>
            <a:fillRect/>
          </a:stretch>
        </p:blipFill>
        <p:spPr bwMode="auto">
          <a:xfrm>
            <a:off x="4233863" y="152400"/>
            <a:ext cx="4605337" cy="2844800"/>
          </a:xfrm>
          <a:prstGeom prst="rect">
            <a:avLst/>
          </a:prstGeom>
          <a:noFill/>
          <a:ln w="9525">
            <a:noFill/>
            <a:miter lim="800000"/>
            <a:headEnd/>
            <a:tailEnd/>
          </a:ln>
        </p:spPr>
      </p:pic>
      <p:sp>
        <p:nvSpPr>
          <p:cNvPr id="25604" name="Text Box 9"/>
          <p:cNvSpPr txBox="1">
            <a:spLocks noChangeArrowheads="1"/>
          </p:cNvSpPr>
          <p:nvPr/>
        </p:nvSpPr>
        <p:spPr bwMode="auto">
          <a:xfrm>
            <a:off x="304800" y="3429000"/>
            <a:ext cx="8680450" cy="2647950"/>
          </a:xfrm>
          <a:prstGeom prst="rect">
            <a:avLst/>
          </a:prstGeom>
          <a:noFill/>
          <a:ln w="9525">
            <a:noFill/>
            <a:miter lim="800000"/>
            <a:headEnd/>
            <a:tailEnd/>
          </a:ln>
        </p:spPr>
        <p:txBody>
          <a:bodyPr wrap="none">
            <a:spAutoFit/>
          </a:bodyPr>
          <a:lstStyle/>
          <a:p>
            <a:pPr eaLnBrk="0" hangingPunct="0"/>
            <a:r>
              <a:rPr lang="en-US">
                <a:cs typeface="Arial" charset="0"/>
              </a:rPr>
              <a:t>•G1:  interval (“Gap”) of cell growth prior to DNA replication.</a:t>
            </a:r>
          </a:p>
          <a:p>
            <a:pPr eaLnBrk="0" hangingPunct="0"/>
            <a:r>
              <a:rPr lang="en-US">
                <a:cs typeface="Arial" charset="0"/>
              </a:rPr>
              <a:t>         biosynthesis of proteins, CHO, and lipids</a:t>
            </a:r>
          </a:p>
          <a:p>
            <a:pPr eaLnBrk="0" hangingPunct="0"/>
            <a:r>
              <a:rPr lang="en-US"/>
              <a:t>•S:    DNA replication is completed &amp; chromosomes duplicated.</a:t>
            </a:r>
          </a:p>
          <a:p>
            <a:pPr eaLnBrk="0" hangingPunct="0"/>
            <a:r>
              <a:rPr lang="en-US"/>
              <a:t>•G2:  interval after DNA replication.  Cell prepares to divide.</a:t>
            </a:r>
          </a:p>
          <a:p>
            <a:pPr eaLnBrk="0" hangingPunct="0"/>
            <a:r>
              <a:rPr lang="en-US"/>
              <a:t>•Mitosis or M Phase</a:t>
            </a:r>
          </a:p>
          <a:p>
            <a:pPr eaLnBrk="0" hangingPunct="0"/>
            <a:r>
              <a:rPr lang="en-US"/>
              <a:t>•Cytokinesisis or Cytoplasmic Cleavage</a:t>
            </a:r>
          </a:p>
          <a:p>
            <a:pPr eaLnBrk="0" hangingPunct="0"/>
            <a:r>
              <a:rPr lang="en-US"/>
              <a:t>•Each of 2 daughter cells enters Interphase.</a:t>
            </a: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4904</TotalTime>
  <Words>1586</Words>
  <Application>Microsoft Macintosh PowerPoint</Application>
  <PresentationFormat>On-screen Show (4:3)</PresentationFormat>
  <Paragraphs>132</Paragraphs>
  <Slides>24</Slides>
  <Notes>20</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Lucida Sans Unicode</vt:lpstr>
      <vt:lpstr>Times</vt:lpstr>
      <vt:lpstr>Blank Presentation</vt:lpstr>
      <vt:lpstr>PowerPoint Presentation</vt:lpstr>
      <vt:lpstr>PowerPoint Presentation</vt:lpstr>
      <vt:lpstr>Normal cell karyotype</vt:lpstr>
      <vt:lpstr>Attendance exercise Normal    Cancer</vt:lpstr>
      <vt:lpstr>PowerPoint Presentation</vt:lpstr>
      <vt:lpstr>Why is cell division essential to life?</vt:lpstr>
      <vt:lpstr>What is the scale of cell division in humans?</vt:lpstr>
      <vt:lpstr>The cell cycle regulates the different rates of cell division</vt:lpstr>
      <vt:lpstr>PowerPoint Presentation</vt:lpstr>
      <vt:lpstr>PowerPoint Presentation</vt:lpstr>
      <vt:lpstr>PowerPoint Presentation</vt:lpstr>
      <vt:lpstr>PowerPoint Presentation</vt:lpstr>
      <vt:lpstr>G1 checkpoint is regulated by growth factors</vt:lpstr>
      <vt:lpstr> BioFlix Mitosis- 3D animation</vt:lpstr>
      <vt:lpstr>PowerPoint Presentation</vt:lpstr>
      <vt:lpstr>PowerPoint Presentation</vt:lpstr>
      <vt:lpstr>PowerPoint Presentation</vt:lpstr>
      <vt:lpstr>PowerPoint Presentation</vt:lpstr>
      <vt:lpstr>PowerPoint Presentation</vt:lpstr>
      <vt:lpstr>Normal    Cancer</vt:lpstr>
      <vt:lpstr>Cancer</vt:lpstr>
      <vt:lpstr>Malignant tumor of the breast</vt:lpstr>
      <vt:lpstr>Video: Cancer Treatment </vt:lpstr>
      <vt:lpstr>Cancer chemotherapy</vt:lpstr>
    </vt:vector>
  </TitlesOfParts>
  <Company>Sumanas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 w</dc:creator>
  <cp:lastModifiedBy>Shablovsky, Georgi G.</cp:lastModifiedBy>
  <cp:revision>126</cp:revision>
  <dcterms:created xsi:type="dcterms:W3CDTF">2002-12-24T01:08:46Z</dcterms:created>
  <dcterms:modified xsi:type="dcterms:W3CDTF">2019-02-18T19:30:33Z</dcterms:modified>
</cp:coreProperties>
</file>