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98" r:id="rId4"/>
    <p:sldId id="258" r:id="rId5"/>
    <p:sldId id="259" r:id="rId6"/>
    <p:sldId id="262" r:id="rId7"/>
    <p:sldId id="291" r:id="rId8"/>
    <p:sldId id="299" r:id="rId9"/>
    <p:sldId id="264" r:id="rId10"/>
    <p:sldId id="265" r:id="rId11"/>
    <p:sldId id="266" r:id="rId12"/>
    <p:sldId id="267" r:id="rId13"/>
    <p:sldId id="268" r:id="rId14"/>
    <p:sldId id="269" r:id="rId15"/>
    <p:sldId id="271" r:id="rId16"/>
    <p:sldId id="275" r:id="rId17"/>
    <p:sldId id="294" r:id="rId18"/>
    <p:sldId id="277" r:id="rId19"/>
    <p:sldId id="293" r:id="rId20"/>
    <p:sldId id="280" r:id="rId21"/>
    <p:sldId id="281" r:id="rId22"/>
    <p:sldId id="284" r:id="rId23"/>
    <p:sldId id="285" r:id="rId24"/>
    <p:sldId id="286" r:id="rId25"/>
    <p:sldId id="289" r:id="rId26"/>
    <p:sldId id="290" r:id="rId27"/>
    <p:sldId id="300" r:id="rId28"/>
    <p:sldId id="287" r:id="rId29"/>
    <p:sldId id="288" r:id="rId30"/>
    <p:sldId id="301" r:id="rId3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48"/>
    <p:restoredTop sz="78571" autoAdjust="0"/>
  </p:normalViewPr>
  <p:slideViewPr>
    <p:cSldViewPr>
      <p:cViewPr varScale="1">
        <p:scale>
          <a:sx n="53" d="100"/>
          <a:sy n="53" d="100"/>
        </p:scale>
        <p:origin x="1000" y="168"/>
      </p:cViewPr>
      <p:guideLst>
        <p:guide orient="horz" pos="2160"/>
        <p:guide pos="2880"/>
      </p:guideLst>
    </p:cSldViewPr>
  </p:slideViewPr>
  <p:notesTextViewPr>
    <p:cViewPr>
      <p:scale>
        <a:sx n="3" d="2"/>
        <a:sy n="3" d="2"/>
      </p:scale>
      <p:origin x="0" y="0"/>
    </p:cViewPr>
  </p:notesTextViewPr>
  <p:sorterViewPr>
    <p:cViewPr>
      <p:scale>
        <a:sx n="50" d="100"/>
        <a:sy n="50" d="100"/>
      </p:scale>
      <p:origin x="0" y="-6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20FF879-68EF-3646-8E35-E42C42A1612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p>
        </p:txBody>
      </p:sp>
      <p:sp>
        <p:nvSpPr>
          <p:cNvPr id="4099" name="Rectangle 3">
            <a:extLst>
              <a:ext uri="{FF2B5EF4-FFF2-40B4-BE49-F238E27FC236}">
                <a16:creationId xmlns:a16="http://schemas.microsoft.com/office/drawing/2014/main" id="{10496296-71D9-7C41-808E-9C15C4CFE69C}"/>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p>
        </p:txBody>
      </p:sp>
      <p:sp>
        <p:nvSpPr>
          <p:cNvPr id="2052" name="Rectangle 4">
            <a:extLst>
              <a:ext uri="{FF2B5EF4-FFF2-40B4-BE49-F238E27FC236}">
                <a16:creationId xmlns:a16="http://schemas.microsoft.com/office/drawing/2014/main" id="{4C1C83AB-200E-0F4A-A814-FE265855ACD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4101" name="Rectangle 5">
            <a:extLst>
              <a:ext uri="{FF2B5EF4-FFF2-40B4-BE49-F238E27FC236}">
                <a16:creationId xmlns:a16="http://schemas.microsoft.com/office/drawing/2014/main" id="{AE104740-0B8C-644E-B827-62563880FCB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4619C677-99C2-8743-99E5-586F3BD772BC}"/>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p>
        </p:txBody>
      </p:sp>
      <p:sp>
        <p:nvSpPr>
          <p:cNvPr id="4103" name="Rectangle 7">
            <a:extLst>
              <a:ext uri="{FF2B5EF4-FFF2-40B4-BE49-F238E27FC236}">
                <a16:creationId xmlns:a16="http://schemas.microsoft.com/office/drawing/2014/main" id="{26EAEDEF-5F55-D44C-8364-45F715ADD599}"/>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CCFD66C6-9CAB-6541-B54A-B67FD31DBE5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098F8181-534D-8346-ABB6-1B4943E12B47}"/>
              </a:ext>
            </a:extLst>
          </p:cNvPr>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CE4C701A-9CF4-6D4C-ACFA-C831F3D5C7CB}" type="slidenum">
              <a:rPr lang="en-US" altLang="en-US" smtClean="0"/>
              <a:pPr>
                <a:spcBef>
                  <a:spcPct val="0"/>
                </a:spcBef>
                <a:defRPr/>
              </a:pPr>
              <a:t>1</a:t>
            </a:fld>
            <a:endParaRPr lang="en-US" altLang="en-US"/>
          </a:p>
        </p:txBody>
      </p:sp>
      <p:sp>
        <p:nvSpPr>
          <p:cNvPr id="4099" name="Rectangle 2">
            <a:extLst>
              <a:ext uri="{FF2B5EF4-FFF2-40B4-BE49-F238E27FC236}">
                <a16:creationId xmlns:a16="http://schemas.microsoft.com/office/drawing/2014/main" id="{045460E0-D778-2C44-9280-13343489B1EA}"/>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DC77F7C6-D101-C546-84B3-4FED0643F7A1}"/>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a:latin typeface="Arial" charset="0"/>
              </a:rPr>
              <a:t>Mendelian thought and meiosis are tightly coupled and easy to understand if studied together.  The picture on the left is of meiosis and on the right is Gregor Mendel (1882-1884).  Mendel was an Augustinian monk and scientist.  His main work with peas was done during the time period from 1856-1863 at the Augustinian Abbey of St Thomas in Brno, Austria (now Check Republic).  He cultivated and tested ~29,000 pea plants in the monastery’s experimental garden plot.  He published his work in 1866 but it was not recognized until much later in the 1930’s.  Darwin was unaware of his work.</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DBE8995C-C062-CE44-B916-07B9FE7B1BFB}"/>
              </a:ext>
            </a:extLst>
          </p:cNvPr>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616D6D9F-9797-4445-9911-B06A77EA67F4}" type="slidenum">
              <a:rPr lang="en-US" altLang="en-US" smtClean="0"/>
              <a:pPr>
                <a:spcBef>
                  <a:spcPct val="0"/>
                </a:spcBef>
                <a:defRPr/>
              </a:pPr>
              <a:t>12</a:t>
            </a:fld>
            <a:endParaRPr lang="en-US" altLang="en-US"/>
          </a:p>
        </p:txBody>
      </p:sp>
      <p:sp>
        <p:nvSpPr>
          <p:cNvPr id="22531" name="Rectangle 2">
            <a:extLst>
              <a:ext uri="{FF2B5EF4-FFF2-40B4-BE49-F238E27FC236}">
                <a16:creationId xmlns:a16="http://schemas.microsoft.com/office/drawing/2014/main" id="{DA58ECA7-74C0-074D-A151-21C163DA49A9}"/>
              </a:ext>
            </a:extLst>
          </p:cNvPr>
          <p:cNvSpPr>
            <a:spLocks noGrp="1" noRot="1" noChangeAspect="1" noChangeArrowheads="1" noTextEdit="1"/>
          </p:cNvSpPr>
          <p:nvPr>
            <p:ph type="sldImg"/>
          </p:nvPr>
        </p:nvSpPr>
        <p:spPr>
          <a:xfrm>
            <a:off x="1143000" y="684213"/>
            <a:ext cx="4573588" cy="3430587"/>
          </a:xfrm>
          <a:ln/>
        </p:spPr>
      </p:sp>
      <p:sp>
        <p:nvSpPr>
          <p:cNvPr id="22532" name="Rectangle 3">
            <a:extLst>
              <a:ext uri="{FF2B5EF4-FFF2-40B4-BE49-F238E27FC236}">
                <a16:creationId xmlns:a16="http://schemas.microsoft.com/office/drawing/2014/main" id="{0F41817F-CBF0-CD40-8569-397B776F34A0}"/>
              </a:ext>
            </a:extLst>
          </p:cNvPr>
          <p:cNvSpPr>
            <a:spLocks noGrp="1" noChangeArrowheads="1"/>
          </p:cNvSpPr>
          <p:nvPr>
            <p:ph type="body" idx="1"/>
          </p:nvPr>
        </p:nvSpPr>
        <p:spPr>
          <a:xfrm>
            <a:off x="685800" y="4343400"/>
            <a:ext cx="5486400" cy="4116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4" rIns="91430" bIns="45714"/>
          <a:lstStyle/>
          <a:p>
            <a:pPr eaLnBrk="1" hangingPunct="1">
              <a:defRPr/>
            </a:pPr>
            <a:r>
              <a:rPr lang="en-US" altLang="en-US">
                <a:latin typeface="Arial" charset="0"/>
              </a:rPr>
              <a:t>A chromosomal look at Independent Assortment based upon orientation of a cell in meiosis with haploid number of 2.  There are 4 possible combinations in the gametes because of independent assortment.  In humans where n=23 there are 2</a:t>
            </a:r>
            <a:r>
              <a:rPr lang="en-US" altLang="en-US" baseline="30000">
                <a:latin typeface="Arial" charset="0"/>
              </a:rPr>
              <a:t>23</a:t>
            </a:r>
            <a:r>
              <a:rPr lang="en-US" altLang="en-US">
                <a:latin typeface="Arial" charset="0"/>
              </a:rPr>
              <a:t> possible combinations.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AD4FE9FA-25E3-1944-A531-0D4402893B89}"/>
              </a:ext>
            </a:extLst>
          </p:cNvPr>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A8C7D603-FF5F-3649-80C4-B951FE58F5F9}" type="slidenum">
              <a:rPr lang="en-US" altLang="en-US" smtClean="0"/>
              <a:pPr>
                <a:spcBef>
                  <a:spcPct val="0"/>
                </a:spcBef>
                <a:defRPr/>
              </a:pPr>
              <a:t>13</a:t>
            </a:fld>
            <a:endParaRPr lang="en-US" altLang="en-US"/>
          </a:p>
        </p:txBody>
      </p:sp>
      <p:sp>
        <p:nvSpPr>
          <p:cNvPr id="24579" name="Rectangle 2">
            <a:extLst>
              <a:ext uri="{FF2B5EF4-FFF2-40B4-BE49-F238E27FC236}">
                <a16:creationId xmlns:a16="http://schemas.microsoft.com/office/drawing/2014/main" id="{C6A38469-620C-DC44-9C86-1A84289D913E}"/>
              </a:ext>
            </a:extLst>
          </p:cNvPr>
          <p:cNvSpPr>
            <a:spLocks noGrp="1" noRot="1" noChangeAspect="1" noChangeArrowheads="1" noTextEdit="1"/>
          </p:cNvSpPr>
          <p:nvPr>
            <p:ph type="sldImg"/>
          </p:nvPr>
        </p:nvSpPr>
        <p:spPr>
          <a:xfrm>
            <a:off x="1143000" y="684213"/>
            <a:ext cx="4573588" cy="3430587"/>
          </a:xfrm>
          <a:ln/>
        </p:spPr>
      </p:sp>
      <p:sp>
        <p:nvSpPr>
          <p:cNvPr id="24580" name="Rectangle 3">
            <a:extLst>
              <a:ext uri="{FF2B5EF4-FFF2-40B4-BE49-F238E27FC236}">
                <a16:creationId xmlns:a16="http://schemas.microsoft.com/office/drawing/2014/main" id="{FD09B6F5-5413-F943-9D7A-4B8D5DEC2B17}"/>
              </a:ext>
            </a:extLst>
          </p:cNvPr>
          <p:cNvSpPr>
            <a:spLocks noGrp="1" noChangeArrowheads="1"/>
          </p:cNvSpPr>
          <p:nvPr>
            <p:ph type="body" idx="1"/>
          </p:nvPr>
        </p:nvSpPr>
        <p:spPr>
          <a:xfrm>
            <a:off x="685800" y="4343400"/>
            <a:ext cx="5486400" cy="4116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4" rIns="91430" bIns="45714"/>
          <a:lstStyle/>
          <a:p>
            <a:pPr eaLnBrk="1" hangingPunct="1">
              <a:defRPr/>
            </a:pPr>
            <a:endParaRPr lang="en-US" alt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BFD29C06-BB35-574C-B32C-14CEFA2AFE0C}"/>
              </a:ext>
            </a:extLst>
          </p:cNvPr>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1E9A496B-53E0-A34F-B51D-E496DA5D95ED}" type="slidenum">
              <a:rPr lang="en-US" altLang="en-US" smtClean="0"/>
              <a:pPr>
                <a:spcBef>
                  <a:spcPct val="0"/>
                </a:spcBef>
                <a:defRPr/>
              </a:pPr>
              <a:t>14</a:t>
            </a:fld>
            <a:endParaRPr lang="en-US" altLang="en-US"/>
          </a:p>
        </p:txBody>
      </p:sp>
      <p:sp>
        <p:nvSpPr>
          <p:cNvPr id="26627" name="Slide Image Placeholder 1">
            <a:extLst>
              <a:ext uri="{FF2B5EF4-FFF2-40B4-BE49-F238E27FC236}">
                <a16:creationId xmlns:a16="http://schemas.microsoft.com/office/drawing/2014/main" id="{CB5045BC-7452-A745-B5CD-EE85D0954E06}"/>
              </a:ext>
            </a:extLst>
          </p:cNvPr>
          <p:cNvSpPr>
            <a:spLocks noGrp="1" noRot="1" noChangeAspect="1" noTextEdit="1"/>
          </p:cNvSpPr>
          <p:nvPr>
            <p:ph type="sldImg"/>
          </p:nvPr>
        </p:nvSpPr>
        <p:spPr>
          <a:xfrm>
            <a:off x="1143000" y="684213"/>
            <a:ext cx="4573588" cy="3430587"/>
          </a:xfrm>
          <a:ln/>
        </p:spPr>
      </p:sp>
      <p:sp>
        <p:nvSpPr>
          <p:cNvPr id="26628" name="Notes Placeholder 2">
            <a:extLst>
              <a:ext uri="{FF2B5EF4-FFF2-40B4-BE49-F238E27FC236}">
                <a16:creationId xmlns:a16="http://schemas.microsoft.com/office/drawing/2014/main" id="{41ED8AA9-F4E0-1440-8C47-C557E008403A}"/>
              </a:ext>
            </a:extLst>
          </p:cNvPr>
          <p:cNvSpPr>
            <a:spLocks noGrp="1"/>
          </p:cNvSpPr>
          <p:nvPr>
            <p:ph type="body" idx="1"/>
          </p:nvPr>
        </p:nvSpPr>
        <p:spPr>
          <a:xfrm>
            <a:off x="685800" y="4343400"/>
            <a:ext cx="5486400" cy="4116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4" rIns="91430" bIns="45714"/>
          <a:lstStyle/>
          <a:p>
            <a:pPr eaLnBrk="1" hangingPunct="1">
              <a:defRPr/>
            </a:pPr>
            <a:r>
              <a:rPr lang="en-US" altLang="en-US">
                <a:latin typeface="Arial" charset="0"/>
              </a:rPr>
              <a:t>Each gene on one homolog is aligned precisely with the corresponding gene on the other.  Maternal red, paternal blue.  Genetic recombination results from crossing over.</a:t>
            </a:r>
          </a:p>
        </p:txBody>
      </p:sp>
      <p:sp>
        <p:nvSpPr>
          <p:cNvPr id="37892" name="Slide Number Placeholder 3">
            <a:extLst>
              <a:ext uri="{FF2B5EF4-FFF2-40B4-BE49-F238E27FC236}">
                <a16:creationId xmlns:a16="http://schemas.microsoft.com/office/drawing/2014/main" id="{F278BC6A-A427-AE40-A770-143AB8A716E0}"/>
              </a:ext>
            </a:extLst>
          </p:cNvPr>
          <p:cNvSpPr txBox="1">
            <a:spLocks noGrp="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D749BDA5-51B9-1C44-BA0E-9DB0142D4C09}" type="slidenum">
              <a:rPr lang="en-US" altLang="en-US">
                <a:latin typeface="Times" pitchFamily="2" charset="0"/>
              </a:rPr>
              <a:pPr algn="r">
                <a:spcBef>
                  <a:spcPct val="0"/>
                </a:spcBef>
              </a:pPr>
              <a:t>14</a:t>
            </a:fld>
            <a:endParaRPr lang="en-US" altLang="en-US">
              <a:latin typeface="Times" pitchFamily="2"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EC13E732-D47F-9146-A48E-7D14AB02415D}"/>
              </a:ext>
            </a:extLst>
          </p:cNvPr>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8217202C-3C80-444A-A043-BC7C3B810561}" type="slidenum">
              <a:rPr lang="en-US" altLang="en-US" smtClean="0"/>
              <a:pPr>
                <a:spcBef>
                  <a:spcPct val="0"/>
                </a:spcBef>
                <a:defRPr/>
              </a:pPr>
              <a:t>15</a:t>
            </a:fld>
            <a:endParaRPr lang="en-US" altLang="en-US"/>
          </a:p>
        </p:txBody>
      </p:sp>
      <p:sp>
        <p:nvSpPr>
          <p:cNvPr id="28675" name="Rectangle 2">
            <a:extLst>
              <a:ext uri="{FF2B5EF4-FFF2-40B4-BE49-F238E27FC236}">
                <a16:creationId xmlns:a16="http://schemas.microsoft.com/office/drawing/2014/main" id="{3F4F6D0F-A7FC-894A-B83D-D7247C3C718F}"/>
              </a:ext>
            </a:extLst>
          </p:cNvPr>
          <p:cNvSpPr>
            <a:spLocks noGrp="1" noRot="1" noChangeAspect="1" noChangeArrowheads="1" noTextEdit="1"/>
          </p:cNvSpPr>
          <p:nvPr>
            <p:ph type="sldImg"/>
          </p:nvPr>
        </p:nvSpPr>
        <p:spPr>
          <a:xfrm>
            <a:off x="1143000" y="684213"/>
            <a:ext cx="4573588" cy="3430587"/>
          </a:xfrm>
          <a:ln/>
        </p:spPr>
      </p:sp>
      <p:sp>
        <p:nvSpPr>
          <p:cNvPr id="28676" name="Rectangle 3">
            <a:extLst>
              <a:ext uri="{FF2B5EF4-FFF2-40B4-BE49-F238E27FC236}">
                <a16:creationId xmlns:a16="http://schemas.microsoft.com/office/drawing/2014/main" id="{931774F6-79EE-EC41-809E-E695F6524C24}"/>
              </a:ext>
            </a:extLst>
          </p:cNvPr>
          <p:cNvSpPr>
            <a:spLocks noGrp="1" noChangeArrowheads="1"/>
          </p:cNvSpPr>
          <p:nvPr>
            <p:ph type="body" idx="1"/>
          </p:nvPr>
        </p:nvSpPr>
        <p:spPr>
          <a:xfrm>
            <a:off x="685800" y="4343400"/>
            <a:ext cx="5486400" cy="4116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4" rIns="91430" bIns="45714"/>
          <a:lstStyle/>
          <a:p>
            <a:pPr eaLnBrk="1" hangingPunct="1">
              <a:defRPr/>
            </a:pPr>
            <a:r>
              <a:rPr lang="en-US" altLang="en-US">
                <a:latin typeface="Arial" charset="0"/>
              </a:rPr>
              <a:t>With 23 chromosomes there are 2</a:t>
            </a:r>
            <a:r>
              <a:rPr lang="en-US" altLang="en-US" baseline="30000">
                <a:latin typeface="Arial" charset="0"/>
              </a:rPr>
              <a:t>23</a:t>
            </a:r>
            <a:r>
              <a:rPr lang="en-US" altLang="en-US">
                <a:latin typeface="Arial" charset="0"/>
              </a:rPr>
              <a:t> possible arrangements of the chromosome.  With gametes from both parents the new variation is 2</a:t>
            </a:r>
            <a:r>
              <a:rPr lang="en-US" altLang="en-US" baseline="30000">
                <a:latin typeface="Arial" charset="0"/>
              </a:rPr>
              <a:t>23</a:t>
            </a:r>
            <a:r>
              <a:rPr lang="en-US" altLang="en-US">
                <a:latin typeface="Arial" charset="0"/>
              </a:rPr>
              <a:t>x2</a:t>
            </a:r>
            <a:r>
              <a:rPr lang="en-US" altLang="en-US" baseline="30000">
                <a:latin typeface="Arial" charset="0"/>
              </a:rPr>
              <a:t>23</a:t>
            </a:r>
            <a:r>
              <a:rPr lang="en-US" altLang="en-US">
                <a:latin typeface="Arial" charset="0"/>
              </a:rPr>
              <a:t>.  If you add in crossing over or recombination there is an even greater variation.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124EA802-CD46-F546-A7E7-F0505F371844}"/>
              </a:ext>
            </a:extLst>
          </p:cNvPr>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C9EDF4E6-94E3-844F-A4B9-298C8D3D787B}" type="slidenum">
              <a:rPr lang="en-US" altLang="en-US" smtClean="0"/>
              <a:pPr>
                <a:spcBef>
                  <a:spcPct val="0"/>
                </a:spcBef>
                <a:defRPr/>
              </a:pPr>
              <a:t>16</a:t>
            </a:fld>
            <a:endParaRPr lang="en-US" altLang="en-US"/>
          </a:p>
        </p:txBody>
      </p:sp>
      <p:sp>
        <p:nvSpPr>
          <p:cNvPr id="41986" name="Rectangle 7">
            <a:extLst>
              <a:ext uri="{FF2B5EF4-FFF2-40B4-BE49-F238E27FC236}">
                <a16:creationId xmlns:a16="http://schemas.microsoft.com/office/drawing/2014/main" id="{1B03331A-7E91-1545-B258-6C5D51BAF57F}"/>
              </a:ext>
            </a:extLst>
          </p:cNvPr>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3D6A1A1D-7450-4B4E-9FCB-1D509758668E}" type="slidenum">
              <a:rPr lang="en-US" altLang="en-US">
                <a:latin typeface="Times" pitchFamily="2" charset="0"/>
                <a:cs typeface="Arial" panose="020B0604020202020204" pitchFamily="34" charset="0"/>
              </a:rPr>
              <a:pPr algn="r">
                <a:spcBef>
                  <a:spcPct val="0"/>
                </a:spcBef>
              </a:pPr>
              <a:t>16</a:t>
            </a:fld>
            <a:endParaRPr lang="en-US" altLang="en-US">
              <a:latin typeface="Times" pitchFamily="2" charset="0"/>
              <a:cs typeface="Arial" panose="020B0604020202020204" pitchFamily="34" charset="0"/>
            </a:endParaRPr>
          </a:p>
        </p:txBody>
      </p:sp>
      <p:sp>
        <p:nvSpPr>
          <p:cNvPr id="30724" name="Rectangle 2">
            <a:extLst>
              <a:ext uri="{FF2B5EF4-FFF2-40B4-BE49-F238E27FC236}">
                <a16:creationId xmlns:a16="http://schemas.microsoft.com/office/drawing/2014/main" id="{C5AF32DE-4262-2B43-B8F4-B3B0D54C9033}"/>
              </a:ext>
            </a:extLst>
          </p:cNvPr>
          <p:cNvSpPr>
            <a:spLocks noGrp="1" noRot="1" noChangeAspect="1" noChangeArrowheads="1" noTextEdit="1"/>
          </p:cNvSpPr>
          <p:nvPr>
            <p:ph type="sldImg"/>
          </p:nvPr>
        </p:nvSpPr>
        <p:spPr>
          <a:xfrm>
            <a:off x="1143000" y="684213"/>
            <a:ext cx="4573588" cy="3430587"/>
          </a:xfrm>
          <a:ln/>
        </p:spPr>
      </p:sp>
      <p:sp>
        <p:nvSpPr>
          <p:cNvPr id="30725" name="Rectangle 3">
            <a:extLst>
              <a:ext uri="{FF2B5EF4-FFF2-40B4-BE49-F238E27FC236}">
                <a16:creationId xmlns:a16="http://schemas.microsoft.com/office/drawing/2014/main" id="{29A43165-8333-DC4A-936F-2BC8D3436F37}"/>
              </a:ext>
            </a:extLst>
          </p:cNvPr>
          <p:cNvSpPr>
            <a:spLocks noGrp="1" noChangeArrowheads="1"/>
          </p:cNvSpPr>
          <p:nvPr>
            <p:ph type="body" idx="1"/>
          </p:nvPr>
        </p:nvSpPr>
        <p:spPr>
          <a:xfrm>
            <a:off x="685800" y="4343400"/>
            <a:ext cx="5486400" cy="41163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4" rIns="91430" bIns="45714"/>
          <a:lstStyle/>
          <a:p>
            <a:pPr eaLnBrk="1" hangingPunct="1">
              <a:defRPr/>
            </a:pPr>
            <a:r>
              <a:rPr lang="en-US" altLang="en-US">
                <a:latin typeface="Arial" charset="0"/>
              </a:rPr>
              <a:t>Darwin – 1859 Origin of Species.  Mendel published 7 years later.  Darwin unaware of Mendel’s work.  Not all genetic processes can be understood using Mendelian genetics but classical studies defined genes and how they distribute.  Most of this material is better covered in lab where you will do problems.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428BEBEC-140C-1F4E-BCA0-8F9A1D1A4020}"/>
              </a:ext>
            </a:extLst>
          </p:cNvPr>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DDD3B009-A680-1049-9B26-EFF545C918C9}" type="slidenum">
              <a:rPr lang="en-US" altLang="en-US" smtClean="0"/>
              <a:pPr>
                <a:spcBef>
                  <a:spcPct val="0"/>
                </a:spcBef>
                <a:defRPr/>
              </a:pPr>
              <a:t>17</a:t>
            </a:fld>
            <a:endParaRPr lang="en-US" altLang="en-US"/>
          </a:p>
        </p:txBody>
      </p:sp>
      <p:sp>
        <p:nvSpPr>
          <p:cNvPr id="32771" name="Slide Image Placeholder 1">
            <a:extLst>
              <a:ext uri="{FF2B5EF4-FFF2-40B4-BE49-F238E27FC236}">
                <a16:creationId xmlns:a16="http://schemas.microsoft.com/office/drawing/2014/main" id="{BB4BC5F6-E4CF-0749-9DFD-3CD7F303AA42}"/>
              </a:ext>
            </a:extLst>
          </p:cNvPr>
          <p:cNvSpPr>
            <a:spLocks noGrp="1" noRot="1" noChangeAspect="1" noTextEdit="1"/>
          </p:cNvSpPr>
          <p:nvPr>
            <p:ph type="sldImg"/>
          </p:nvPr>
        </p:nvSpPr>
        <p:spPr>
          <a:xfrm>
            <a:off x="1143000" y="684213"/>
            <a:ext cx="4573588" cy="3430587"/>
          </a:xfrm>
          <a:ln/>
        </p:spPr>
      </p:sp>
      <p:sp>
        <p:nvSpPr>
          <p:cNvPr id="32772" name="Notes Placeholder 2">
            <a:extLst>
              <a:ext uri="{FF2B5EF4-FFF2-40B4-BE49-F238E27FC236}">
                <a16:creationId xmlns:a16="http://schemas.microsoft.com/office/drawing/2014/main" id="{D6E813C4-7042-8F45-B348-32DBAB60CE01}"/>
              </a:ext>
            </a:extLst>
          </p:cNvPr>
          <p:cNvSpPr>
            <a:spLocks noGrp="1"/>
          </p:cNvSpPr>
          <p:nvPr>
            <p:ph type="body" idx="1"/>
          </p:nvPr>
        </p:nvSpPr>
        <p:spPr>
          <a:xfrm>
            <a:off x="685800" y="4343400"/>
            <a:ext cx="5486400" cy="4116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4" rIns="91430" bIns="45714"/>
          <a:lstStyle/>
          <a:p>
            <a:pPr eaLnBrk="1" hangingPunct="1">
              <a:defRPr/>
            </a:pPr>
            <a:r>
              <a:rPr lang="en-US" altLang="en-US">
                <a:latin typeface="Arial" charset="0"/>
              </a:rPr>
              <a:t>Why use pea plants?  Short generation times; Mendel could control the mating because the sex organs were enclosed.  Thus self-fertilization was possible and cross fertilization required human intervention to mix pollen from one plant with the ovules of the female plant.  Anthers can be cut off and moved away or used to distribute them to another plant.</a:t>
            </a:r>
          </a:p>
        </p:txBody>
      </p:sp>
      <p:sp>
        <p:nvSpPr>
          <p:cNvPr id="44036" name="Slide Number Placeholder 3">
            <a:extLst>
              <a:ext uri="{FF2B5EF4-FFF2-40B4-BE49-F238E27FC236}">
                <a16:creationId xmlns:a16="http://schemas.microsoft.com/office/drawing/2014/main" id="{C39CE154-FD76-DE45-AD1F-BFC569B2CBA6}"/>
              </a:ext>
            </a:extLst>
          </p:cNvPr>
          <p:cNvSpPr txBox="1">
            <a:spLocks noGrp="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082F0F88-13A1-B84F-BCCC-8923C75DD90E}" type="slidenum">
              <a:rPr lang="en-US" altLang="en-US">
                <a:latin typeface="Times" pitchFamily="2" charset="0"/>
                <a:cs typeface="Arial" panose="020B0604020202020204" pitchFamily="34" charset="0"/>
              </a:rPr>
              <a:pPr algn="r">
                <a:spcBef>
                  <a:spcPct val="0"/>
                </a:spcBef>
              </a:pPr>
              <a:t>17</a:t>
            </a:fld>
            <a:endParaRPr lang="en-US" altLang="en-US">
              <a:latin typeface="Times" pitchFamily="2"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8F2459D7-FE9D-7744-A9EA-5A88E3AFA180}"/>
              </a:ext>
            </a:extLst>
          </p:cNvPr>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006A1BBC-F47C-3C48-B0AE-AFB39D46CEC3}" type="slidenum">
              <a:rPr lang="en-US" altLang="en-US" smtClean="0"/>
              <a:pPr>
                <a:spcBef>
                  <a:spcPct val="0"/>
                </a:spcBef>
                <a:defRPr/>
              </a:pPr>
              <a:t>18</a:t>
            </a:fld>
            <a:endParaRPr lang="en-US" altLang="en-US"/>
          </a:p>
        </p:txBody>
      </p:sp>
      <p:sp>
        <p:nvSpPr>
          <p:cNvPr id="34819" name="Rectangle 2">
            <a:extLst>
              <a:ext uri="{FF2B5EF4-FFF2-40B4-BE49-F238E27FC236}">
                <a16:creationId xmlns:a16="http://schemas.microsoft.com/office/drawing/2014/main" id="{41A4BCFF-E129-0044-A3F1-769BD810E4BE}"/>
              </a:ext>
            </a:extLst>
          </p:cNvPr>
          <p:cNvSpPr>
            <a:spLocks noGrp="1" noRot="1" noChangeAspect="1" noChangeArrowheads="1" noTextEdit="1"/>
          </p:cNvSpPr>
          <p:nvPr>
            <p:ph type="sldImg"/>
          </p:nvPr>
        </p:nvSpPr>
        <p:spPr>
          <a:xfrm>
            <a:off x="1143000" y="684213"/>
            <a:ext cx="4573588" cy="3430587"/>
          </a:xfrm>
          <a:ln/>
        </p:spPr>
      </p:sp>
      <p:sp>
        <p:nvSpPr>
          <p:cNvPr id="34820" name="Rectangle 3">
            <a:extLst>
              <a:ext uri="{FF2B5EF4-FFF2-40B4-BE49-F238E27FC236}">
                <a16:creationId xmlns:a16="http://schemas.microsoft.com/office/drawing/2014/main" id="{C849FF91-7E00-994A-9C5C-E89A19072B7B}"/>
              </a:ext>
            </a:extLst>
          </p:cNvPr>
          <p:cNvSpPr>
            <a:spLocks noGrp="1" noChangeArrowheads="1"/>
          </p:cNvSpPr>
          <p:nvPr>
            <p:ph type="body" idx="1"/>
          </p:nvPr>
        </p:nvSpPr>
        <p:spPr>
          <a:xfrm>
            <a:off x="685800" y="4343400"/>
            <a:ext cx="5486400" cy="41163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4" rIns="91430" bIns="45714"/>
          <a:lstStyle/>
          <a:p>
            <a:pPr eaLnBrk="1" hangingPunct="1">
              <a:defRPr/>
            </a:pPr>
            <a:endParaRPr lang="en-US" altLang="en-US">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1C9E7DF4-127F-9D4C-9427-F3E9FAE7EC9A}"/>
              </a:ext>
            </a:extLst>
          </p:cNvPr>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7194304B-D1E8-A148-9D70-3AFC5BC57CA8}" type="slidenum">
              <a:rPr lang="en-US" altLang="en-US" smtClean="0"/>
              <a:pPr>
                <a:spcBef>
                  <a:spcPct val="0"/>
                </a:spcBef>
                <a:defRPr/>
              </a:pPr>
              <a:t>19</a:t>
            </a:fld>
            <a:endParaRPr lang="en-US" altLang="en-US"/>
          </a:p>
        </p:txBody>
      </p:sp>
      <p:sp>
        <p:nvSpPr>
          <p:cNvPr id="36867" name="Rectangle 2">
            <a:extLst>
              <a:ext uri="{FF2B5EF4-FFF2-40B4-BE49-F238E27FC236}">
                <a16:creationId xmlns:a16="http://schemas.microsoft.com/office/drawing/2014/main" id="{75813CB8-9FEA-7F48-8479-762D303DD176}"/>
              </a:ext>
            </a:extLst>
          </p:cNvPr>
          <p:cNvSpPr>
            <a:spLocks noGrp="1" noRot="1" noChangeAspect="1" noChangeArrowheads="1" noTextEdit="1"/>
          </p:cNvSpPr>
          <p:nvPr>
            <p:ph type="sldImg"/>
          </p:nvPr>
        </p:nvSpPr>
        <p:spPr>
          <a:xfrm>
            <a:off x="1143000" y="684213"/>
            <a:ext cx="4573588" cy="3430587"/>
          </a:xfrm>
          <a:ln/>
        </p:spPr>
      </p:sp>
      <p:sp>
        <p:nvSpPr>
          <p:cNvPr id="36868" name="Rectangle 3">
            <a:extLst>
              <a:ext uri="{FF2B5EF4-FFF2-40B4-BE49-F238E27FC236}">
                <a16:creationId xmlns:a16="http://schemas.microsoft.com/office/drawing/2014/main" id="{899CD70A-B822-C843-82A8-808EC7814C80}"/>
              </a:ext>
            </a:extLst>
          </p:cNvPr>
          <p:cNvSpPr>
            <a:spLocks noGrp="1" noChangeArrowheads="1"/>
          </p:cNvSpPr>
          <p:nvPr>
            <p:ph type="body" idx="1"/>
          </p:nvPr>
        </p:nvSpPr>
        <p:spPr>
          <a:xfrm>
            <a:off x="685800" y="4343400"/>
            <a:ext cx="5486400" cy="41163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4" rIns="91430" bIns="45714"/>
          <a:lstStyle/>
          <a:p>
            <a:pPr eaLnBrk="1" hangingPunct="1">
              <a:defRPr/>
            </a:pPr>
            <a:r>
              <a:rPr lang="en-US" altLang="en-US">
                <a:latin typeface="Arial" charset="0"/>
              </a:rPr>
              <a:t>Uses Mendaliens.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FD55C397-D919-D144-9334-126EEE0D1A10}"/>
              </a:ext>
            </a:extLst>
          </p:cNvPr>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B096C45D-7E7C-EA4D-9402-D07860D7B0AD}" type="slidenum">
              <a:rPr lang="en-US" altLang="en-US" smtClean="0"/>
              <a:pPr>
                <a:spcBef>
                  <a:spcPct val="0"/>
                </a:spcBef>
                <a:defRPr/>
              </a:pPr>
              <a:t>20</a:t>
            </a:fld>
            <a:endParaRPr lang="en-US" altLang="en-US"/>
          </a:p>
        </p:txBody>
      </p:sp>
      <p:sp>
        <p:nvSpPr>
          <p:cNvPr id="38915" name="Rectangle 2">
            <a:extLst>
              <a:ext uri="{FF2B5EF4-FFF2-40B4-BE49-F238E27FC236}">
                <a16:creationId xmlns:a16="http://schemas.microsoft.com/office/drawing/2014/main" id="{B5254670-2768-8546-B2E8-5A161E818405}"/>
              </a:ext>
            </a:extLst>
          </p:cNvPr>
          <p:cNvSpPr>
            <a:spLocks noGrp="1" noRot="1" noChangeAspect="1" noChangeArrowheads="1" noTextEdit="1"/>
          </p:cNvSpPr>
          <p:nvPr>
            <p:ph type="sldImg"/>
          </p:nvPr>
        </p:nvSpPr>
        <p:spPr>
          <a:xfrm>
            <a:off x="1143000" y="684213"/>
            <a:ext cx="4573588" cy="3430587"/>
          </a:xfrm>
          <a:ln/>
        </p:spPr>
      </p:sp>
      <p:sp>
        <p:nvSpPr>
          <p:cNvPr id="38916" name="Rectangle 3">
            <a:extLst>
              <a:ext uri="{FF2B5EF4-FFF2-40B4-BE49-F238E27FC236}">
                <a16:creationId xmlns:a16="http://schemas.microsoft.com/office/drawing/2014/main" id="{1909AE33-CDD1-D341-B39C-481A35BACA05}"/>
              </a:ext>
            </a:extLst>
          </p:cNvPr>
          <p:cNvSpPr>
            <a:spLocks noGrp="1" noChangeArrowheads="1"/>
          </p:cNvSpPr>
          <p:nvPr>
            <p:ph type="body" idx="1"/>
          </p:nvPr>
        </p:nvSpPr>
        <p:spPr>
          <a:xfrm>
            <a:off x="685800" y="4343400"/>
            <a:ext cx="5486400" cy="41163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4" rIns="91430" bIns="45714"/>
          <a:lstStyle/>
          <a:p>
            <a:pPr eaLnBrk="1" hangingPunct="1">
              <a:defRPr/>
            </a:pPr>
            <a:r>
              <a:rPr lang="en-US" altLang="en-US">
                <a:latin typeface="Arial" charset="0"/>
              </a:rPr>
              <a:t>The independence is illustrated in that the tetrads for chromosome 1 do not have to line up in the same parental orientation as those of chromosome #2.  Remember your meiosis.  Thus the behaviors of each pair of chromosomes are independent of the other pairs.  However, genes that are close physically on the same chromosome will most often be inherited together while genes on the same chromosome that are a distance apart will behave as if on different chromosomes because the frequency of recombination between the two genes is high.  Return to slide #5 to illustrate this point.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DD0EE81B-FE71-0F4D-A321-BC36DF4527C7}"/>
              </a:ext>
            </a:extLst>
          </p:cNvPr>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80AC7282-D141-1946-917D-45C3D319505B}" type="slidenum">
              <a:rPr lang="en-US" altLang="en-US" smtClean="0"/>
              <a:pPr>
                <a:spcBef>
                  <a:spcPct val="0"/>
                </a:spcBef>
                <a:defRPr/>
              </a:pPr>
              <a:t>21</a:t>
            </a:fld>
            <a:endParaRPr lang="en-US" altLang="en-US"/>
          </a:p>
        </p:txBody>
      </p:sp>
      <p:sp>
        <p:nvSpPr>
          <p:cNvPr id="40963" name="Rectangle 2">
            <a:extLst>
              <a:ext uri="{FF2B5EF4-FFF2-40B4-BE49-F238E27FC236}">
                <a16:creationId xmlns:a16="http://schemas.microsoft.com/office/drawing/2014/main" id="{CB4B5AFF-401A-3D49-8FB4-1D00786A7860}"/>
              </a:ext>
            </a:extLst>
          </p:cNvPr>
          <p:cNvSpPr>
            <a:spLocks noGrp="1" noRot="1" noChangeAspect="1" noChangeArrowheads="1" noTextEdit="1"/>
          </p:cNvSpPr>
          <p:nvPr>
            <p:ph type="sldImg"/>
          </p:nvPr>
        </p:nvSpPr>
        <p:spPr>
          <a:xfrm>
            <a:off x="1143000" y="684213"/>
            <a:ext cx="4573588" cy="3430587"/>
          </a:xfrm>
          <a:ln/>
        </p:spPr>
      </p:sp>
      <p:sp>
        <p:nvSpPr>
          <p:cNvPr id="40964" name="Rectangle 3">
            <a:extLst>
              <a:ext uri="{FF2B5EF4-FFF2-40B4-BE49-F238E27FC236}">
                <a16:creationId xmlns:a16="http://schemas.microsoft.com/office/drawing/2014/main" id="{CED2922D-1BE8-BA44-BB4A-6F4593B9A5A3}"/>
              </a:ext>
            </a:extLst>
          </p:cNvPr>
          <p:cNvSpPr>
            <a:spLocks noGrp="1" noChangeArrowheads="1"/>
          </p:cNvSpPr>
          <p:nvPr>
            <p:ph type="body" idx="1"/>
          </p:nvPr>
        </p:nvSpPr>
        <p:spPr>
          <a:xfrm>
            <a:off x="685800" y="4343400"/>
            <a:ext cx="5486400" cy="41163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4" rIns="91430" bIns="45714"/>
          <a:lstStyle/>
          <a:p>
            <a:pPr eaLnBrk="1" hangingPunct="1">
              <a:defRPr/>
            </a:pPr>
            <a:r>
              <a:rPr lang="en-US" altLang="en-US">
                <a:latin typeface="Arial" charset="0"/>
              </a:rPr>
              <a:t>Be certain that you can complete this exercise and understand the genotypes, phenotypes and reason for the crosses.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28D56909-8651-9249-96CE-65FF9D4F7FB6}"/>
              </a:ext>
            </a:extLst>
          </p:cNvPr>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17CF677B-362F-A341-A990-A306A5E50DF6}" type="slidenum">
              <a:rPr lang="en-US" altLang="en-US" smtClean="0"/>
              <a:pPr>
                <a:spcBef>
                  <a:spcPct val="0"/>
                </a:spcBef>
                <a:defRPr/>
              </a:pPr>
              <a:t>2</a:t>
            </a:fld>
            <a:endParaRPr lang="en-US" altLang="en-US"/>
          </a:p>
        </p:txBody>
      </p:sp>
      <p:sp>
        <p:nvSpPr>
          <p:cNvPr id="17410" name="Rectangle 7">
            <a:extLst>
              <a:ext uri="{FF2B5EF4-FFF2-40B4-BE49-F238E27FC236}">
                <a16:creationId xmlns:a16="http://schemas.microsoft.com/office/drawing/2014/main" id="{BECEBCAD-84F8-1149-B940-E9C2A5AFA3B3}"/>
              </a:ext>
            </a:extLst>
          </p:cNvPr>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7E8319DC-88C6-C340-AAE8-FB716943CADF}" type="slidenum">
              <a:rPr lang="en-US" altLang="en-US">
                <a:latin typeface="Times" pitchFamily="2" charset="0"/>
              </a:rPr>
              <a:pPr algn="r">
                <a:spcBef>
                  <a:spcPct val="0"/>
                </a:spcBef>
              </a:pPr>
              <a:t>2</a:t>
            </a:fld>
            <a:endParaRPr lang="en-US" altLang="en-US">
              <a:latin typeface="Times" pitchFamily="2" charset="0"/>
            </a:endParaRPr>
          </a:p>
        </p:txBody>
      </p:sp>
      <p:sp>
        <p:nvSpPr>
          <p:cNvPr id="6148" name="Rectangle 2">
            <a:extLst>
              <a:ext uri="{FF2B5EF4-FFF2-40B4-BE49-F238E27FC236}">
                <a16:creationId xmlns:a16="http://schemas.microsoft.com/office/drawing/2014/main" id="{26D7FF12-2AEA-1C4B-B090-3CBF71CC19A1}"/>
              </a:ext>
            </a:extLst>
          </p:cNvPr>
          <p:cNvSpPr>
            <a:spLocks noGrp="1" noRot="1" noChangeAspect="1" noChangeArrowheads="1" noTextEdit="1"/>
          </p:cNvSpPr>
          <p:nvPr>
            <p:ph type="sldImg"/>
          </p:nvPr>
        </p:nvSpPr>
        <p:spPr>
          <a:xfrm>
            <a:off x="1143000" y="684213"/>
            <a:ext cx="4573588" cy="3430587"/>
          </a:xfrm>
          <a:ln/>
        </p:spPr>
      </p:sp>
      <p:sp>
        <p:nvSpPr>
          <p:cNvPr id="6149" name="Rectangle 3">
            <a:extLst>
              <a:ext uri="{FF2B5EF4-FFF2-40B4-BE49-F238E27FC236}">
                <a16:creationId xmlns:a16="http://schemas.microsoft.com/office/drawing/2014/main" id="{6514DA3E-8F64-3B40-AF94-711CC99E0494}"/>
              </a:ext>
            </a:extLst>
          </p:cNvPr>
          <p:cNvSpPr>
            <a:spLocks noGrp="1" noChangeArrowheads="1"/>
          </p:cNvSpPr>
          <p:nvPr>
            <p:ph type="body" idx="1"/>
          </p:nvPr>
        </p:nvSpPr>
        <p:spPr>
          <a:xfrm>
            <a:off x="685800" y="4343400"/>
            <a:ext cx="5486400" cy="4116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4" rIns="91430" bIns="45714"/>
          <a:lstStyle/>
          <a:p>
            <a:pPr eaLnBrk="1" hangingPunct="1">
              <a:defRPr/>
            </a:pPr>
            <a:r>
              <a:rPr lang="en-US" altLang="en-US">
                <a:latin typeface="Arial" charset="0"/>
              </a:rPr>
              <a:t>Meiosis is the basic biological process where the number of chromosomes shifts from diploid to haploid.  This is the process used in formation of gametes.  Gametes are the only cells that can be used to propagate the species of sexually reproducing organisms.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754C0FC0-B9A7-3A42-9905-2F3348CB43DE}"/>
              </a:ext>
            </a:extLst>
          </p:cNvPr>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D0765294-BE72-9B40-A304-44FE94D8DC06}" type="slidenum">
              <a:rPr lang="en-US" altLang="en-US" smtClean="0"/>
              <a:pPr>
                <a:spcBef>
                  <a:spcPct val="0"/>
                </a:spcBef>
                <a:defRPr/>
              </a:pPr>
              <a:t>22</a:t>
            </a:fld>
            <a:endParaRPr lang="en-US" altLang="en-US"/>
          </a:p>
        </p:txBody>
      </p:sp>
      <p:sp>
        <p:nvSpPr>
          <p:cNvPr id="43011" name="Slide Image Placeholder 1">
            <a:extLst>
              <a:ext uri="{FF2B5EF4-FFF2-40B4-BE49-F238E27FC236}">
                <a16:creationId xmlns:a16="http://schemas.microsoft.com/office/drawing/2014/main" id="{063A6486-5BAE-6945-AEEE-18147B863662}"/>
              </a:ext>
            </a:extLst>
          </p:cNvPr>
          <p:cNvSpPr>
            <a:spLocks noGrp="1" noRot="1" noChangeAspect="1" noTextEdit="1"/>
          </p:cNvSpPr>
          <p:nvPr>
            <p:ph type="sldImg"/>
          </p:nvPr>
        </p:nvSpPr>
        <p:spPr>
          <a:xfrm>
            <a:off x="1143000" y="684213"/>
            <a:ext cx="4573588" cy="3430587"/>
          </a:xfrm>
          <a:ln/>
        </p:spPr>
      </p:sp>
      <p:sp>
        <p:nvSpPr>
          <p:cNvPr id="43012" name="Notes Placeholder 2">
            <a:extLst>
              <a:ext uri="{FF2B5EF4-FFF2-40B4-BE49-F238E27FC236}">
                <a16:creationId xmlns:a16="http://schemas.microsoft.com/office/drawing/2014/main" id="{42195937-4E97-F54A-97FF-99A3995EA99D}"/>
              </a:ext>
            </a:extLst>
          </p:cNvPr>
          <p:cNvSpPr>
            <a:spLocks noGrp="1"/>
          </p:cNvSpPr>
          <p:nvPr>
            <p:ph type="body" idx="1"/>
          </p:nvPr>
        </p:nvSpPr>
        <p:spPr>
          <a:xfrm>
            <a:off x="685800" y="4343400"/>
            <a:ext cx="5486400" cy="41163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4" rIns="91430" bIns="45714"/>
          <a:lstStyle/>
          <a:p>
            <a:pPr eaLnBrk="1" hangingPunct="1">
              <a:defRPr/>
            </a:pPr>
            <a:r>
              <a:rPr lang="en-US" altLang="en-US">
                <a:latin typeface="Arial" charset="0"/>
              </a:rPr>
              <a:t> </a:t>
            </a:r>
          </a:p>
        </p:txBody>
      </p:sp>
      <p:sp>
        <p:nvSpPr>
          <p:cNvPr id="54276" name="Slide Number Placeholder 3">
            <a:extLst>
              <a:ext uri="{FF2B5EF4-FFF2-40B4-BE49-F238E27FC236}">
                <a16:creationId xmlns:a16="http://schemas.microsoft.com/office/drawing/2014/main" id="{6DC6C30A-4072-8249-A2E4-6C7A5A277727}"/>
              </a:ext>
            </a:extLst>
          </p:cNvPr>
          <p:cNvSpPr txBox="1">
            <a:spLocks noGrp="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32FB1562-AF86-D244-81E9-74736587A002}" type="slidenum">
              <a:rPr lang="en-US" altLang="en-US">
                <a:latin typeface="Times" pitchFamily="2" charset="0"/>
                <a:cs typeface="Arial" panose="020B0604020202020204" pitchFamily="34" charset="0"/>
              </a:rPr>
              <a:pPr algn="r">
                <a:spcBef>
                  <a:spcPct val="0"/>
                </a:spcBef>
              </a:pPr>
              <a:t>22</a:t>
            </a:fld>
            <a:endParaRPr lang="en-US" altLang="en-US">
              <a:latin typeface="Times" pitchFamily="2"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95A4E185-5666-1E48-A079-6A80299E489E}"/>
              </a:ext>
            </a:extLst>
          </p:cNvPr>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96A2865E-D402-1647-8229-7EC5B0D532EB}" type="slidenum">
              <a:rPr lang="en-US" altLang="en-US" smtClean="0"/>
              <a:pPr>
                <a:spcBef>
                  <a:spcPct val="0"/>
                </a:spcBef>
                <a:defRPr/>
              </a:pPr>
              <a:t>23</a:t>
            </a:fld>
            <a:endParaRPr lang="en-US" altLang="en-US"/>
          </a:p>
        </p:txBody>
      </p:sp>
      <p:sp>
        <p:nvSpPr>
          <p:cNvPr id="45059" name="Rectangle 2">
            <a:extLst>
              <a:ext uri="{FF2B5EF4-FFF2-40B4-BE49-F238E27FC236}">
                <a16:creationId xmlns:a16="http://schemas.microsoft.com/office/drawing/2014/main" id="{4122C11E-68CB-AB40-9462-6BA076A36D7F}"/>
              </a:ext>
            </a:extLst>
          </p:cNvPr>
          <p:cNvSpPr>
            <a:spLocks noGrp="1" noRot="1" noChangeAspect="1" noChangeArrowheads="1" noTextEdit="1"/>
          </p:cNvSpPr>
          <p:nvPr>
            <p:ph type="sldImg"/>
          </p:nvPr>
        </p:nvSpPr>
        <p:spPr>
          <a:xfrm>
            <a:off x="1143000" y="684213"/>
            <a:ext cx="4573588" cy="3430587"/>
          </a:xfrm>
          <a:ln/>
        </p:spPr>
      </p:sp>
      <p:sp>
        <p:nvSpPr>
          <p:cNvPr id="45060" name="Rectangle 3">
            <a:extLst>
              <a:ext uri="{FF2B5EF4-FFF2-40B4-BE49-F238E27FC236}">
                <a16:creationId xmlns:a16="http://schemas.microsoft.com/office/drawing/2014/main" id="{6B4D7080-2AE7-004B-9B6B-4704DFADDBDA}"/>
              </a:ext>
            </a:extLst>
          </p:cNvPr>
          <p:cNvSpPr>
            <a:spLocks noGrp="1" noChangeArrowheads="1"/>
          </p:cNvSpPr>
          <p:nvPr>
            <p:ph type="body" idx="1"/>
          </p:nvPr>
        </p:nvSpPr>
        <p:spPr>
          <a:xfrm>
            <a:off x="685800" y="4343400"/>
            <a:ext cx="5486400" cy="41163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4" rIns="91430" bIns="45714"/>
          <a:lstStyle/>
          <a:p>
            <a:pPr eaLnBrk="1" hangingPunct="1">
              <a:defRPr/>
            </a:pPr>
            <a:r>
              <a:rPr lang="en-US" altLang="en-US">
                <a:latin typeface="Arial" charset="0"/>
              </a:rPr>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0E40D602-5BFD-BC48-8598-ED96B87BE1D3}"/>
              </a:ext>
            </a:extLst>
          </p:cNvPr>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1CD39AEA-ABC5-9D42-AE07-143110E47B28}" type="slidenum">
              <a:rPr lang="en-US" altLang="en-US" smtClean="0"/>
              <a:pPr>
                <a:spcBef>
                  <a:spcPct val="0"/>
                </a:spcBef>
                <a:defRPr/>
              </a:pPr>
              <a:t>24</a:t>
            </a:fld>
            <a:endParaRPr lang="en-US" altLang="en-US"/>
          </a:p>
        </p:txBody>
      </p:sp>
      <p:sp>
        <p:nvSpPr>
          <p:cNvPr id="47107" name="Rectangle 2">
            <a:extLst>
              <a:ext uri="{FF2B5EF4-FFF2-40B4-BE49-F238E27FC236}">
                <a16:creationId xmlns:a16="http://schemas.microsoft.com/office/drawing/2014/main" id="{07D1274C-D693-5640-8D18-A7B5C48004CE}"/>
              </a:ext>
            </a:extLst>
          </p:cNvPr>
          <p:cNvSpPr>
            <a:spLocks noGrp="1" noRot="1" noChangeAspect="1" noChangeArrowheads="1" noTextEdit="1"/>
          </p:cNvSpPr>
          <p:nvPr>
            <p:ph type="sldImg"/>
          </p:nvPr>
        </p:nvSpPr>
        <p:spPr>
          <a:xfrm>
            <a:off x="1143000" y="684213"/>
            <a:ext cx="4573588" cy="3430587"/>
          </a:xfrm>
          <a:ln/>
        </p:spPr>
      </p:sp>
      <p:sp>
        <p:nvSpPr>
          <p:cNvPr id="47108" name="Rectangle 3">
            <a:extLst>
              <a:ext uri="{FF2B5EF4-FFF2-40B4-BE49-F238E27FC236}">
                <a16:creationId xmlns:a16="http://schemas.microsoft.com/office/drawing/2014/main" id="{4E10D1A6-A5AA-5145-8ECB-B5EC5F3870C5}"/>
              </a:ext>
            </a:extLst>
          </p:cNvPr>
          <p:cNvSpPr>
            <a:spLocks noGrp="1" noChangeArrowheads="1"/>
          </p:cNvSpPr>
          <p:nvPr>
            <p:ph type="body" idx="1"/>
          </p:nvPr>
        </p:nvSpPr>
        <p:spPr>
          <a:xfrm>
            <a:off x="685800" y="4343400"/>
            <a:ext cx="5486400" cy="41163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4" rIns="91430" bIns="45714"/>
          <a:lstStyle/>
          <a:p>
            <a:pPr eaLnBrk="1" hangingPunct="1">
              <a:defRPr/>
            </a:pPr>
            <a:endParaRPr lang="en-US" alt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1080B91-6E4F-C842-BD36-097257DD0B6E}"/>
              </a:ext>
            </a:extLst>
          </p:cNvPr>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E83E4643-B4F6-3649-82FD-B4AD6A537A87}" type="slidenum">
              <a:rPr lang="en-US" altLang="en-US" smtClean="0"/>
              <a:pPr>
                <a:spcBef>
                  <a:spcPct val="0"/>
                </a:spcBef>
                <a:defRPr/>
              </a:pPr>
              <a:t>25</a:t>
            </a:fld>
            <a:endParaRPr lang="en-US" altLang="en-US"/>
          </a:p>
        </p:txBody>
      </p:sp>
      <p:sp>
        <p:nvSpPr>
          <p:cNvPr id="49155" name="Rectangle 2">
            <a:extLst>
              <a:ext uri="{FF2B5EF4-FFF2-40B4-BE49-F238E27FC236}">
                <a16:creationId xmlns:a16="http://schemas.microsoft.com/office/drawing/2014/main" id="{76735D02-A929-1B4D-A57B-458C030387DA}"/>
              </a:ext>
            </a:extLst>
          </p:cNvPr>
          <p:cNvSpPr>
            <a:spLocks noGrp="1" noRot="1" noChangeAspect="1" noChangeArrowheads="1" noTextEdit="1"/>
          </p:cNvSpPr>
          <p:nvPr>
            <p:ph type="sldImg"/>
          </p:nvPr>
        </p:nvSpPr>
        <p:spPr>
          <a:xfrm>
            <a:off x="1143000" y="684213"/>
            <a:ext cx="4573588" cy="3430587"/>
          </a:xfrm>
          <a:ln/>
        </p:spPr>
      </p:sp>
      <p:sp>
        <p:nvSpPr>
          <p:cNvPr id="49156" name="Rectangle 3">
            <a:extLst>
              <a:ext uri="{FF2B5EF4-FFF2-40B4-BE49-F238E27FC236}">
                <a16:creationId xmlns:a16="http://schemas.microsoft.com/office/drawing/2014/main" id="{A7554A95-B46E-D54E-B747-910848EBF487}"/>
              </a:ext>
            </a:extLst>
          </p:cNvPr>
          <p:cNvSpPr>
            <a:spLocks noGrp="1" noChangeArrowheads="1"/>
          </p:cNvSpPr>
          <p:nvPr>
            <p:ph type="body" idx="1"/>
          </p:nvPr>
        </p:nvSpPr>
        <p:spPr>
          <a:xfrm>
            <a:off x="685800" y="4343400"/>
            <a:ext cx="5486400" cy="41163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4" rIns="91430" bIns="45714"/>
          <a:lstStyle/>
          <a:p>
            <a:pPr eaLnBrk="1" hangingPunct="1">
              <a:defRPr/>
            </a:pPr>
            <a:r>
              <a:rPr lang="en-US" altLang="en-US">
                <a:latin typeface="Arial" charset="0"/>
              </a:rPr>
              <a:t>This cross illustrates that an autosomal recessive disease can be hidden in the heterozygous condition.  Typically only the homozygous recessive expresses the disease but the heterozygotes are carriers of the disease gene.  To see the recessive disease both parents must be carriers.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90C2393B-092F-814B-8DC2-9F9847500FD0}"/>
              </a:ext>
            </a:extLst>
          </p:cNvPr>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8B5AB435-9956-4849-AD6C-4625A4BBD994}" type="slidenum">
              <a:rPr lang="en-US" altLang="en-US" smtClean="0"/>
              <a:pPr>
                <a:spcBef>
                  <a:spcPct val="0"/>
                </a:spcBef>
                <a:defRPr/>
              </a:pPr>
              <a:t>26</a:t>
            </a:fld>
            <a:endParaRPr lang="en-US" altLang="en-US"/>
          </a:p>
        </p:txBody>
      </p:sp>
      <p:sp>
        <p:nvSpPr>
          <p:cNvPr id="51203" name="Rectangle 2">
            <a:extLst>
              <a:ext uri="{FF2B5EF4-FFF2-40B4-BE49-F238E27FC236}">
                <a16:creationId xmlns:a16="http://schemas.microsoft.com/office/drawing/2014/main" id="{3CEB1585-9ABE-614A-951D-3BCDBFCF24DB}"/>
              </a:ext>
            </a:extLst>
          </p:cNvPr>
          <p:cNvSpPr>
            <a:spLocks noGrp="1" noRot="1" noChangeAspect="1" noChangeArrowheads="1" noTextEdit="1"/>
          </p:cNvSpPr>
          <p:nvPr>
            <p:ph type="sldImg"/>
          </p:nvPr>
        </p:nvSpPr>
        <p:spPr>
          <a:xfrm>
            <a:off x="1143000" y="684213"/>
            <a:ext cx="4573588" cy="3430587"/>
          </a:xfrm>
          <a:ln/>
        </p:spPr>
      </p:sp>
      <p:sp>
        <p:nvSpPr>
          <p:cNvPr id="51204" name="Rectangle 3">
            <a:extLst>
              <a:ext uri="{FF2B5EF4-FFF2-40B4-BE49-F238E27FC236}">
                <a16:creationId xmlns:a16="http://schemas.microsoft.com/office/drawing/2014/main" id="{10C2E973-FDE2-5C45-B5DB-5FC06EE2369A}"/>
              </a:ext>
            </a:extLst>
          </p:cNvPr>
          <p:cNvSpPr>
            <a:spLocks noGrp="1" noChangeArrowheads="1"/>
          </p:cNvSpPr>
          <p:nvPr>
            <p:ph type="body" idx="1"/>
          </p:nvPr>
        </p:nvSpPr>
        <p:spPr>
          <a:xfrm>
            <a:off x="685800" y="4343400"/>
            <a:ext cx="5486400" cy="41163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4" rIns="91430" bIns="45714"/>
          <a:lstStyle/>
          <a:p>
            <a:pPr eaLnBrk="1" hangingPunct="1">
              <a:spcBef>
                <a:spcPct val="50000"/>
              </a:spcBef>
              <a:defRPr/>
            </a:pPr>
            <a:r>
              <a:rPr lang="en-US" altLang="en-US">
                <a:latin typeface="Arial" charset="0"/>
              </a:rPr>
              <a:t>Homozygote deficient in hexosaminidase A and appears recessive at the genotype level.  Deficient in sphingolipid metabolism causing fats to build up in the brain.  Brain degeneration: signs apparent by 1 year old and death: 3-7 years old.  Blood test for amount of hexosaminidase present can determine differences between carriers, normal, and children with the disease.  Blood can be obtained from a vein, the umbilical cord after birth or from amniotic fluid or placental cells.</a:t>
            </a:r>
          </a:p>
          <a:p>
            <a:pPr eaLnBrk="1" hangingPunct="1">
              <a:defRPr/>
            </a:pPr>
            <a:endParaRPr lang="en-US" altLang="en-US">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90C2393B-092F-814B-8DC2-9F9847500FD0}"/>
              </a:ext>
            </a:extLst>
          </p:cNvPr>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8B5AB435-9956-4849-AD6C-4625A4BBD994}" type="slidenum">
              <a:rPr lang="en-US" altLang="en-US" smtClean="0"/>
              <a:pPr>
                <a:spcBef>
                  <a:spcPct val="0"/>
                </a:spcBef>
                <a:defRPr/>
              </a:pPr>
              <a:t>27</a:t>
            </a:fld>
            <a:endParaRPr lang="en-US" altLang="en-US"/>
          </a:p>
        </p:txBody>
      </p:sp>
      <p:sp>
        <p:nvSpPr>
          <p:cNvPr id="51203" name="Rectangle 2">
            <a:extLst>
              <a:ext uri="{FF2B5EF4-FFF2-40B4-BE49-F238E27FC236}">
                <a16:creationId xmlns:a16="http://schemas.microsoft.com/office/drawing/2014/main" id="{3CEB1585-9ABE-614A-951D-3BCDBFCF24DB}"/>
              </a:ext>
            </a:extLst>
          </p:cNvPr>
          <p:cNvSpPr>
            <a:spLocks noGrp="1" noRot="1" noChangeAspect="1" noChangeArrowheads="1" noTextEdit="1"/>
          </p:cNvSpPr>
          <p:nvPr>
            <p:ph type="sldImg"/>
          </p:nvPr>
        </p:nvSpPr>
        <p:spPr>
          <a:xfrm>
            <a:off x="1143000" y="684213"/>
            <a:ext cx="4573588" cy="3430587"/>
          </a:xfrm>
          <a:ln/>
        </p:spPr>
      </p:sp>
      <p:sp>
        <p:nvSpPr>
          <p:cNvPr id="51204" name="Rectangle 3">
            <a:extLst>
              <a:ext uri="{FF2B5EF4-FFF2-40B4-BE49-F238E27FC236}">
                <a16:creationId xmlns:a16="http://schemas.microsoft.com/office/drawing/2014/main" id="{10C2E973-FDE2-5C45-B5DB-5FC06EE2369A}"/>
              </a:ext>
            </a:extLst>
          </p:cNvPr>
          <p:cNvSpPr>
            <a:spLocks noGrp="1" noChangeArrowheads="1"/>
          </p:cNvSpPr>
          <p:nvPr>
            <p:ph type="body" idx="1"/>
          </p:nvPr>
        </p:nvSpPr>
        <p:spPr>
          <a:xfrm>
            <a:off x="685800" y="4343400"/>
            <a:ext cx="5486400" cy="41163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4" rIns="91430" bIns="45714"/>
          <a:lstStyle/>
          <a:p>
            <a:pPr eaLnBrk="1" hangingPunct="1">
              <a:spcBef>
                <a:spcPct val="50000"/>
              </a:spcBef>
              <a:defRPr/>
            </a:pPr>
            <a:r>
              <a:rPr lang="en-US" altLang="en-US">
                <a:latin typeface="Arial" charset="0"/>
              </a:rPr>
              <a:t>Homozygote deficient in hexosaminidase A and appears recessive at the genotype level.  Deficient in sphingolipid metabolism causing fats to build up in the brain.  Brain degeneration: signs apparent by 1 year old and death: 3-7 years old.  Blood test for amount of hexosaminidase present can determine differences between carriers, normal, and children with the disease.  Blood can be obtained from a vein, the umbilical cord after birth or from amniotic fluid or placental cells.</a:t>
            </a:r>
          </a:p>
          <a:p>
            <a:pPr eaLnBrk="1" hangingPunct="1">
              <a:defRPr/>
            </a:pPr>
            <a:endParaRPr lang="en-US" altLang="en-US">
              <a:latin typeface="Arial" charset="0"/>
            </a:endParaRPr>
          </a:p>
        </p:txBody>
      </p:sp>
    </p:spTree>
    <p:extLst>
      <p:ext uri="{BB962C8B-B14F-4D97-AF65-F5344CB8AC3E}">
        <p14:creationId xmlns:p14="http://schemas.microsoft.com/office/powerpoint/2010/main" val="33270590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9FFACADD-74BA-4843-AF42-E1B07BA8D445}"/>
              </a:ext>
            </a:extLst>
          </p:cNvPr>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AF961100-F48F-A841-B219-1C0541729E91}" type="slidenum">
              <a:rPr lang="en-US" altLang="en-US" smtClean="0"/>
              <a:pPr>
                <a:spcBef>
                  <a:spcPct val="0"/>
                </a:spcBef>
                <a:defRPr/>
              </a:pPr>
              <a:t>28</a:t>
            </a:fld>
            <a:endParaRPr lang="en-US" altLang="en-US"/>
          </a:p>
        </p:txBody>
      </p:sp>
      <p:sp>
        <p:nvSpPr>
          <p:cNvPr id="53251" name="Rectangle 2">
            <a:extLst>
              <a:ext uri="{FF2B5EF4-FFF2-40B4-BE49-F238E27FC236}">
                <a16:creationId xmlns:a16="http://schemas.microsoft.com/office/drawing/2014/main" id="{CB7B01F5-880C-E142-86F8-4F8A27E22EB0}"/>
              </a:ext>
            </a:extLst>
          </p:cNvPr>
          <p:cNvSpPr>
            <a:spLocks noGrp="1" noRot="1" noChangeAspect="1" noChangeArrowheads="1" noTextEdit="1"/>
          </p:cNvSpPr>
          <p:nvPr>
            <p:ph type="sldImg"/>
          </p:nvPr>
        </p:nvSpPr>
        <p:spPr>
          <a:xfrm>
            <a:off x="1143000" y="684213"/>
            <a:ext cx="4573588" cy="3430587"/>
          </a:xfrm>
          <a:ln/>
        </p:spPr>
      </p:sp>
      <p:sp>
        <p:nvSpPr>
          <p:cNvPr id="53252" name="Rectangle 3">
            <a:extLst>
              <a:ext uri="{FF2B5EF4-FFF2-40B4-BE49-F238E27FC236}">
                <a16:creationId xmlns:a16="http://schemas.microsoft.com/office/drawing/2014/main" id="{0032A687-BC9D-C049-A482-2232E2E7CB7B}"/>
              </a:ext>
            </a:extLst>
          </p:cNvPr>
          <p:cNvSpPr>
            <a:spLocks noGrp="1" noChangeArrowheads="1"/>
          </p:cNvSpPr>
          <p:nvPr>
            <p:ph type="body" idx="1"/>
          </p:nvPr>
        </p:nvSpPr>
        <p:spPr>
          <a:xfrm>
            <a:off x="685800" y="4343400"/>
            <a:ext cx="5486400" cy="41163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4" rIns="91430" bIns="45714"/>
          <a:lstStyle/>
          <a:p>
            <a:pPr eaLnBrk="1" hangingPunct="1">
              <a:defRPr/>
            </a:pPr>
            <a:r>
              <a:rPr lang="en-US" altLang="en-US">
                <a:latin typeface="Arial" charset="0"/>
              </a:rPr>
              <a:t>In this situation the non-disease phenotype is recessive and only shows in the homozygous condition.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C3A90302-69A3-8C43-A7B5-954D65F4B69D}"/>
              </a:ext>
            </a:extLst>
          </p:cNvPr>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4C4E068C-CFB8-7644-BA12-C139086FF2FC}" type="slidenum">
              <a:rPr lang="en-US" altLang="en-US" smtClean="0"/>
              <a:pPr>
                <a:spcBef>
                  <a:spcPct val="0"/>
                </a:spcBef>
                <a:defRPr/>
              </a:pPr>
              <a:t>29</a:t>
            </a:fld>
            <a:endParaRPr lang="en-US" altLang="en-US"/>
          </a:p>
        </p:txBody>
      </p:sp>
      <p:sp>
        <p:nvSpPr>
          <p:cNvPr id="55299" name="Rectangle 2">
            <a:extLst>
              <a:ext uri="{FF2B5EF4-FFF2-40B4-BE49-F238E27FC236}">
                <a16:creationId xmlns:a16="http://schemas.microsoft.com/office/drawing/2014/main" id="{00F26090-12D4-234B-AD3F-54BA5B69DF90}"/>
              </a:ext>
            </a:extLst>
          </p:cNvPr>
          <p:cNvSpPr>
            <a:spLocks noGrp="1" noRot="1" noChangeAspect="1" noChangeArrowheads="1" noTextEdit="1"/>
          </p:cNvSpPr>
          <p:nvPr>
            <p:ph type="sldImg"/>
          </p:nvPr>
        </p:nvSpPr>
        <p:spPr>
          <a:xfrm>
            <a:off x="1143000" y="684213"/>
            <a:ext cx="4573588" cy="3430587"/>
          </a:xfrm>
          <a:ln/>
        </p:spPr>
      </p:sp>
      <p:sp>
        <p:nvSpPr>
          <p:cNvPr id="55300" name="Rectangle 3">
            <a:extLst>
              <a:ext uri="{FF2B5EF4-FFF2-40B4-BE49-F238E27FC236}">
                <a16:creationId xmlns:a16="http://schemas.microsoft.com/office/drawing/2014/main" id="{2D25A544-DE22-354A-88D5-1B6A243F447D}"/>
              </a:ext>
            </a:extLst>
          </p:cNvPr>
          <p:cNvSpPr>
            <a:spLocks noGrp="1" noChangeArrowheads="1"/>
          </p:cNvSpPr>
          <p:nvPr>
            <p:ph type="body" idx="1"/>
          </p:nvPr>
        </p:nvSpPr>
        <p:spPr>
          <a:xfrm>
            <a:off x="685800" y="4343400"/>
            <a:ext cx="5486400" cy="41163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4" rIns="91430" bIns="45714"/>
          <a:lstStyle/>
          <a:p>
            <a:pPr eaLnBrk="1" hangingPunct="1">
              <a:defRPr/>
            </a:pPr>
            <a:r>
              <a:rPr lang="en-US" altLang="en-US">
                <a:latin typeface="Arial" charset="0"/>
              </a:rPr>
              <a:t>Tests for Huntingtin’s Disease look at alterations in the gene that codes for the protein huntingtin.  The gene for this protein has repeats of a 3 nucleotide sequence CAG, that occur in normal cells 10-26 times.  In the disease condition there are often &gt;40 repeats of the trinucleotide. Normal huntingtin helps in vesicular traffic for transport of material out of cells. The larger diseased protein is cut into fragments that bind together and accumulate. In neurons of the brain. Normal function of neurons, particularly in the basal ganglia of the brain- the center for movement, emotion and cognition, is affected. As much as 25% of the brain cells may be killed during the course of the disease.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C3A90302-69A3-8C43-A7B5-954D65F4B69D}"/>
              </a:ext>
            </a:extLst>
          </p:cNvPr>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4C4E068C-CFB8-7644-BA12-C139086FF2FC}" type="slidenum">
              <a:rPr lang="en-US" altLang="en-US" smtClean="0"/>
              <a:pPr>
                <a:spcBef>
                  <a:spcPct val="0"/>
                </a:spcBef>
                <a:defRPr/>
              </a:pPr>
              <a:t>30</a:t>
            </a:fld>
            <a:endParaRPr lang="en-US" altLang="en-US"/>
          </a:p>
        </p:txBody>
      </p:sp>
      <p:sp>
        <p:nvSpPr>
          <p:cNvPr id="55299" name="Rectangle 2">
            <a:extLst>
              <a:ext uri="{FF2B5EF4-FFF2-40B4-BE49-F238E27FC236}">
                <a16:creationId xmlns:a16="http://schemas.microsoft.com/office/drawing/2014/main" id="{00F26090-12D4-234B-AD3F-54BA5B69DF90}"/>
              </a:ext>
            </a:extLst>
          </p:cNvPr>
          <p:cNvSpPr>
            <a:spLocks noGrp="1" noRot="1" noChangeAspect="1" noChangeArrowheads="1" noTextEdit="1"/>
          </p:cNvSpPr>
          <p:nvPr>
            <p:ph type="sldImg"/>
          </p:nvPr>
        </p:nvSpPr>
        <p:spPr>
          <a:xfrm>
            <a:off x="1143000" y="684213"/>
            <a:ext cx="4573588" cy="3430587"/>
          </a:xfrm>
          <a:ln/>
        </p:spPr>
      </p:sp>
      <p:sp>
        <p:nvSpPr>
          <p:cNvPr id="55300" name="Rectangle 3">
            <a:extLst>
              <a:ext uri="{FF2B5EF4-FFF2-40B4-BE49-F238E27FC236}">
                <a16:creationId xmlns:a16="http://schemas.microsoft.com/office/drawing/2014/main" id="{2D25A544-DE22-354A-88D5-1B6A243F447D}"/>
              </a:ext>
            </a:extLst>
          </p:cNvPr>
          <p:cNvSpPr>
            <a:spLocks noGrp="1" noChangeArrowheads="1"/>
          </p:cNvSpPr>
          <p:nvPr>
            <p:ph type="body" idx="1"/>
          </p:nvPr>
        </p:nvSpPr>
        <p:spPr>
          <a:xfrm>
            <a:off x="685800" y="4343400"/>
            <a:ext cx="5486400" cy="41163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4" rIns="91430" bIns="45714"/>
          <a:lstStyle/>
          <a:p>
            <a:pPr eaLnBrk="1" hangingPunct="1">
              <a:defRPr/>
            </a:pPr>
            <a:r>
              <a:rPr lang="en-US" altLang="en-US">
                <a:latin typeface="Arial" charset="0"/>
              </a:rPr>
              <a:t>Tests for Huntingtin’s Disease look at alterations in the gene that codes for the protein huntingtin.  The gene for this protein has repeats of a 3 nucleotide sequence CAG, that occur in normal cells 10-26 times.  In the disease condition there are often &gt;40 repeats of the trinucleotide. Normal huntingtin helps in vesicular traffic for transport of material out of cells. The larger diseased protein is cut into fragments that bind together and accumulate. In neurons of the brain. Normal function of neurons, particularly in the basal ganglia of the brain- the center for movement, emotion and cognition, is affected. As much as 25% of the brain cells may be killed during the course of the disease.</a:t>
            </a:r>
          </a:p>
        </p:txBody>
      </p:sp>
    </p:spTree>
    <p:extLst>
      <p:ext uri="{BB962C8B-B14F-4D97-AF65-F5344CB8AC3E}">
        <p14:creationId xmlns:p14="http://schemas.microsoft.com/office/powerpoint/2010/main" val="35574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E0563808-A6A9-4A4F-B794-A8397A58906C}"/>
              </a:ext>
            </a:extLst>
          </p:cNvPr>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2A1C8CDB-672B-8E4A-B89F-9AFAD1EB5AEE}" type="slidenum">
              <a:rPr lang="en-US" altLang="en-US" smtClean="0"/>
              <a:pPr>
                <a:spcBef>
                  <a:spcPct val="0"/>
                </a:spcBef>
                <a:defRPr/>
              </a:pPr>
              <a:t>4</a:t>
            </a:fld>
            <a:endParaRPr lang="en-US" altLang="en-US"/>
          </a:p>
        </p:txBody>
      </p:sp>
      <p:sp>
        <p:nvSpPr>
          <p:cNvPr id="8195" name="Rectangle 2">
            <a:extLst>
              <a:ext uri="{FF2B5EF4-FFF2-40B4-BE49-F238E27FC236}">
                <a16:creationId xmlns:a16="http://schemas.microsoft.com/office/drawing/2014/main" id="{B1579E90-C1AC-F64C-BE1D-071A6FEF420A}"/>
              </a:ext>
            </a:extLst>
          </p:cNvPr>
          <p:cNvSpPr>
            <a:spLocks noGrp="1" noRot="1" noChangeAspect="1" noChangeArrowheads="1" noTextEdit="1"/>
          </p:cNvSpPr>
          <p:nvPr>
            <p:ph type="sldImg"/>
          </p:nvPr>
        </p:nvSpPr>
        <p:spPr>
          <a:xfrm>
            <a:off x="1143000" y="684213"/>
            <a:ext cx="4573588" cy="3430587"/>
          </a:xfrm>
          <a:ln/>
        </p:spPr>
      </p:sp>
      <p:sp>
        <p:nvSpPr>
          <p:cNvPr id="8196" name="Rectangle 3">
            <a:extLst>
              <a:ext uri="{FF2B5EF4-FFF2-40B4-BE49-F238E27FC236}">
                <a16:creationId xmlns:a16="http://schemas.microsoft.com/office/drawing/2014/main" id="{2642E2A1-339F-1D4E-B778-DA426A47A8B1}"/>
              </a:ext>
            </a:extLst>
          </p:cNvPr>
          <p:cNvSpPr>
            <a:spLocks noGrp="1" noChangeArrowheads="1"/>
          </p:cNvSpPr>
          <p:nvPr>
            <p:ph type="body" idx="1"/>
          </p:nvPr>
        </p:nvSpPr>
        <p:spPr>
          <a:xfrm>
            <a:off x="685800" y="4343400"/>
            <a:ext cx="5486400" cy="4116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4" rIns="91430" bIns="45714"/>
          <a:lstStyle/>
          <a:p>
            <a:pPr eaLnBrk="1" hangingPunct="1">
              <a:defRPr/>
            </a:pPr>
            <a:endParaRPr lang="en-US" alt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2DE8F6EF-BA40-0248-92AC-ED71AD083AC1}"/>
              </a:ext>
            </a:extLst>
          </p:cNvPr>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1528360D-39D1-CF49-BE16-21C11B5132F2}" type="slidenum">
              <a:rPr lang="en-US" altLang="en-US" smtClean="0"/>
              <a:pPr>
                <a:spcBef>
                  <a:spcPct val="0"/>
                </a:spcBef>
                <a:defRPr/>
              </a:pPr>
              <a:t>5</a:t>
            </a:fld>
            <a:endParaRPr lang="en-US" altLang="en-US"/>
          </a:p>
        </p:txBody>
      </p:sp>
      <p:sp>
        <p:nvSpPr>
          <p:cNvPr id="10243" name="Rectangle 2">
            <a:extLst>
              <a:ext uri="{FF2B5EF4-FFF2-40B4-BE49-F238E27FC236}">
                <a16:creationId xmlns:a16="http://schemas.microsoft.com/office/drawing/2014/main" id="{9278004A-2E95-B84F-BB52-F7B53412CAC1}"/>
              </a:ext>
            </a:extLst>
          </p:cNvPr>
          <p:cNvSpPr>
            <a:spLocks noGrp="1" noRot="1" noChangeAspect="1" noChangeArrowheads="1" noTextEdit="1"/>
          </p:cNvSpPr>
          <p:nvPr>
            <p:ph type="sldImg"/>
          </p:nvPr>
        </p:nvSpPr>
        <p:spPr>
          <a:xfrm>
            <a:off x="1143000" y="684213"/>
            <a:ext cx="4573588" cy="3430587"/>
          </a:xfrm>
          <a:ln/>
        </p:spPr>
      </p:sp>
      <p:sp>
        <p:nvSpPr>
          <p:cNvPr id="10244" name="Rectangle 3">
            <a:extLst>
              <a:ext uri="{FF2B5EF4-FFF2-40B4-BE49-F238E27FC236}">
                <a16:creationId xmlns:a16="http://schemas.microsoft.com/office/drawing/2014/main" id="{E5020A86-4B12-7845-95FE-B447B84EF783}"/>
              </a:ext>
            </a:extLst>
          </p:cNvPr>
          <p:cNvSpPr>
            <a:spLocks noGrp="1" noChangeArrowheads="1"/>
          </p:cNvSpPr>
          <p:nvPr>
            <p:ph type="body" idx="1"/>
          </p:nvPr>
        </p:nvSpPr>
        <p:spPr>
          <a:xfrm>
            <a:off x="685800" y="4343400"/>
            <a:ext cx="5486400" cy="4116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4" rIns="91430" bIns="45714"/>
          <a:lstStyle/>
          <a:p>
            <a:pPr eaLnBrk="1" hangingPunct="1">
              <a:defRPr/>
            </a:pPr>
            <a:r>
              <a:rPr lang="en-US" altLang="en-US">
                <a:latin typeface="Arial" charset="0"/>
              </a:rPr>
              <a:t>Spermatogenesis occurs in the testes.  The anatomy shown is of the seminiferous tubule in the testes.  The immature cells that will become sperm are at the outer edge of the tubule and are diploid. These constantly multiply and ~3 million differentiate into primary spermatocytes.  The spermatocytes undergo meiosis as diagramed briefly in the left hand diagram.  Fully developed sperm are haploid and are released into the lumen of the seminiferous tubule.  Note the secondary spermatocyte is haploid (end of meiosis I).  Oogenesis begins prior to birth in the female when developing follicle starts meiosis.  Meiosis is arrested in prophase I in the primary oocyte.  After puberty the primary oocyte, or one follicle, is triggered hormonally by FSH (follicle-stimulating hormone from pituitary) to re-enter meiosis and enlarge.  Meiosis I is completed with unequal cytoplasm division (smaller is polar body cell- dead end).  Meiosis is again halted at Meiosis II metaphase.  This is the secondary oocyte which is released during ovulation and enters the oviduct.  If a sperm penetrates it, Meiosis II is completed, again with unequal cytoplasmic division.  Sperm and egg (ovum) nucleus fuse.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D9DFE1F4-B0C4-AB4E-A79D-F04BCF7F044C}"/>
              </a:ext>
            </a:extLst>
          </p:cNvPr>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167E5A69-375B-5B4E-9DDD-0B4C004C67F8}" type="slidenum">
              <a:rPr lang="en-US" altLang="en-US" smtClean="0"/>
              <a:pPr>
                <a:spcBef>
                  <a:spcPct val="0"/>
                </a:spcBef>
                <a:defRPr/>
              </a:pPr>
              <a:t>6</a:t>
            </a:fld>
            <a:endParaRPr lang="en-US" altLang="en-US"/>
          </a:p>
        </p:txBody>
      </p:sp>
      <p:sp>
        <p:nvSpPr>
          <p:cNvPr id="12291" name="Rectangle 2">
            <a:extLst>
              <a:ext uri="{FF2B5EF4-FFF2-40B4-BE49-F238E27FC236}">
                <a16:creationId xmlns:a16="http://schemas.microsoft.com/office/drawing/2014/main" id="{7A1AA3A3-ACDF-6E42-8B11-AD6792ED6D8A}"/>
              </a:ext>
            </a:extLst>
          </p:cNvPr>
          <p:cNvSpPr>
            <a:spLocks noGrp="1" noRot="1" noChangeAspect="1" noChangeArrowheads="1" noTextEdit="1"/>
          </p:cNvSpPr>
          <p:nvPr>
            <p:ph type="sldImg"/>
          </p:nvPr>
        </p:nvSpPr>
        <p:spPr>
          <a:xfrm>
            <a:off x="1143000" y="684213"/>
            <a:ext cx="4573588" cy="3430587"/>
          </a:xfrm>
          <a:ln/>
        </p:spPr>
      </p:sp>
      <p:sp>
        <p:nvSpPr>
          <p:cNvPr id="12292" name="Rectangle 3">
            <a:extLst>
              <a:ext uri="{FF2B5EF4-FFF2-40B4-BE49-F238E27FC236}">
                <a16:creationId xmlns:a16="http://schemas.microsoft.com/office/drawing/2014/main" id="{07F3BB6A-25AB-0240-B4DE-E7BC923A72E9}"/>
              </a:ext>
            </a:extLst>
          </p:cNvPr>
          <p:cNvSpPr>
            <a:spLocks noGrp="1" noChangeArrowheads="1"/>
          </p:cNvSpPr>
          <p:nvPr>
            <p:ph type="body" idx="1"/>
          </p:nvPr>
        </p:nvSpPr>
        <p:spPr>
          <a:xfrm>
            <a:off x="685800" y="4343400"/>
            <a:ext cx="5486400" cy="4116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4" rIns="91430" bIns="45714"/>
          <a:lstStyle/>
          <a:p>
            <a:pPr eaLnBrk="1" hangingPunct="1">
              <a:defRPr/>
            </a:pPr>
            <a:endParaRPr lang="en-US" alt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485251D-938E-6F42-8D4C-D9E48690E502}"/>
              </a:ext>
            </a:extLst>
          </p:cNvPr>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BFF78B13-C0E5-DF4C-9640-E935F81164E1}" type="slidenum">
              <a:rPr lang="en-US" altLang="en-US" smtClean="0"/>
              <a:pPr>
                <a:spcBef>
                  <a:spcPct val="0"/>
                </a:spcBef>
                <a:defRPr/>
              </a:pPr>
              <a:t>7</a:t>
            </a:fld>
            <a:endParaRPr lang="en-US" altLang="en-US"/>
          </a:p>
        </p:txBody>
      </p:sp>
      <p:sp>
        <p:nvSpPr>
          <p:cNvPr id="14339" name="Rectangle 2">
            <a:extLst>
              <a:ext uri="{FF2B5EF4-FFF2-40B4-BE49-F238E27FC236}">
                <a16:creationId xmlns:a16="http://schemas.microsoft.com/office/drawing/2014/main" id="{57B468A7-79B5-6641-ACF7-C24A542C9307}"/>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E9976C21-C7FA-8741-AB1D-1430E019578B}"/>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a:latin typeface="Arial" charset="0"/>
              </a:rPr>
              <a:t>DNA synthesis occurs during interphase before beginning  of meiosis I but does not occur again before meiosis II.  Meiosis I &amp; II each have prophase, metaphase, anaphase, &amp; telophase stages. Recombination occurs in Prophase I after tetrads form.  Tetrad formation is another term for homologous chromosomes aligning.  Chromosomes are less condensed than in mitosis.  Centromeres holding each pair of sister chromatids together do not divide in mitosis I.  One pair of each tetrad pulled to each pole in Anaphase I resulting in reduction of the amount of genetic material  by one-half.</a:t>
            </a:r>
          </a:p>
          <a:p>
            <a:pPr eaLnBrk="1" hangingPunct="1">
              <a:defRPr/>
            </a:pPr>
            <a:endParaRPr lang="en-US" altLang="en-US">
              <a:latin typeface="Arial" charset="0"/>
            </a:endParaRPr>
          </a:p>
          <a:p>
            <a:pPr eaLnBrk="1" hangingPunct="1">
              <a:defRPr/>
            </a:pPr>
            <a:endParaRPr lang="en-US" alt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82DA7A3B-AE54-4D46-989E-7CF198F9C4C1}"/>
              </a:ext>
            </a:extLst>
          </p:cNvPr>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1C099C97-78C9-4749-B4FB-56059689F638}" type="slidenum">
              <a:rPr lang="en-US" altLang="en-US" smtClean="0"/>
              <a:pPr>
                <a:spcBef>
                  <a:spcPct val="0"/>
                </a:spcBef>
                <a:defRPr/>
              </a:pPr>
              <a:t>9</a:t>
            </a:fld>
            <a:endParaRPr lang="en-US" altLang="en-US"/>
          </a:p>
        </p:txBody>
      </p:sp>
      <p:sp>
        <p:nvSpPr>
          <p:cNvPr id="16387" name="Rectangle 2">
            <a:extLst>
              <a:ext uri="{FF2B5EF4-FFF2-40B4-BE49-F238E27FC236}">
                <a16:creationId xmlns:a16="http://schemas.microsoft.com/office/drawing/2014/main" id="{2FAEA1FE-E35A-2647-97CC-E05C6AF3F9E7}"/>
              </a:ext>
            </a:extLst>
          </p:cNvPr>
          <p:cNvSpPr>
            <a:spLocks noGrp="1" noRot="1" noChangeAspect="1" noChangeArrowheads="1" noTextEdit="1"/>
          </p:cNvSpPr>
          <p:nvPr>
            <p:ph type="sldImg"/>
          </p:nvPr>
        </p:nvSpPr>
        <p:spPr>
          <a:xfrm>
            <a:off x="1143000" y="684213"/>
            <a:ext cx="4573588" cy="3430587"/>
          </a:xfrm>
          <a:ln/>
        </p:spPr>
      </p:sp>
      <p:sp>
        <p:nvSpPr>
          <p:cNvPr id="16388" name="Rectangle 3">
            <a:extLst>
              <a:ext uri="{FF2B5EF4-FFF2-40B4-BE49-F238E27FC236}">
                <a16:creationId xmlns:a16="http://schemas.microsoft.com/office/drawing/2014/main" id="{67271AE3-3457-714F-8F99-FBC66059FBD0}"/>
              </a:ext>
            </a:extLst>
          </p:cNvPr>
          <p:cNvSpPr>
            <a:spLocks noGrp="1" noChangeArrowheads="1"/>
          </p:cNvSpPr>
          <p:nvPr>
            <p:ph type="body" idx="1"/>
          </p:nvPr>
        </p:nvSpPr>
        <p:spPr>
          <a:xfrm>
            <a:off x="685800" y="4343400"/>
            <a:ext cx="5486400" cy="4116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4" rIns="91430" bIns="45714"/>
          <a:lstStyle/>
          <a:p>
            <a:pPr eaLnBrk="1" hangingPunct="1">
              <a:defRPr/>
            </a:pPr>
            <a:r>
              <a:rPr lang="en-US" altLang="en-US">
                <a:latin typeface="Arial" charset="0"/>
              </a:rPr>
              <a:t>Meiosis II is simply mitosis with half the number of chromosomes.  Sister chromatids in each dyad are separated to opposite poles.  Each haploid daughter cell from meiosis II has one member of  each pair of homologous chromosomes.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FAFC9957-B6FA-2E45-8614-8F3A52617E36}"/>
              </a:ext>
            </a:extLst>
          </p:cNvPr>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23A4F824-4AE3-0F43-9129-97D73CB03E78}" type="slidenum">
              <a:rPr lang="en-US" altLang="en-US" smtClean="0"/>
              <a:pPr>
                <a:spcBef>
                  <a:spcPct val="0"/>
                </a:spcBef>
                <a:defRPr/>
              </a:pPr>
              <a:t>10</a:t>
            </a:fld>
            <a:endParaRPr lang="en-US" altLang="en-US"/>
          </a:p>
        </p:txBody>
      </p:sp>
      <p:sp>
        <p:nvSpPr>
          <p:cNvPr id="18435" name="Rectangle 2">
            <a:extLst>
              <a:ext uri="{FF2B5EF4-FFF2-40B4-BE49-F238E27FC236}">
                <a16:creationId xmlns:a16="http://schemas.microsoft.com/office/drawing/2014/main" id="{10DE30C0-EFFE-EF47-84EB-EA0BE6EE2883}"/>
              </a:ext>
            </a:extLst>
          </p:cNvPr>
          <p:cNvSpPr>
            <a:spLocks noGrp="1" noRot="1" noChangeAspect="1" noChangeArrowheads="1" noTextEdit="1"/>
          </p:cNvSpPr>
          <p:nvPr>
            <p:ph type="sldImg"/>
          </p:nvPr>
        </p:nvSpPr>
        <p:spPr>
          <a:xfrm>
            <a:off x="1143000" y="684213"/>
            <a:ext cx="4573588" cy="3430587"/>
          </a:xfrm>
          <a:ln/>
        </p:spPr>
      </p:sp>
      <p:sp>
        <p:nvSpPr>
          <p:cNvPr id="18436" name="Rectangle 3">
            <a:extLst>
              <a:ext uri="{FF2B5EF4-FFF2-40B4-BE49-F238E27FC236}">
                <a16:creationId xmlns:a16="http://schemas.microsoft.com/office/drawing/2014/main" id="{B15C82A5-2303-E145-A008-4785BE9310F3}"/>
              </a:ext>
            </a:extLst>
          </p:cNvPr>
          <p:cNvSpPr>
            <a:spLocks noGrp="1" noChangeArrowheads="1"/>
          </p:cNvSpPr>
          <p:nvPr>
            <p:ph type="body" idx="1"/>
          </p:nvPr>
        </p:nvSpPr>
        <p:spPr>
          <a:xfrm>
            <a:off x="685800" y="4343400"/>
            <a:ext cx="5486400" cy="4116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4" rIns="91430" bIns="45714"/>
          <a:lstStyle/>
          <a:p>
            <a:pPr eaLnBrk="1" hangingPunct="1">
              <a:defRPr/>
            </a:pPr>
            <a:r>
              <a:rPr lang="en-US" altLang="en-US">
                <a:latin typeface="Arial" charset="0"/>
              </a:rPr>
              <a:t>Shells are a visualization of diversity.  Diversity is dependent upon many different features as described in the slide.  There are 2</a:t>
            </a:r>
            <a:r>
              <a:rPr lang="en-US" altLang="en-US" baseline="30000">
                <a:latin typeface="Arial" charset="0"/>
              </a:rPr>
              <a:t>n</a:t>
            </a:r>
            <a:r>
              <a:rPr lang="en-US" altLang="en-US">
                <a:latin typeface="Arial" charset="0"/>
              </a:rPr>
              <a:t> variations of gametes where n is the number of haploid chromosomes.  Recombination adds a significant rearrangement of the parental chromosomes.  Fertilization provides twice this variation by bringing together two haploid cells to create a diploid fertilized egg.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E59A29ED-D80B-1D43-BC15-D04E21BB067E}"/>
              </a:ext>
            </a:extLst>
          </p:cNvPr>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5D62516D-1342-BA48-83EF-CF1E014CF75E}" type="slidenum">
              <a:rPr lang="en-US" altLang="en-US" smtClean="0"/>
              <a:pPr>
                <a:spcBef>
                  <a:spcPct val="0"/>
                </a:spcBef>
                <a:defRPr/>
              </a:pPr>
              <a:t>11</a:t>
            </a:fld>
            <a:endParaRPr lang="en-US" altLang="en-US"/>
          </a:p>
        </p:txBody>
      </p:sp>
      <p:sp>
        <p:nvSpPr>
          <p:cNvPr id="20483" name="Rectangle 2">
            <a:extLst>
              <a:ext uri="{FF2B5EF4-FFF2-40B4-BE49-F238E27FC236}">
                <a16:creationId xmlns:a16="http://schemas.microsoft.com/office/drawing/2014/main" id="{EB611D7E-D65B-8544-B7FA-477D4B03CB7E}"/>
              </a:ext>
            </a:extLst>
          </p:cNvPr>
          <p:cNvSpPr>
            <a:spLocks noGrp="1" noRot="1" noChangeAspect="1" noChangeArrowheads="1" noTextEdit="1"/>
          </p:cNvSpPr>
          <p:nvPr>
            <p:ph type="sldImg"/>
          </p:nvPr>
        </p:nvSpPr>
        <p:spPr>
          <a:xfrm>
            <a:off x="1143000" y="684213"/>
            <a:ext cx="4573588" cy="3430587"/>
          </a:xfrm>
          <a:ln/>
        </p:spPr>
      </p:sp>
      <p:sp>
        <p:nvSpPr>
          <p:cNvPr id="20484" name="Rectangle 3">
            <a:extLst>
              <a:ext uri="{FF2B5EF4-FFF2-40B4-BE49-F238E27FC236}">
                <a16:creationId xmlns:a16="http://schemas.microsoft.com/office/drawing/2014/main" id="{C240F687-63BB-6B42-AAEB-C77330F77B1F}"/>
              </a:ext>
            </a:extLst>
          </p:cNvPr>
          <p:cNvSpPr>
            <a:spLocks noGrp="1" noChangeArrowheads="1"/>
          </p:cNvSpPr>
          <p:nvPr>
            <p:ph type="body" idx="1"/>
          </p:nvPr>
        </p:nvSpPr>
        <p:spPr>
          <a:xfrm>
            <a:off x="685800" y="4343400"/>
            <a:ext cx="5486400" cy="4116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4" rIns="91430" bIns="45714"/>
          <a:lstStyle/>
          <a:p>
            <a:pPr eaLnBrk="1" hangingPunct="1">
              <a:defRPr/>
            </a:pPr>
            <a:r>
              <a:rPr lang="en-US" altLang="en-US">
                <a:latin typeface="Arial" charset="0"/>
              </a:rPr>
              <a:t>Genes can be described as a physical location or by their trait name (brown vs white for coat color and black versus pink for eye color).  Because the dark colored mouse is heterozygous it carries both the dominant and recessive alleles for each trait.  During Meiosis the dominant and recessive alleles segregate into different gametes and thus they are not lost.  The chromosomes from the white, pink eyed mouse are not shown because they are identical or the phenotype would not be as expressed.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A261C29-D737-3644-B645-C56622B6D97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4EA2FD2-B067-5347-AFF1-F791853B10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977DD8B-1A15-7142-A1D0-733C36FB7432}"/>
              </a:ext>
            </a:extLst>
          </p:cNvPr>
          <p:cNvSpPr>
            <a:spLocks noGrp="1" noChangeArrowheads="1"/>
          </p:cNvSpPr>
          <p:nvPr>
            <p:ph type="sldNum" sz="quarter" idx="12"/>
          </p:nvPr>
        </p:nvSpPr>
        <p:spPr>
          <a:ln/>
        </p:spPr>
        <p:txBody>
          <a:bodyPr/>
          <a:lstStyle>
            <a:lvl1pPr>
              <a:defRPr/>
            </a:lvl1pPr>
          </a:lstStyle>
          <a:p>
            <a:pPr>
              <a:defRPr/>
            </a:pPr>
            <a:fld id="{0F042FF2-6524-DB46-9794-30F8BD061D9C}" type="slidenum">
              <a:rPr lang="en-US" altLang="en-US"/>
              <a:pPr>
                <a:defRPr/>
              </a:pPr>
              <a:t>‹#›</a:t>
            </a:fld>
            <a:endParaRPr lang="en-US" altLang="en-US"/>
          </a:p>
        </p:txBody>
      </p:sp>
    </p:spTree>
    <p:extLst>
      <p:ext uri="{BB962C8B-B14F-4D97-AF65-F5344CB8AC3E}">
        <p14:creationId xmlns:p14="http://schemas.microsoft.com/office/powerpoint/2010/main" val="209711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EEE737B-5A99-E249-AC27-5DD7C3FE6BA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EBB4430-715C-B046-8DAC-425A3C5FEE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A108A53-2A90-E94B-9410-3D316DA69671}"/>
              </a:ext>
            </a:extLst>
          </p:cNvPr>
          <p:cNvSpPr>
            <a:spLocks noGrp="1" noChangeArrowheads="1"/>
          </p:cNvSpPr>
          <p:nvPr>
            <p:ph type="sldNum" sz="quarter" idx="12"/>
          </p:nvPr>
        </p:nvSpPr>
        <p:spPr>
          <a:ln/>
        </p:spPr>
        <p:txBody>
          <a:bodyPr/>
          <a:lstStyle>
            <a:lvl1pPr>
              <a:defRPr/>
            </a:lvl1pPr>
          </a:lstStyle>
          <a:p>
            <a:pPr>
              <a:defRPr/>
            </a:pPr>
            <a:fld id="{86790EB0-ACC1-704A-B3C8-8B8D7A3BCA05}" type="slidenum">
              <a:rPr lang="en-US" altLang="en-US"/>
              <a:pPr>
                <a:defRPr/>
              </a:pPr>
              <a:t>‹#›</a:t>
            </a:fld>
            <a:endParaRPr lang="en-US" altLang="en-US"/>
          </a:p>
        </p:txBody>
      </p:sp>
    </p:spTree>
    <p:extLst>
      <p:ext uri="{BB962C8B-B14F-4D97-AF65-F5344CB8AC3E}">
        <p14:creationId xmlns:p14="http://schemas.microsoft.com/office/powerpoint/2010/main" val="2019849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AEDE191-59F7-D240-A79C-17EAF9045A3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AAA5EAB-CF16-4141-82B3-D3434DE25C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E37C63A-8751-BE4E-9D57-C5199FAF5665}"/>
              </a:ext>
            </a:extLst>
          </p:cNvPr>
          <p:cNvSpPr>
            <a:spLocks noGrp="1" noChangeArrowheads="1"/>
          </p:cNvSpPr>
          <p:nvPr>
            <p:ph type="sldNum" sz="quarter" idx="12"/>
          </p:nvPr>
        </p:nvSpPr>
        <p:spPr>
          <a:ln/>
        </p:spPr>
        <p:txBody>
          <a:bodyPr/>
          <a:lstStyle>
            <a:lvl1pPr>
              <a:defRPr/>
            </a:lvl1pPr>
          </a:lstStyle>
          <a:p>
            <a:pPr>
              <a:defRPr/>
            </a:pPr>
            <a:fld id="{17C59E17-41FA-2C48-A8CB-8A0E603E6E70}" type="slidenum">
              <a:rPr lang="en-US" altLang="en-US"/>
              <a:pPr>
                <a:defRPr/>
              </a:pPr>
              <a:t>‹#›</a:t>
            </a:fld>
            <a:endParaRPr lang="en-US" altLang="en-US"/>
          </a:p>
        </p:txBody>
      </p:sp>
    </p:spTree>
    <p:extLst>
      <p:ext uri="{BB962C8B-B14F-4D97-AF65-F5344CB8AC3E}">
        <p14:creationId xmlns:p14="http://schemas.microsoft.com/office/powerpoint/2010/main" val="1864996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F3F09F7-744E-1E46-BDE4-11DB029AAA0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5603A84-864A-D047-B744-59750AB615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8C77534-10E4-1C4D-9FD8-3442100114A7}"/>
              </a:ext>
            </a:extLst>
          </p:cNvPr>
          <p:cNvSpPr>
            <a:spLocks noGrp="1" noChangeArrowheads="1"/>
          </p:cNvSpPr>
          <p:nvPr>
            <p:ph type="sldNum" sz="quarter" idx="12"/>
          </p:nvPr>
        </p:nvSpPr>
        <p:spPr>
          <a:ln/>
        </p:spPr>
        <p:txBody>
          <a:bodyPr/>
          <a:lstStyle>
            <a:lvl1pPr>
              <a:defRPr/>
            </a:lvl1pPr>
          </a:lstStyle>
          <a:p>
            <a:pPr>
              <a:defRPr/>
            </a:pPr>
            <a:fld id="{C4461B10-FF46-3F4E-9B0C-6605E94B436D}" type="slidenum">
              <a:rPr lang="en-US" altLang="en-US"/>
              <a:pPr>
                <a:defRPr/>
              </a:pPr>
              <a:t>‹#›</a:t>
            </a:fld>
            <a:endParaRPr lang="en-US" altLang="en-US"/>
          </a:p>
        </p:txBody>
      </p:sp>
    </p:spTree>
    <p:extLst>
      <p:ext uri="{BB962C8B-B14F-4D97-AF65-F5344CB8AC3E}">
        <p14:creationId xmlns:p14="http://schemas.microsoft.com/office/powerpoint/2010/main" val="26671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F44880E-4171-3A40-B389-42274D1CAEB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9148EDF-5FA9-C34F-9E4D-5F7E73D883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9A05B7C-F61C-EE44-BE8D-F30939F47783}"/>
              </a:ext>
            </a:extLst>
          </p:cNvPr>
          <p:cNvSpPr>
            <a:spLocks noGrp="1" noChangeArrowheads="1"/>
          </p:cNvSpPr>
          <p:nvPr>
            <p:ph type="sldNum" sz="quarter" idx="12"/>
          </p:nvPr>
        </p:nvSpPr>
        <p:spPr>
          <a:ln/>
        </p:spPr>
        <p:txBody>
          <a:bodyPr/>
          <a:lstStyle>
            <a:lvl1pPr>
              <a:defRPr/>
            </a:lvl1pPr>
          </a:lstStyle>
          <a:p>
            <a:pPr>
              <a:defRPr/>
            </a:pPr>
            <a:fld id="{A9B22FC7-86CB-374C-BB41-F01333104B25}" type="slidenum">
              <a:rPr lang="en-US" altLang="en-US"/>
              <a:pPr>
                <a:defRPr/>
              </a:pPr>
              <a:t>‹#›</a:t>
            </a:fld>
            <a:endParaRPr lang="en-US" altLang="en-US"/>
          </a:p>
        </p:txBody>
      </p:sp>
    </p:spTree>
    <p:extLst>
      <p:ext uri="{BB962C8B-B14F-4D97-AF65-F5344CB8AC3E}">
        <p14:creationId xmlns:p14="http://schemas.microsoft.com/office/powerpoint/2010/main" val="2061523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B3A6C94-A4DF-6E4B-A765-15EDBBC543F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06E9D71-5B8D-C14B-8EB5-894C690F87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3E1DD92-DB03-5E4F-99FE-EE58F91FF5DF}"/>
              </a:ext>
            </a:extLst>
          </p:cNvPr>
          <p:cNvSpPr>
            <a:spLocks noGrp="1" noChangeArrowheads="1"/>
          </p:cNvSpPr>
          <p:nvPr>
            <p:ph type="sldNum" sz="quarter" idx="12"/>
          </p:nvPr>
        </p:nvSpPr>
        <p:spPr>
          <a:ln/>
        </p:spPr>
        <p:txBody>
          <a:bodyPr/>
          <a:lstStyle>
            <a:lvl1pPr>
              <a:defRPr/>
            </a:lvl1pPr>
          </a:lstStyle>
          <a:p>
            <a:pPr>
              <a:defRPr/>
            </a:pPr>
            <a:fld id="{3565515D-E922-3843-97C2-9D120D5177FD}" type="slidenum">
              <a:rPr lang="en-US" altLang="en-US"/>
              <a:pPr>
                <a:defRPr/>
              </a:pPr>
              <a:t>‹#›</a:t>
            </a:fld>
            <a:endParaRPr lang="en-US" altLang="en-US"/>
          </a:p>
        </p:txBody>
      </p:sp>
    </p:spTree>
    <p:extLst>
      <p:ext uri="{BB962C8B-B14F-4D97-AF65-F5344CB8AC3E}">
        <p14:creationId xmlns:p14="http://schemas.microsoft.com/office/powerpoint/2010/main" val="173834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282E1C6-5C8D-2D42-B469-9EF6F4C2A9D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7F3D9C9-B150-0E43-B9C3-2FA0A0C542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7716509-4CFA-8A4D-8BAA-8FF59EEB7D4E}"/>
              </a:ext>
            </a:extLst>
          </p:cNvPr>
          <p:cNvSpPr>
            <a:spLocks noGrp="1" noChangeArrowheads="1"/>
          </p:cNvSpPr>
          <p:nvPr>
            <p:ph type="sldNum" sz="quarter" idx="12"/>
          </p:nvPr>
        </p:nvSpPr>
        <p:spPr>
          <a:ln/>
        </p:spPr>
        <p:txBody>
          <a:bodyPr/>
          <a:lstStyle>
            <a:lvl1pPr>
              <a:defRPr/>
            </a:lvl1pPr>
          </a:lstStyle>
          <a:p>
            <a:pPr>
              <a:defRPr/>
            </a:pPr>
            <a:fld id="{513556FA-7C70-ED4A-BE95-A52EC0EC988D}" type="slidenum">
              <a:rPr lang="en-US" altLang="en-US"/>
              <a:pPr>
                <a:defRPr/>
              </a:pPr>
              <a:t>‹#›</a:t>
            </a:fld>
            <a:endParaRPr lang="en-US" altLang="en-US"/>
          </a:p>
        </p:txBody>
      </p:sp>
    </p:spTree>
    <p:extLst>
      <p:ext uri="{BB962C8B-B14F-4D97-AF65-F5344CB8AC3E}">
        <p14:creationId xmlns:p14="http://schemas.microsoft.com/office/powerpoint/2010/main" val="136343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9FA716C-C61D-8742-A362-78B454AF77B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D60B06A-E349-0F4F-B913-E62D9E5EE8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FEEBDAC-2BAE-CE4C-AC5B-00C41FE69588}"/>
              </a:ext>
            </a:extLst>
          </p:cNvPr>
          <p:cNvSpPr>
            <a:spLocks noGrp="1" noChangeArrowheads="1"/>
          </p:cNvSpPr>
          <p:nvPr>
            <p:ph type="sldNum" sz="quarter" idx="12"/>
          </p:nvPr>
        </p:nvSpPr>
        <p:spPr>
          <a:ln/>
        </p:spPr>
        <p:txBody>
          <a:bodyPr/>
          <a:lstStyle>
            <a:lvl1pPr>
              <a:defRPr/>
            </a:lvl1pPr>
          </a:lstStyle>
          <a:p>
            <a:pPr>
              <a:defRPr/>
            </a:pPr>
            <a:fld id="{1D9F1E6E-40B8-0D43-B09D-71B57EA26C8A}" type="slidenum">
              <a:rPr lang="en-US" altLang="en-US"/>
              <a:pPr>
                <a:defRPr/>
              </a:pPr>
              <a:t>‹#›</a:t>
            </a:fld>
            <a:endParaRPr lang="en-US" altLang="en-US"/>
          </a:p>
        </p:txBody>
      </p:sp>
    </p:spTree>
    <p:extLst>
      <p:ext uri="{BB962C8B-B14F-4D97-AF65-F5344CB8AC3E}">
        <p14:creationId xmlns:p14="http://schemas.microsoft.com/office/powerpoint/2010/main" val="517270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A92EFF4-FA72-6040-AE31-9A889530573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A49CE10-D947-A043-A40F-79ABE062F3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0585C46-EBE5-C147-A4D3-BEAEAA9E468D}"/>
              </a:ext>
            </a:extLst>
          </p:cNvPr>
          <p:cNvSpPr>
            <a:spLocks noGrp="1" noChangeArrowheads="1"/>
          </p:cNvSpPr>
          <p:nvPr>
            <p:ph type="sldNum" sz="quarter" idx="12"/>
          </p:nvPr>
        </p:nvSpPr>
        <p:spPr>
          <a:ln/>
        </p:spPr>
        <p:txBody>
          <a:bodyPr/>
          <a:lstStyle>
            <a:lvl1pPr>
              <a:defRPr/>
            </a:lvl1pPr>
          </a:lstStyle>
          <a:p>
            <a:pPr>
              <a:defRPr/>
            </a:pPr>
            <a:fld id="{7A3CF890-6705-FD41-AE4D-F352D4DE764C}" type="slidenum">
              <a:rPr lang="en-US" altLang="en-US"/>
              <a:pPr>
                <a:defRPr/>
              </a:pPr>
              <a:t>‹#›</a:t>
            </a:fld>
            <a:endParaRPr lang="en-US" altLang="en-US"/>
          </a:p>
        </p:txBody>
      </p:sp>
    </p:spTree>
    <p:extLst>
      <p:ext uri="{BB962C8B-B14F-4D97-AF65-F5344CB8AC3E}">
        <p14:creationId xmlns:p14="http://schemas.microsoft.com/office/powerpoint/2010/main" val="89213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93CA22B-2925-B246-A6BE-D7EFB9D8EB9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8E23FB0-829E-7143-A62F-30D1207D33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891C8AA-894C-DE46-9BA2-C1CED3CF25CD}"/>
              </a:ext>
            </a:extLst>
          </p:cNvPr>
          <p:cNvSpPr>
            <a:spLocks noGrp="1" noChangeArrowheads="1"/>
          </p:cNvSpPr>
          <p:nvPr>
            <p:ph type="sldNum" sz="quarter" idx="12"/>
          </p:nvPr>
        </p:nvSpPr>
        <p:spPr>
          <a:ln/>
        </p:spPr>
        <p:txBody>
          <a:bodyPr/>
          <a:lstStyle>
            <a:lvl1pPr>
              <a:defRPr/>
            </a:lvl1pPr>
          </a:lstStyle>
          <a:p>
            <a:pPr>
              <a:defRPr/>
            </a:pPr>
            <a:fld id="{145EAD41-76D7-6742-BDC2-10476700AB40}" type="slidenum">
              <a:rPr lang="en-US" altLang="en-US"/>
              <a:pPr>
                <a:defRPr/>
              </a:pPr>
              <a:t>‹#›</a:t>
            </a:fld>
            <a:endParaRPr lang="en-US" altLang="en-US"/>
          </a:p>
        </p:txBody>
      </p:sp>
    </p:spTree>
    <p:extLst>
      <p:ext uri="{BB962C8B-B14F-4D97-AF65-F5344CB8AC3E}">
        <p14:creationId xmlns:p14="http://schemas.microsoft.com/office/powerpoint/2010/main" val="3483979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ECCE56D-4B84-8A49-899B-AF8D7468C26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487EAC3-5045-5A40-BEFD-E0724B6D42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E95E59B-46E6-834D-9549-8C83AB7D437C}"/>
              </a:ext>
            </a:extLst>
          </p:cNvPr>
          <p:cNvSpPr>
            <a:spLocks noGrp="1" noChangeArrowheads="1"/>
          </p:cNvSpPr>
          <p:nvPr>
            <p:ph type="sldNum" sz="quarter" idx="12"/>
          </p:nvPr>
        </p:nvSpPr>
        <p:spPr>
          <a:ln/>
        </p:spPr>
        <p:txBody>
          <a:bodyPr/>
          <a:lstStyle>
            <a:lvl1pPr>
              <a:defRPr/>
            </a:lvl1pPr>
          </a:lstStyle>
          <a:p>
            <a:pPr>
              <a:defRPr/>
            </a:pPr>
            <a:fld id="{801F5D8C-331B-174D-B584-C0D0F385342B}" type="slidenum">
              <a:rPr lang="en-US" altLang="en-US"/>
              <a:pPr>
                <a:defRPr/>
              </a:pPr>
              <a:t>‹#›</a:t>
            </a:fld>
            <a:endParaRPr lang="en-US" altLang="en-US"/>
          </a:p>
        </p:txBody>
      </p:sp>
    </p:spTree>
    <p:extLst>
      <p:ext uri="{BB962C8B-B14F-4D97-AF65-F5344CB8AC3E}">
        <p14:creationId xmlns:p14="http://schemas.microsoft.com/office/powerpoint/2010/main" val="3754444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6BBDF43-436A-624D-A5DE-DE59465125A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D52BEC6-363C-8E40-893A-6C14CB440EE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C97A869-71C6-7A46-8FF6-A37A149CD21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endParaRPr lang="en-US"/>
          </a:p>
        </p:txBody>
      </p:sp>
      <p:sp>
        <p:nvSpPr>
          <p:cNvPr id="1029" name="Rectangle 5">
            <a:extLst>
              <a:ext uri="{FF2B5EF4-FFF2-40B4-BE49-F238E27FC236}">
                <a16:creationId xmlns:a16="http://schemas.microsoft.com/office/drawing/2014/main" id="{E316936C-50C3-3A43-B856-C2DEED38C9C1}"/>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en-US"/>
          </a:p>
        </p:txBody>
      </p:sp>
      <p:sp>
        <p:nvSpPr>
          <p:cNvPr id="1030" name="Rectangle 6">
            <a:extLst>
              <a:ext uri="{FF2B5EF4-FFF2-40B4-BE49-F238E27FC236}">
                <a16:creationId xmlns:a16="http://schemas.microsoft.com/office/drawing/2014/main" id="{17F64E62-BBC4-5D48-938B-94BE229B97E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3F0C0DFD-752D-F345-8F98-613A561B81F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18" Type="http://schemas.openxmlformats.org/officeDocument/2006/relationships/image" Target="../media/image36.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jpeg"/><Relationship Id="rId17" Type="http://schemas.openxmlformats.org/officeDocument/2006/relationships/image" Target="../media/image35.jpeg"/><Relationship Id="rId2" Type="http://schemas.openxmlformats.org/officeDocument/2006/relationships/notesSlide" Target="../notesSlides/notesSlide14.xml"/><Relationship Id="rId16" Type="http://schemas.openxmlformats.org/officeDocument/2006/relationships/image" Target="../media/image34.jpeg"/><Relationship Id="rId20"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5" Type="http://schemas.openxmlformats.org/officeDocument/2006/relationships/image" Target="../media/image33.jpeg"/><Relationship Id="rId10" Type="http://schemas.openxmlformats.org/officeDocument/2006/relationships/image" Target="../media/image28.jpeg"/><Relationship Id="rId19" Type="http://schemas.openxmlformats.org/officeDocument/2006/relationships/image" Target="../media/image37.jpeg"/><Relationship Id="rId4" Type="http://schemas.openxmlformats.org/officeDocument/2006/relationships/image" Target="../media/image22.jpeg"/><Relationship Id="rId9" Type="http://schemas.openxmlformats.org/officeDocument/2006/relationships/image" Target="../media/image27.jpeg"/><Relationship Id="rId14" Type="http://schemas.openxmlformats.org/officeDocument/2006/relationships/image" Target="../media/image32.jpe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slideLayout" Target="../slideLayouts/slideLayout7.xml"/><Relationship Id="rId7" Type="http://schemas.openxmlformats.org/officeDocument/2006/relationships/image" Target="../media/image41.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hyperlink" Target="http://media.pearsoncmg.com/bc/bc_campbell_concepts_6/activities/c6eLib/activities/H14/H1401/st01/frame.html"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5.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47.png"/><Relationship Id="rId5" Type="http://schemas.openxmlformats.org/officeDocument/2006/relationships/image" Target="../media/image46.emf"/><Relationship Id="rId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hyperlink" Target="http://media.pearsoncmg.com/bc/bc_campbell_concepts_6/activities/c6eLib/activities/H14/H1402/st01/frame.html"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5.emf"/></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ideo" Target="https://www.youtube.com/embed/03NceBJaFz8?feature=oembed" TargetMode="External"/><Relationship Id="rId5" Type="http://schemas.openxmlformats.org/officeDocument/2006/relationships/image" Target="../media/image53.png"/><Relationship Id="rId4" Type="http://schemas.openxmlformats.org/officeDocument/2006/relationships/hyperlink" Target="https://www.youtube.com/watch?v=o3yQZp5Rs-o"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intro.bio.rpi.edu/videos/TaySachsDisease.mp4" TargetMode="External"/><Relationship Id="rId3" Type="http://schemas.openxmlformats.org/officeDocument/2006/relationships/hyperlink" Target="https://www.youtube.com/watch?v=o3yQZp5Rs-o" TargetMode="External"/><Relationship Id="rId7" Type="http://schemas.openxmlformats.org/officeDocument/2006/relationships/hyperlink" Target="http://intro.bio.rpi.edu/videos/TaySachsDisease.webm"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http://intro.bio.rpi.edu/Studio/2GeneticsAndMedicine/2/2In/video_TaySachs_nova2809_3lg_300.mov" TargetMode="External"/><Relationship Id="rId5" Type="http://schemas.openxmlformats.org/officeDocument/2006/relationships/image" Target="../media/image54.png"/><Relationship Id="rId4" Type="http://schemas.openxmlformats.org/officeDocument/2006/relationships/hyperlink" Target="http://www.pbs.org/wgbh/nova/programs/ht/qt/2809_qlg_03.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ideo" Target="https://www.youtube.com/embed/65xf1olEpQM?feature=oembed" TargetMode="External"/><Relationship Id="rId5" Type="http://schemas.openxmlformats.org/officeDocument/2006/relationships/image" Target="../media/image56.png"/><Relationship Id="rId4" Type="http://schemas.openxmlformats.org/officeDocument/2006/relationships/hyperlink" Target="http://youtu.be/65xf1olEpQ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ideo" Target="https://www.youtube.com/embed/NRin-uI9Rmw?feature=oembed"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intro.bio.rpi.edu/Studio/movieLinks/huntington-sDisease.html?keepThis=true&amp;TB_iframe=true&amp;height=373&amp;width=425"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hyperlink" Target="http://youtu.be/65xf1olEpQM" TargetMode="External"/><Relationship Id="rId5" Type="http://schemas.openxmlformats.org/officeDocument/2006/relationships/image" Target="../media/image57.png"/><Relationship Id="rId4" Type="http://schemas.openxmlformats.org/officeDocument/2006/relationships/hyperlink" Target="http://intro.bio.rpi.edu/StudioContent/movieLinks/huntington-sDisease.html?keepThis=true&amp;TB_iframe=true&amp;height=373&amp;width=425"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player.pbs.org/viralplayer/1841157252/?chapter=1" TargetMode="External"/><Relationship Id="rId7" Type="http://schemas.openxmlformats.org/officeDocument/2006/relationships/hyperlink" Target="https://www.youtube.com/watch?v=U7G70wH-uiI"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intro.bio.rpi.edu/Studio/2GeneticsAndMedicine/2/2In/video_PassingOnYourDNA_nova281601lg_300.mov" TargetMode="External"/><Relationship Id="rId5" Type="http://schemas.openxmlformats.org/officeDocument/2006/relationships/hyperlink" Target="http://a1348.g.akamai.net/5/1348/142/3bfc0ce2/1a1a1afb6ae049ae214fc034aad839a91985ea187bea5786f362d841a61948bf2688f01f87fb6fdf/nova281601lg_300.mov"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media.pearsoncmg.com/bc/bc_0media_bio/bioflix/bioflix.htm?cc6meiosis"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hyperlink" Target="http://intro.bio.rpi.edu/Studio/2GeneticsAndMedicine/2/2In/Meiosis/Mac/Meiosis.m4v"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https://www.youtube.com/embed/eJNO7Nv8DhU?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961B2F3-2A4B-B843-BDF8-7F4500A47EC0}"/>
              </a:ext>
            </a:extLst>
          </p:cNvPr>
          <p:cNvSpPr>
            <a:spLocks noGrp="1" noChangeArrowheads="1"/>
          </p:cNvSpPr>
          <p:nvPr>
            <p:ph type="ctrTitle"/>
          </p:nvPr>
        </p:nvSpPr>
        <p:spPr>
          <a:xfrm>
            <a:off x="685800" y="533400"/>
            <a:ext cx="7772400" cy="1676400"/>
          </a:xfrm>
        </p:spPr>
        <p:txBody>
          <a:bodyPr/>
          <a:lstStyle/>
          <a:p>
            <a:pPr eaLnBrk="1" hangingPunct="1">
              <a:defRPr/>
            </a:pPr>
            <a:r>
              <a:rPr lang="en-US" altLang="en-US"/>
              <a:t>Human Genetics I:  Meiosis and Mendel</a:t>
            </a:r>
          </a:p>
        </p:txBody>
      </p:sp>
      <p:pic>
        <p:nvPicPr>
          <p:cNvPr id="14338" name="Picture 5" descr="09_02aGregorMendel-L">
            <a:extLst>
              <a:ext uri="{FF2B5EF4-FFF2-40B4-BE49-F238E27FC236}">
                <a16:creationId xmlns:a16="http://schemas.microsoft.com/office/drawing/2014/main" id="{FD00C4A6-EFD7-4D4F-9CA4-EA788710B8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750" y="2286000"/>
            <a:ext cx="30035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7">
            <a:extLst>
              <a:ext uri="{FF2B5EF4-FFF2-40B4-BE49-F238E27FC236}">
                <a16:creationId xmlns:a16="http://schemas.microsoft.com/office/drawing/2014/main" id="{DE072F3C-D6F1-6043-92F5-406062A667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514600"/>
            <a:ext cx="334962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077" name="Text Box 8">
            <a:extLst>
              <a:ext uri="{FF2B5EF4-FFF2-40B4-BE49-F238E27FC236}">
                <a16:creationId xmlns:a16="http://schemas.microsoft.com/office/drawing/2014/main" id="{A326CEC0-509A-1644-8F3A-F5A5BAF32C42}"/>
              </a:ext>
            </a:extLst>
          </p:cNvPr>
          <p:cNvSpPr txBox="1">
            <a:spLocks noChangeArrowheads="1"/>
          </p:cNvSpPr>
          <p:nvPr/>
        </p:nvSpPr>
        <p:spPr bwMode="auto">
          <a:xfrm>
            <a:off x="838200" y="6096000"/>
            <a:ext cx="266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sz="1000"/>
              <a:t>biologywithsaxe.blogspot.com</a:t>
            </a:r>
            <a:r>
              <a:rPr lang="en-US" altLang="en-US" sz="180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2">
            <a:extLst>
              <a:ext uri="{FF2B5EF4-FFF2-40B4-BE49-F238E27FC236}">
                <a16:creationId xmlns:a16="http://schemas.microsoft.com/office/drawing/2014/main" id="{6276DE7E-A426-4A4F-B434-3647DF49CF47}"/>
              </a:ext>
            </a:extLst>
          </p:cNvPr>
          <p:cNvSpPr txBox="1">
            <a:spLocks noChangeArrowheads="1"/>
          </p:cNvSpPr>
          <p:nvPr/>
        </p:nvSpPr>
        <p:spPr bwMode="auto">
          <a:xfrm>
            <a:off x="1219200" y="771525"/>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800"/>
          </a:p>
        </p:txBody>
      </p:sp>
      <p:sp>
        <p:nvSpPr>
          <p:cNvPr id="28674" name="Text Box 3">
            <a:extLst>
              <a:ext uri="{FF2B5EF4-FFF2-40B4-BE49-F238E27FC236}">
                <a16:creationId xmlns:a16="http://schemas.microsoft.com/office/drawing/2014/main" id="{D4D16234-EB3A-3D44-8122-B5B49CD6E792}"/>
              </a:ext>
            </a:extLst>
          </p:cNvPr>
          <p:cNvSpPr txBox="1">
            <a:spLocks noChangeArrowheads="1"/>
          </p:cNvSpPr>
          <p:nvPr/>
        </p:nvSpPr>
        <p:spPr bwMode="auto">
          <a:xfrm>
            <a:off x="457200" y="19081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p>
        </p:txBody>
      </p:sp>
      <p:sp>
        <p:nvSpPr>
          <p:cNvPr id="17412" name="Rectangle 7">
            <a:extLst>
              <a:ext uri="{FF2B5EF4-FFF2-40B4-BE49-F238E27FC236}">
                <a16:creationId xmlns:a16="http://schemas.microsoft.com/office/drawing/2014/main" id="{D66AA938-5EDE-5543-8340-817F2515A796}"/>
              </a:ext>
            </a:extLst>
          </p:cNvPr>
          <p:cNvSpPr>
            <a:spLocks noGrp="1" noChangeArrowheads="1"/>
          </p:cNvSpPr>
          <p:nvPr>
            <p:ph type="title" idx="4294967295"/>
          </p:nvPr>
        </p:nvSpPr>
        <p:spPr>
          <a:xfrm>
            <a:off x="457200" y="304800"/>
            <a:ext cx="8229600" cy="914400"/>
          </a:xfrm>
        </p:spPr>
        <p:txBody>
          <a:bodyPr/>
          <a:lstStyle/>
          <a:p>
            <a:pPr eaLnBrk="1" hangingPunct="1">
              <a:defRPr/>
            </a:pPr>
            <a:br>
              <a:rPr lang="en-US" altLang="en-US" sz="4000"/>
            </a:br>
            <a:r>
              <a:rPr lang="en-US" altLang="en-US" sz="4000"/>
              <a:t>Meiosis:  Major Principles</a:t>
            </a:r>
            <a:br>
              <a:rPr lang="en-US" altLang="en-US" sz="4000"/>
            </a:br>
            <a:br>
              <a:rPr lang="en-US" altLang="en-US" sz="4000"/>
            </a:br>
            <a:endParaRPr lang="en-US" altLang="en-US" sz="4000"/>
          </a:p>
        </p:txBody>
      </p:sp>
      <p:pic>
        <p:nvPicPr>
          <p:cNvPr id="17413" name="Rectangle 10">
            <a:extLst>
              <a:ext uri="{FF2B5EF4-FFF2-40B4-BE49-F238E27FC236}">
                <a16:creationId xmlns:a16="http://schemas.microsoft.com/office/drawing/2014/main" id="{1F840E13-689B-5B40-8E0F-08BA65EF6432}"/>
              </a:ext>
            </a:extLst>
          </p:cNvPr>
          <p:cNvPicPr>
            <a:picLocks noGrp="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57200" y="2438400"/>
            <a:ext cx="3429000" cy="3687763"/>
          </a:xfrm>
        </p:spPr>
      </p:pic>
      <p:sp>
        <p:nvSpPr>
          <p:cNvPr id="17414" name="Rectangle 11">
            <a:extLst>
              <a:ext uri="{FF2B5EF4-FFF2-40B4-BE49-F238E27FC236}">
                <a16:creationId xmlns:a16="http://schemas.microsoft.com/office/drawing/2014/main" id="{0CE596A5-7B2C-C940-9BBA-383FE0A3E69A}"/>
              </a:ext>
            </a:extLst>
          </p:cNvPr>
          <p:cNvSpPr>
            <a:spLocks noGrp="1" noChangeArrowheads="1"/>
          </p:cNvSpPr>
          <p:nvPr>
            <p:ph type="body" sz="half" idx="4294967295"/>
          </p:nvPr>
        </p:nvSpPr>
        <p:spPr>
          <a:xfrm>
            <a:off x="4191000" y="2590800"/>
            <a:ext cx="4953000" cy="2971800"/>
          </a:xfrm>
        </p:spPr>
        <p:txBody>
          <a:bodyPr/>
          <a:lstStyle/>
          <a:p>
            <a:pPr eaLnBrk="1" hangingPunct="1">
              <a:lnSpc>
                <a:spcPct val="90000"/>
              </a:lnSpc>
              <a:defRPr/>
            </a:pPr>
            <a:r>
              <a:rPr lang="en-US" altLang="en-US" sz="2400"/>
              <a:t>Homologous chromosomes carry different versions of genes.</a:t>
            </a:r>
          </a:p>
          <a:p>
            <a:pPr eaLnBrk="1" hangingPunct="1">
              <a:lnSpc>
                <a:spcPct val="90000"/>
              </a:lnSpc>
              <a:defRPr/>
            </a:pPr>
            <a:r>
              <a:rPr lang="en-US" altLang="en-US" sz="2400"/>
              <a:t>Independent orientation of chromosomes at metaphase.</a:t>
            </a:r>
          </a:p>
          <a:p>
            <a:pPr eaLnBrk="1" hangingPunct="1">
              <a:lnSpc>
                <a:spcPct val="90000"/>
              </a:lnSpc>
              <a:defRPr/>
            </a:pPr>
            <a:r>
              <a:rPr lang="en-US" altLang="en-US" sz="2400"/>
              <a:t>Crossing over at Prophase I.</a:t>
            </a:r>
          </a:p>
          <a:p>
            <a:pPr eaLnBrk="1" hangingPunct="1">
              <a:lnSpc>
                <a:spcPct val="90000"/>
              </a:lnSpc>
              <a:defRPr/>
            </a:pPr>
            <a:r>
              <a:rPr lang="en-US" altLang="en-US" sz="2400"/>
              <a:t>Fertilization:  random</a:t>
            </a:r>
          </a:p>
        </p:txBody>
      </p:sp>
      <p:sp>
        <p:nvSpPr>
          <p:cNvPr id="17415" name="Text Box 7">
            <a:extLst>
              <a:ext uri="{FF2B5EF4-FFF2-40B4-BE49-F238E27FC236}">
                <a16:creationId xmlns:a16="http://schemas.microsoft.com/office/drawing/2014/main" id="{C109790D-860D-1F49-8275-0C2638976EBE}"/>
              </a:ext>
            </a:extLst>
          </p:cNvPr>
          <p:cNvSpPr txBox="1">
            <a:spLocks noChangeArrowheads="1"/>
          </p:cNvSpPr>
          <p:nvPr/>
        </p:nvSpPr>
        <p:spPr bwMode="auto">
          <a:xfrm>
            <a:off x="533400" y="1371600"/>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sz="2400">
                <a:solidFill>
                  <a:srgbClr val="FF0000"/>
                </a:solidFill>
              </a:rPr>
              <a:t>3. Meiosis and fertilization provide genetic variation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AAC7966C-5910-724D-A185-95C9BCAB760C}"/>
              </a:ext>
            </a:extLst>
          </p:cNvPr>
          <p:cNvSpPr>
            <a:spLocks noChangeArrowheads="1"/>
          </p:cNvSpPr>
          <p:nvPr/>
        </p:nvSpPr>
        <p:spPr bwMode="auto">
          <a:xfrm>
            <a:off x="381000" y="228600"/>
            <a:ext cx="845820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a:solidFill>
                  <a:srgbClr val="FF0000"/>
                </a:solidFill>
              </a:rPr>
              <a:t>Applying meiosis to Mendelian genetics: Mendel’s  Law of Segregation</a:t>
            </a:r>
          </a:p>
          <a:p>
            <a:pPr algn="ctr">
              <a:spcBef>
                <a:spcPct val="0"/>
              </a:spcBef>
              <a:buFontTx/>
              <a:buNone/>
            </a:pPr>
            <a:endParaRPr lang="en-US" altLang="en-US" sz="2400">
              <a:solidFill>
                <a:srgbClr val="FF0000"/>
              </a:solidFill>
            </a:endParaRPr>
          </a:p>
          <a:p>
            <a:pPr algn="ctr">
              <a:spcBef>
                <a:spcPct val="0"/>
              </a:spcBef>
              <a:buFontTx/>
              <a:buNone/>
            </a:pPr>
            <a:r>
              <a:rPr lang="en-US" altLang="en-US" sz="2000"/>
              <a:t>Homologous chromosomes may carry different versions of genes or alleles.</a:t>
            </a:r>
          </a:p>
        </p:txBody>
      </p:sp>
      <p:pic>
        <p:nvPicPr>
          <p:cNvPr id="30722" name="Picture 2" descr="08_17baMouseTraits-L.jpg">
            <a:extLst>
              <a:ext uri="{FF2B5EF4-FFF2-40B4-BE49-F238E27FC236}">
                <a16:creationId xmlns:a16="http://schemas.microsoft.com/office/drawing/2014/main" id="{D150E982-BE62-DC42-A3C9-DACF6BD9DB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28800"/>
            <a:ext cx="1839913"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4" descr="08_17aHomologousChromsom-L.jpg">
            <a:extLst>
              <a:ext uri="{FF2B5EF4-FFF2-40B4-BE49-F238E27FC236}">
                <a16:creationId xmlns:a16="http://schemas.microsoft.com/office/drawing/2014/main" id="{A6216966-9444-644E-96CE-A063B1BEFD4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765550"/>
            <a:ext cx="472440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5" descr="08_17bbMouseTraits-L.jpg">
            <a:extLst>
              <a:ext uri="{FF2B5EF4-FFF2-40B4-BE49-F238E27FC236}">
                <a16:creationId xmlns:a16="http://schemas.microsoft.com/office/drawing/2014/main" id="{953D2490-C4E4-E34D-9BD7-4B1D5AC4FF4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752600"/>
            <a:ext cx="174625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6">
            <a:extLst>
              <a:ext uri="{FF2B5EF4-FFF2-40B4-BE49-F238E27FC236}">
                <a16:creationId xmlns:a16="http://schemas.microsoft.com/office/drawing/2014/main" id="{07A603FF-55B4-4442-8225-3705257B79D3}"/>
              </a:ext>
            </a:extLst>
          </p:cNvPr>
          <p:cNvSpPr txBox="1">
            <a:spLocks noChangeArrowheads="1"/>
          </p:cNvSpPr>
          <p:nvPr/>
        </p:nvSpPr>
        <p:spPr bwMode="auto">
          <a:xfrm>
            <a:off x="381000" y="3810000"/>
            <a:ext cx="1371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sz="1400"/>
              <a:t>Heterozygote chromosomes</a:t>
            </a:r>
          </a:p>
        </p:txBody>
      </p:sp>
      <p:sp>
        <p:nvSpPr>
          <p:cNvPr id="19463" name="Line 7">
            <a:extLst>
              <a:ext uri="{FF2B5EF4-FFF2-40B4-BE49-F238E27FC236}">
                <a16:creationId xmlns:a16="http://schemas.microsoft.com/office/drawing/2014/main" id="{50B8CE3C-B17A-3F4D-8D67-8D7789B7F247}"/>
              </a:ext>
            </a:extLst>
          </p:cNvPr>
          <p:cNvSpPr>
            <a:spLocks noChangeShapeType="1"/>
          </p:cNvSpPr>
          <p:nvPr/>
        </p:nvSpPr>
        <p:spPr bwMode="auto">
          <a:xfrm>
            <a:off x="990600" y="4267200"/>
            <a:ext cx="10668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ndParaRPr>
          </a:p>
        </p:txBody>
      </p:sp>
      <p:sp>
        <p:nvSpPr>
          <p:cNvPr id="19464" name="Text Box 8">
            <a:extLst>
              <a:ext uri="{FF2B5EF4-FFF2-40B4-BE49-F238E27FC236}">
                <a16:creationId xmlns:a16="http://schemas.microsoft.com/office/drawing/2014/main" id="{46D04282-9892-9848-BDF8-2EA367D31824}"/>
              </a:ext>
            </a:extLst>
          </p:cNvPr>
          <p:cNvSpPr txBox="1">
            <a:spLocks noChangeArrowheads="1"/>
          </p:cNvSpPr>
          <p:nvPr/>
        </p:nvSpPr>
        <p:spPr bwMode="auto">
          <a:xfrm>
            <a:off x="6096000" y="3581400"/>
            <a:ext cx="2743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sz="1400"/>
              <a:t>Homozygous recessive- chromosomes not shown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2">
            <a:extLst>
              <a:ext uri="{FF2B5EF4-FFF2-40B4-BE49-F238E27FC236}">
                <a16:creationId xmlns:a16="http://schemas.microsoft.com/office/drawing/2014/main" id="{07250149-5ED4-D74A-86C3-FCBCDD186C8C}"/>
              </a:ext>
            </a:extLst>
          </p:cNvPr>
          <p:cNvSpPr txBox="1">
            <a:spLocks noChangeArrowheads="1"/>
          </p:cNvSpPr>
          <p:nvPr/>
        </p:nvSpPr>
        <p:spPr bwMode="auto">
          <a:xfrm>
            <a:off x="304800" y="500063"/>
            <a:ext cx="8382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a:solidFill>
                  <a:srgbClr val="FF0000"/>
                </a:solidFill>
              </a:rPr>
              <a:t>Applying meiosis to Mendelian genetics: </a:t>
            </a:r>
          </a:p>
          <a:p>
            <a:pPr algn="ctr">
              <a:spcBef>
                <a:spcPct val="0"/>
              </a:spcBef>
              <a:buFontTx/>
              <a:buNone/>
            </a:pPr>
            <a:r>
              <a:rPr lang="en-US" altLang="en-US" sz="2400">
                <a:solidFill>
                  <a:srgbClr val="FF0000"/>
                </a:solidFill>
              </a:rPr>
              <a:t>Mendel’s Law of Independent Assortment</a:t>
            </a:r>
            <a:endParaRPr lang="en-US" altLang="en-US" sz="2400"/>
          </a:p>
        </p:txBody>
      </p:sp>
      <p:pic>
        <p:nvPicPr>
          <p:cNvPr id="32770" name="Picture 2" descr="08_16IndependentOrient_3-L.jpg">
            <a:extLst>
              <a:ext uri="{FF2B5EF4-FFF2-40B4-BE49-F238E27FC236}">
                <a16:creationId xmlns:a16="http://schemas.microsoft.com/office/drawing/2014/main" id="{DAE1704B-15BF-3840-8F19-90DFBBBFEE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68463" y="1573213"/>
            <a:ext cx="5875337" cy="39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4">
            <a:extLst>
              <a:ext uri="{FF2B5EF4-FFF2-40B4-BE49-F238E27FC236}">
                <a16:creationId xmlns:a16="http://schemas.microsoft.com/office/drawing/2014/main" id="{1D78D834-603B-8A40-B235-DC646B3700DF}"/>
              </a:ext>
            </a:extLst>
          </p:cNvPr>
          <p:cNvSpPr txBox="1">
            <a:spLocks noChangeArrowheads="1"/>
          </p:cNvSpPr>
          <p:nvPr/>
        </p:nvSpPr>
        <p:spPr bwMode="auto">
          <a:xfrm>
            <a:off x="1981200" y="5791200"/>
            <a:ext cx="541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sz="1800"/>
              <a:t>If genes for different traits are on different chromosomes, they are inherited independently.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2">
            <a:extLst>
              <a:ext uri="{FF2B5EF4-FFF2-40B4-BE49-F238E27FC236}">
                <a16:creationId xmlns:a16="http://schemas.microsoft.com/office/drawing/2014/main" id="{18658B11-0081-CB49-9478-D90B4A8A58C3}"/>
              </a:ext>
            </a:extLst>
          </p:cNvPr>
          <p:cNvSpPr txBox="1">
            <a:spLocks noChangeArrowheads="1"/>
          </p:cNvSpPr>
          <p:nvPr/>
        </p:nvSpPr>
        <p:spPr bwMode="auto">
          <a:xfrm>
            <a:off x="1708150" y="406400"/>
            <a:ext cx="5149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t>Crossing Over - Prophase I</a:t>
            </a:r>
          </a:p>
        </p:txBody>
      </p:sp>
      <p:sp>
        <p:nvSpPr>
          <p:cNvPr id="34818" name="Text Box 42">
            <a:extLst>
              <a:ext uri="{FF2B5EF4-FFF2-40B4-BE49-F238E27FC236}">
                <a16:creationId xmlns:a16="http://schemas.microsoft.com/office/drawing/2014/main" id="{E3E44C3D-908A-C34E-AF6A-72AAB15238E9}"/>
              </a:ext>
            </a:extLst>
          </p:cNvPr>
          <p:cNvSpPr txBox="1">
            <a:spLocks noChangeArrowheads="1"/>
          </p:cNvSpPr>
          <p:nvPr/>
        </p:nvSpPr>
        <p:spPr bwMode="auto">
          <a:xfrm>
            <a:off x="398463" y="4114800"/>
            <a:ext cx="84756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cs typeface="Arial" panose="020B0604020202020204" pitchFamily="34" charset="0"/>
              </a:rPr>
              <a:t>•Crossing over occurs between homologous chromatids.</a:t>
            </a:r>
          </a:p>
          <a:p>
            <a:pPr>
              <a:spcBef>
                <a:spcPct val="0"/>
              </a:spcBef>
              <a:buFontTx/>
              <a:buNone/>
            </a:pPr>
            <a:r>
              <a:rPr lang="en-US" altLang="en-US" sz="2400">
                <a:cs typeface="Arial" panose="020B0604020202020204" pitchFamily="34" charset="0"/>
              </a:rPr>
              <a:t>      nonsister chromatids </a:t>
            </a:r>
          </a:p>
          <a:p>
            <a:pPr>
              <a:spcBef>
                <a:spcPct val="0"/>
              </a:spcBef>
              <a:buFontTx/>
              <a:buNone/>
            </a:pPr>
            <a:r>
              <a:rPr lang="en-US" altLang="en-US" sz="2400">
                <a:cs typeface="Arial" panose="020B0604020202020204" pitchFamily="34" charset="0"/>
              </a:rPr>
              <a:t>•</a:t>
            </a:r>
            <a:r>
              <a:rPr lang="en-US" altLang="en-US" sz="2400"/>
              <a:t>Centromeres holding each pair of sister chromatids together</a:t>
            </a:r>
          </a:p>
          <a:p>
            <a:pPr>
              <a:spcBef>
                <a:spcPct val="0"/>
              </a:spcBef>
              <a:buFontTx/>
              <a:buNone/>
            </a:pPr>
            <a:r>
              <a:rPr lang="en-US" altLang="en-US" sz="2400"/>
              <a:t>  do not divide.  Sister Chomatids stay together.    </a:t>
            </a:r>
          </a:p>
          <a:p>
            <a:pPr>
              <a:spcBef>
                <a:spcPct val="0"/>
              </a:spcBef>
              <a:buFontTx/>
              <a:buNone/>
            </a:pPr>
            <a:r>
              <a:rPr lang="en-US" altLang="en-US" sz="2400"/>
              <a:t>•Homologous chromosomes align randomly.</a:t>
            </a:r>
          </a:p>
          <a:p>
            <a:pPr>
              <a:spcBef>
                <a:spcPct val="0"/>
              </a:spcBef>
              <a:buFontTx/>
              <a:buNone/>
            </a:pPr>
            <a:endParaRPr lang="en-US" altLang="en-US" sz="2400"/>
          </a:p>
        </p:txBody>
      </p:sp>
      <p:pic>
        <p:nvPicPr>
          <p:cNvPr id="34819" name="Picture 42" descr="08_18aChiasmata-L.jpg">
            <a:extLst>
              <a:ext uri="{FF2B5EF4-FFF2-40B4-BE49-F238E27FC236}">
                <a16:creationId xmlns:a16="http://schemas.microsoft.com/office/drawing/2014/main" id="{0B2F8A66-B4CC-374B-AC57-DFEB69CE90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66800"/>
            <a:ext cx="3352800"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3" descr="08_16_revised01.jpg">
            <a:extLst>
              <a:ext uri="{FF2B5EF4-FFF2-40B4-BE49-F238E27FC236}">
                <a16:creationId xmlns:a16="http://schemas.microsoft.com/office/drawing/2014/main" id="{5DE90D8E-CEB8-D54B-9848-D442CF9F7F1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35625" y="1066800"/>
            <a:ext cx="1755775"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2">
            <a:extLst>
              <a:ext uri="{FF2B5EF4-FFF2-40B4-BE49-F238E27FC236}">
                <a16:creationId xmlns:a16="http://schemas.microsoft.com/office/drawing/2014/main" id="{446D23A6-25F4-CE46-8FD1-A77C3EFE050D}"/>
              </a:ext>
            </a:extLst>
          </p:cNvPr>
          <p:cNvSpPr txBox="1">
            <a:spLocks noChangeArrowheads="1"/>
          </p:cNvSpPr>
          <p:nvPr/>
        </p:nvSpPr>
        <p:spPr bwMode="auto">
          <a:xfrm>
            <a:off x="457200" y="482600"/>
            <a:ext cx="8588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t>Crossing over leads to genetic recombination.</a:t>
            </a:r>
          </a:p>
        </p:txBody>
      </p:sp>
      <p:pic>
        <p:nvPicPr>
          <p:cNvPr id="36866" name="Picture 2" descr="08_18bbCrossingOver-L.jpg">
            <a:extLst>
              <a:ext uri="{FF2B5EF4-FFF2-40B4-BE49-F238E27FC236}">
                <a16:creationId xmlns:a16="http://schemas.microsoft.com/office/drawing/2014/main" id="{C6265BED-65FE-B446-B5C4-36FDF1EE29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4938" y="1524000"/>
            <a:ext cx="3243262"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3" descr="08_18baCrossingOver-L.jpg">
            <a:extLst>
              <a:ext uri="{FF2B5EF4-FFF2-40B4-BE49-F238E27FC236}">
                <a16:creationId xmlns:a16="http://schemas.microsoft.com/office/drawing/2014/main" id="{61469E4D-2A15-8B46-869F-FCC16BE454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447800"/>
            <a:ext cx="4191000" cy="407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a:extLst>
              <a:ext uri="{FF2B5EF4-FFF2-40B4-BE49-F238E27FC236}">
                <a16:creationId xmlns:a16="http://schemas.microsoft.com/office/drawing/2014/main" id="{CC46FBDD-2A84-B54A-BD4B-D44CAAC2BB79}"/>
              </a:ext>
            </a:extLst>
          </p:cNvPr>
          <p:cNvSpPr txBox="1">
            <a:spLocks noChangeArrowheads="1"/>
          </p:cNvSpPr>
          <p:nvPr/>
        </p:nvSpPr>
        <p:spPr bwMode="auto">
          <a:xfrm>
            <a:off x="76200" y="381000"/>
            <a:ext cx="91630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t>Meiosis is critical for Diploid Sexual Reproduction </a:t>
            </a:r>
          </a:p>
        </p:txBody>
      </p:sp>
      <p:sp>
        <p:nvSpPr>
          <p:cNvPr id="38914" name="Text Box 3">
            <a:extLst>
              <a:ext uri="{FF2B5EF4-FFF2-40B4-BE49-F238E27FC236}">
                <a16:creationId xmlns:a16="http://schemas.microsoft.com/office/drawing/2014/main" id="{252B2B9E-99EB-1E4A-AA55-6BD25FA0F613}"/>
              </a:ext>
            </a:extLst>
          </p:cNvPr>
          <p:cNvSpPr txBox="1">
            <a:spLocks noChangeArrowheads="1"/>
          </p:cNvSpPr>
          <p:nvPr/>
        </p:nvSpPr>
        <p:spPr bwMode="auto">
          <a:xfrm>
            <a:off x="304800" y="1371600"/>
            <a:ext cx="8632825"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cs typeface="Arial" panose="020B0604020202020204" pitchFamily="34" charset="0"/>
              </a:rPr>
              <a:t>•</a:t>
            </a:r>
            <a:r>
              <a:rPr lang="en-US" altLang="en-US" sz="2400"/>
              <a:t>Gametes receive either the maternal or the paternal </a:t>
            </a:r>
          </a:p>
          <a:p>
            <a:pPr>
              <a:spcBef>
                <a:spcPct val="0"/>
              </a:spcBef>
              <a:buFontTx/>
              <a:buNone/>
            </a:pPr>
            <a:r>
              <a:rPr lang="en-US" altLang="en-US" sz="2400"/>
              <a:t> chromosomes from each homologous pair.</a:t>
            </a:r>
          </a:p>
          <a:p>
            <a:pPr>
              <a:spcBef>
                <a:spcPct val="0"/>
              </a:spcBef>
              <a:buFontTx/>
              <a:buNone/>
            </a:pPr>
            <a:endParaRPr lang="en-US" altLang="en-US" sz="2400"/>
          </a:p>
          <a:p>
            <a:pPr>
              <a:spcBef>
                <a:spcPct val="0"/>
              </a:spcBef>
              <a:buFontTx/>
              <a:buNone/>
            </a:pPr>
            <a:r>
              <a:rPr lang="en-US" altLang="en-US" sz="2400"/>
              <a:t>•Crossing over adds further genetic variation.</a:t>
            </a:r>
          </a:p>
          <a:p>
            <a:pPr>
              <a:spcBef>
                <a:spcPct val="0"/>
              </a:spcBef>
              <a:buFontTx/>
              <a:buNone/>
            </a:pPr>
            <a:r>
              <a:rPr lang="en-US" altLang="en-US" sz="2400"/>
              <a:t>  The chromosome has mixture of maternal &amp; paternal derived</a:t>
            </a:r>
          </a:p>
          <a:p>
            <a:pPr>
              <a:spcBef>
                <a:spcPct val="0"/>
              </a:spcBef>
              <a:buFontTx/>
              <a:buNone/>
            </a:pPr>
            <a:r>
              <a:rPr lang="en-US" altLang="en-US" sz="2400"/>
              <a:t>  DNA.</a:t>
            </a:r>
          </a:p>
          <a:p>
            <a:pPr>
              <a:spcBef>
                <a:spcPct val="0"/>
              </a:spcBef>
              <a:buFontTx/>
              <a:buNone/>
            </a:pPr>
            <a:endParaRPr lang="en-US" altLang="en-US" sz="2400"/>
          </a:p>
          <a:p>
            <a:pPr>
              <a:spcBef>
                <a:spcPct val="0"/>
              </a:spcBef>
              <a:buFontTx/>
              <a:buNone/>
            </a:pPr>
            <a:r>
              <a:rPr lang="en-US" altLang="en-US" sz="2400"/>
              <a:t>•Meiosis is responsible for</a:t>
            </a:r>
          </a:p>
          <a:p>
            <a:pPr>
              <a:spcBef>
                <a:spcPct val="0"/>
              </a:spcBef>
              <a:buFontTx/>
              <a:buNone/>
            </a:pPr>
            <a:r>
              <a:rPr lang="en-US" altLang="en-US" sz="2400"/>
              <a:t> -Maintenance of a consistent genomic complement in</a:t>
            </a:r>
          </a:p>
          <a:p>
            <a:pPr>
              <a:spcBef>
                <a:spcPct val="0"/>
              </a:spcBef>
              <a:buFontTx/>
              <a:buNone/>
            </a:pPr>
            <a:r>
              <a:rPr lang="en-US" altLang="en-US" sz="2400"/>
              <a:t>  successive generations.</a:t>
            </a:r>
          </a:p>
          <a:p>
            <a:pPr>
              <a:spcBef>
                <a:spcPct val="0"/>
              </a:spcBef>
              <a:buFontTx/>
              <a:buNone/>
            </a:pPr>
            <a:r>
              <a:rPr lang="en-US" altLang="en-US" sz="2400"/>
              <a:t> -Genetic variation within populations.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4">
            <a:extLst>
              <a:ext uri="{FF2B5EF4-FFF2-40B4-BE49-F238E27FC236}">
                <a16:creationId xmlns:a16="http://schemas.microsoft.com/office/drawing/2014/main" id="{210B64BD-43AF-574D-8E4B-B981AB3F6040}"/>
              </a:ext>
            </a:extLst>
          </p:cNvPr>
          <p:cNvSpPr txBox="1">
            <a:spLocks noChangeArrowheads="1"/>
          </p:cNvSpPr>
          <p:nvPr/>
        </p:nvSpPr>
        <p:spPr bwMode="auto">
          <a:xfrm>
            <a:off x="533400" y="304800"/>
            <a:ext cx="6324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cs typeface="Arial" panose="020B0604020202020204" pitchFamily="34" charset="0"/>
              </a:rPr>
              <a:t>Mendelian Genetics </a:t>
            </a:r>
          </a:p>
          <a:p>
            <a:pPr>
              <a:spcBef>
                <a:spcPct val="0"/>
              </a:spcBef>
              <a:buFontTx/>
              <a:buNone/>
            </a:pPr>
            <a:endParaRPr lang="en-US" altLang="en-US" sz="1200">
              <a:cs typeface="Arial" panose="020B0604020202020204" pitchFamily="34" charset="0"/>
            </a:endParaRPr>
          </a:p>
          <a:p>
            <a:pPr>
              <a:spcBef>
                <a:spcPct val="0"/>
              </a:spcBef>
              <a:buFontTx/>
              <a:buNone/>
            </a:pPr>
            <a:endParaRPr lang="en-US" altLang="en-US" sz="2000">
              <a:cs typeface="Arial" panose="020B0604020202020204" pitchFamily="34" charset="0"/>
            </a:endParaRPr>
          </a:p>
          <a:p>
            <a:pPr>
              <a:spcBef>
                <a:spcPct val="0"/>
              </a:spcBef>
              <a:buFontTx/>
              <a:buNone/>
            </a:pPr>
            <a:endParaRPr lang="en-US" altLang="en-US" sz="2000">
              <a:cs typeface="Arial" panose="020B0604020202020204" pitchFamily="34" charset="0"/>
            </a:endParaRPr>
          </a:p>
        </p:txBody>
      </p:sp>
      <p:pic>
        <p:nvPicPr>
          <p:cNvPr id="40962" name="Picture 12" descr="1101a">
            <a:extLst>
              <a:ext uri="{FF2B5EF4-FFF2-40B4-BE49-F238E27FC236}">
                <a16:creationId xmlns:a16="http://schemas.microsoft.com/office/drawing/2014/main" id="{D5198FE9-61D1-144B-9EAB-FC1308F891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584575"/>
            <a:ext cx="2811463"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16">
            <a:extLst>
              <a:ext uri="{FF2B5EF4-FFF2-40B4-BE49-F238E27FC236}">
                <a16:creationId xmlns:a16="http://schemas.microsoft.com/office/drawing/2014/main" id="{5B0B4ECF-0478-634E-BEE4-A9470E166B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8700" y="2209800"/>
            <a:ext cx="2882900" cy="433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7" name="Text Box 19">
            <a:extLst>
              <a:ext uri="{FF2B5EF4-FFF2-40B4-BE49-F238E27FC236}">
                <a16:creationId xmlns:a16="http://schemas.microsoft.com/office/drawing/2014/main" id="{56143C88-C387-BD45-916D-82C380009CBF}"/>
              </a:ext>
            </a:extLst>
          </p:cNvPr>
          <p:cNvSpPr txBox="1">
            <a:spLocks noChangeArrowheads="1"/>
          </p:cNvSpPr>
          <p:nvPr/>
        </p:nvSpPr>
        <p:spPr bwMode="auto">
          <a:xfrm>
            <a:off x="304800" y="1295400"/>
            <a:ext cx="52578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cs typeface="Arial" panose="020B0604020202020204" pitchFamily="34" charset="0"/>
              </a:rPr>
              <a:t>There is a connection among all these individuals.</a:t>
            </a:r>
          </a:p>
          <a:p>
            <a:pPr>
              <a:spcBef>
                <a:spcPct val="0"/>
              </a:spcBef>
              <a:buFontTx/>
              <a:buNone/>
            </a:pPr>
            <a:endParaRPr lang="en-US" altLang="en-US" sz="2400">
              <a:cs typeface="Arial" panose="020B0604020202020204" pitchFamily="34" charset="0"/>
            </a:endParaRPr>
          </a:p>
          <a:p>
            <a:pPr>
              <a:spcBef>
                <a:spcPct val="0"/>
              </a:spcBef>
              <a:buFontTx/>
              <a:buNone/>
            </a:pPr>
            <a:r>
              <a:rPr lang="en-US" altLang="en-US" sz="2400">
                <a:cs typeface="Arial" panose="020B0604020202020204" pitchFamily="34" charset="0"/>
              </a:rPr>
              <a:t>Rules of Mendelian genetics apply to all.</a:t>
            </a:r>
          </a:p>
          <a:p>
            <a:pPr>
              <a:spcBef>
                <a:spcPct val="0"/>
              </a:spcBef>
              <a:buFontTx/>
              <a:buNone/>
            </a:pPr>
            <a:r>
              <a:rPr lang="en-US" altLang="en-US" sz="2400">
                <a:cs typeface="Arial" panose="020B0604020202020204" pitchFamily="34" charset="0"/>
              </a:rPr>
              <a:t>But with a bit extra.</a:t>
            </a:r>
          </a:p>
        </p:txBody>
      </p:sp>
      <p:pic>
        <p:nvPicPr>
          <p:cNvPr id="40965" name="Picture 20" descr="12p193">
            <a:extLst>
              <a:ext uri="{FF2B5EF4-FFF2-40B4-BE49-F238E27FC236}">
                <a16:creationId xmlns:a16="http://schemas.microsoft.com/office/drawing/2014/main" id="{6F17FD6E-8F19-204E-A94A-C9ABC185ED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195763"/>
            <a:ext cx="1600200"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2" descr="http://www.rpi.edu/cgi-bin/blob_dump.cgi?KEY=PGNh57tVQs9Z4ktK9cfoMYb">
            <a:extLst>
              <a:ext uri="{FF2B5EF4-FFF2-40B4-BE49-F238E27FC236}">
                <a16:creationId xmlns:a16="http://schemas.microsoft.com/office/drawing/2014/main" id="{0B902FBD-2772-9445-AE1C-A77DF74638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1075" y="2209800"/>
            <a:ext cx="7969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14" descr="http://www.rpi.edu/cgi-bin/blob_dump.cgi?KEY=nvjUhXwVQeOg4V1N9cFe7H">
            <a:extLst>
              <a:ext uri="{FF2B5EF4-FFF2-40B4-BE49-F238E27FC236}">
                <a16:creationId xmlns:a16="http://schemas.microsoft.com/office/drawing/2014/main" id="{C7F3693E-A449-8C4A-9CA1-637CB6A334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1851025"/>
            <a:ext cx="836613"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14" descr="http://www.rpi.edu/cgi-bin/blob_dump.cgi?KEY=5KWWr7DAQfDE5zsN9crMMvd">
            <a:extLst>
              <a:ext uri="{FF2B5EF4-FFF2-40B4-BE49-F238E27FC236}">
                <a16:creationId xmlns:a16="http://schemas.microsoft.com/office/drawing/2014/main" id="{87ACCD94-868B-D24E-AE9C-EA01CECA28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3713" y="2971800"/>
            <a:ext cx="8524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2" descr="http://www.rpi.edu/cgi-bin/blob_dump.cgi?KEY=MEUovTuVQ18GG9IN9cdHkRd">
            <a:extLst>
              <a:ext uri="{FF2B5EF4-FFF2-40B4-BE49-F238E27FC236}">
                <a16:creationId xmlns:a16="http://schemas.microsoft.com/office/drawing/2014/main" id="{A9C22CEC-4AEC-3C45-AC6B-FC1FC1A645A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0" y="3276600"/>
            <a:ext cx="7953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10" descr="http://www.rpi.edu/cgi-bin/blob_dump.cgi?KEY=eAEzPuuVQTILznvN9cpJBU">
            <a:extLst>
              <a:ext uri="{FF2B5EF4-FFF2-40B4-BE49-F238E27FC236}">
                <a16:creationId xmlns:a16="http://schemas.microsoft.com/office/drawing/2014/main" id="{7C0AD964-BCED-C64F-96B6-5E0FE50CA75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05800" y="2743200"/>
            <a:ext cx="6826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14" descr="http://www.rpi.edu/cgi-bin/blob_dump.cgi?KEY=CcjQb8kXQGGbEkPN9c0FXEd">
            <a:extLst>
              <a:ext uri="{FF2B5EF4-FFF2-40B4-BE49-F238E27FC236}">
                <a16:creationId xmlns:a16="http://schemas.microsoft.com/office/drawing/2014/main" id="{215B87B6-A2EA-AE45-A2E4-8BC9569D0F0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0" y="4343400"/>
            <a:ext cx="838200"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6" descr="http://www.rpi.edu/cgi-bin/blob_dump.cgi?KEY=vtJAWa6VQV5EGBqN9cBq9G">
            <a:extLst>
              <a:ext uri="{FF2B5EF4-FFF2-40B4-BE49-F238E27FC236}">
                <a16:creationId xmlns:a16="http://schemas.microsoft.com/office/drawing/2014/main" id="{6A42C359-4869-BD42-8415-209308E6CBD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96263" y="4648200"/>
            <a:ext cx="7953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3" name="Picture 10" descr="http://www.rpi.edu/cgi-bin/blob_dump.cgi?KEY=NyRB9LrXQV5EGBqN9cDngpc">
            <a:extLst>
              <a:ext uri="{FF2B5EF4-FFF2-40B4-BE49-F238E27FC236}">
                <a16:creationId xmlns:a16="http://schemas.microsoft.com/office/drawing/2014/main" id="{42726B38-1EAF-CB4B-AF81-6180B7695FF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43600" y="5486400"/>
            <a:ext cx="8382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4" name="Picture 6" descr="http://www.rpi.edu/cgi-bin/blob_dump.cgi?KEY=W1F6PU7VQdsSgOqN9c0zpqd">
            <a:extLst>
              <a:ext uri="{FF2B5EF4-FFF2-40B4-BE49-F238E27FC236}">
                <a16:creationId xmlns:a16="http://schemas.microsoft.com/office/drawing/2014/main" id="{8676A5E1-8C7E-9443-A90C-75918C18FCE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29600" y="3657600"/>
            <a:ext cx="7620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5" name="Picture 8" descr="http://www.rpi.edu/cgi-bin/blob_dump.cgi?KEY=Fo4OxH4XQPkaS15N9cjQ8L">
            <a:extLst>
              <a:ext uri="{FF2B5EF4-FFF2-40B4-BE49-F238E27FC236}">
                <a16:creationId xmlns:a16="http://schemas.microsoft.com/office/drawing/2014/main" id="{79C4B5E0-A78C-0F4E-81EF-C4491356F8D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20000" y="2971800"/>
            <a:ext cx="6858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6" name="Picture 4" descr="http://www.rpi.edu/cgi-bin/blob_dump.cgi?KEY=1NGQ7IMYQUOzhUIX9cudDZc">
            <a:extLst>
              <a:ext uri="{FF2B5EF4-FFF2-40B4-BE49-F238E27FC236}">
                <a16:creationId xmlns:a16="http://schemas.microsoft.com/office/drawing/2014/main" id="{E5EC03C8-8F83-3848-97A8-0B44167A4D2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229600" y="1371600"/>
            <a:ext cx="7969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7" name="Picture 10" descr="http://www.rpi.edu/cgi-bin/blob_dump.cgi?KEY=DhkExG8VQ1gANLON9cjCuqd">
            <a:extLst>
              <a:ext uri="{FF2B5EF4-FFF2-40B4-BE49-F238E27FC236}">
                <a16:creationId xmlns:a16="http://schemas.microsoft.com/office/drawing/2014/main" id="{575B79FF-8CAD-A04A-9700-AE5B5CFCE9E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81800" y="5486400"/>
            <a:ext cx="838200"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8" name="Picture 6" descr="http://www.rpi.edu/cgi-bin/blob_dump.cgi?KEY=QLXomgyVQKYmKgrN9c6BKYc">
            <a:extLst>
              <a:ext uri="{FF2B5EF4-FFF2-40B4-BE49-F238E27FC236}">
                <a16:creationId xmlns:a16="http://schemas.microsoft.com/office/drawing/2014/main" id="{C9A20A46-2B54-1045-9F1D-ECD71512D1E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696200" y="1981200"/>
            <a:ext cx="6858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9" name="Picture 4" descr="http://www.rpi.edu/cgi-bin/blob_dump.cgi?KEY=6xUAZcBVQt2ne1xN9ctJBC">
            <a:extLst>
              <a:ext uri="{FF2B5EF4-FFF2-40B4-BE49-F238E27FC236}">
                <a16:creationId xmlns:a16="http://schemas.microsoft.com/office/drawing/2014/main" id="{7E4E5D57-DA4A-EC4B-AA40-E223C67D528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20000" y="5556250"/>
            <a:ext cx="744538"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0" name="Picture 2" descr="http://www.rpi.edu/cgi-bin/blob_dump.cgi?KEY=F1ZDnkBaRfvRdzIX9cq4X3d">
            <a:extLst>
              <a:ext uri="{FF2B5EF4-FFF2-40B4-BE49-F238E27FC236}">
                <a16:creationId xmlns:a16="http://schemas.microsoft.com/office/drawing/2014/main" id="{45E6E576-1A8B-274C-B4DA-EF22FFA770F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382000" y="5638800"/>
            <a:ext cx="6889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67">
                                            <p:txEl>
                                              <p:pRg st="0" end="0"/>
                                            </p:txEl>
                                          </p:spTgt>
                                        </p:tgtEl>
                                        <p:attrNameLst>
                                          <p:attrName>style.visibility</p:attrName>
                                        </p:attrNameLst>
                                      </p:cBhvr>
                                      <p:to>
                                        <p:strVal val="visible"/>
                                      </p:to>
                                    </p:set>
                                    <p:animEffect transition="in" filter="fade">
                                      <p:cBhvr>
                                        <p:cTn id="7" dur="2000"/>
                                        <p:tgtEl>
                                          <p:spTgt spid="20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67">
                                            <p:txEl>
                                              <p:pRg st="2" end="2"/>
                                            </p:txEl>
                                          </p:spTgt>
                                        </p:tgtEl>
                                        <p:attrNameLst>
                                          <p:attrName>style.visibility</p:attrName>
                                        </p:attrNameLst>
                                      </p:cBhvr>
                                      <p:to>
                                        <p:strVal val="visible"/>
                                      </p:to>
                                    </p:set>
                                    <p:animEffect transition="in" filter="fade">
                                      <p:cBhvr>
                                        <p:cTn id="12" dur="2000"/>
                                        <p:tgtEl>
                                          <p:spTgt spid="20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67">
                                            <p:txEl>
                                              <p:pRg st="3" end="3"/>
                                            </p:txEl>
                                          </p:spTgt>
                                        </p:tgtEl>
                                        <p:attrNameLst>
                                          <p:attrName>style.visibility</p:attrName>
                                        </p:attrNameLst>
                                      </p:cBhvr>
                                      <p:to>
                                        <p:strVal val="visible"/>
                                      </p:to>
                                    </p:set>
                                    <p:animEffect transition="in" filter="fade">
                                      <p:cBhvr>
                                        <p:cTn id="17" dur="2000"/>
                                        <p:tgtEl>
                                          <p:spTgt spid="20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4">
            <a:extLst>
              <a:ext uri="{FF2B5EF4-FFF2-40B4-BE49-F238E27FC236}">
                <a16:creationId xmlns:a16="http://schemas.microsoft.com/office/drawing/2014/main" id="{2C7E7FEE-5F81-D54E-8AD6-6668E919FF5F}"/>
              </a:ext>
            </a:extLst>
          </p:cNvPr>
          <p:cNvSpPr txBox="1">
            <a:spLocks noChangeArrowheads="1"/>
          </p:cNvSpPr>
          <p:nvPr/>
        </p:nvSpPr>
        <p:spPr bwMode="auto">
          <a:xfrm>
            <a:off x="3657600" y="381000"/>
            <a:ext cx="281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cs typeface="Arial" panose="020B0604020202020204" pitchFamily="34" charset="0"/>
              </a:rPr>
              <a:t>Gregor Mendel</a:t>
            </a:r>
          </a:p>
        </p:txBody>
      </p:sp>
      <p:pic>
        <p:nvPicPr>
          <p:cNvPr id="43010" name="Picture 2" descr="09_02aGregorMendel-U.jpg">
            <a:extLst>
              <a:ext uri="{FF2B5EF4-FFF2-40B4-BE49-F238E27FC236}">
                <a16:creationId xmlns:a16="http://schemas.microsoft.com/office/drawing/2014/main" id="{B235475C-A219-9C4A-960A-3208FD8F977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0"/>
            <a:ext cx="198120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a:extLst>
              <a:ext uri="{FF2B5EF4-FFF2-40B4-BE49-F238E27FC236}">
                <a16:creationId xmlns:a16="http://schemas.microsoft.com/office/drawing/2014/main" id="{93CA43C5-B7A1-554D-BEC1-2B3033E60198}"/>
              </a:ext>
            </a:extLst>
          </p:cNvPr>
          <p:cNvSpPr txBox="1">
            <a:spLocks noChangeArrowheads="1"/>
          </p:cNvSpPr>
          <p:nvPr/>
        </p:nvSpPr>
        <p:spPr bwMode="auto">
          <a:xfrm>
            <a:off x="762000" y="2438400"/>
            <a:ext cx="7620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cs typeface="Arial" panose="020B0604020202020204" pitchFamily="34" charset="0"/>
            </a:endParaRPr>
          </a:p>
          <a:p>
            <a:pPr>
              <a:spcBef>
                <a:spcPct val="0"/>
              </a:spcBef>
              <a:buFontTx/>
              <a:buNone/>
            </a:pPr>
            <a:r>
              <a:rPr lang="en-US" altLang="en-US" sz="2400">
                <a:cs typeface="Arial" panose="020B0604020202020204" pitchFamily="34" charset="0"/>
              </a:rPr>
              <a:t>Discovered the fundamental principles of genetics.</a:t>
            </a:r>
          </a:p>
          <a:p>
            <a:pPr>
              <a:spcBef>
                <a:spcPct val="0"/>
              </a:spcBef>
              <a:buFontTx/>
              <a:buNone/>
            </a:pPr>
            <a:r>
              <a:rPr lang="en-US" altLang="en-US" sz="2400">
                <a:solidFill>
                  <a:schemeClr val="accent2"/>
                </a:solidFill>
                <a:cs typeface="Arial" panose="020B0604020202020204" pitchFamily="34" charset="0"/>
              </a:rPr>
              <a:t>Invented quantitative approach for the study of inheritance</a:t>
            </a:r>
          </a:p>
          <a:p>
            <a:pPr>
              <a:spcBef>
                <a:spcPct val="0"/>
              </a:spcBef>
              <a:buFontTx/>
              <a:buNone/>
            </a:pPr>
            <a:r>
              <a:rPr lang="en-US" altLang="en-US" sz="2400">
                <a:cs typeface="Arial" panose="020B0604020202020204" pitchFamily="34" charset="0"/>
              </a:rPr>
              <a:t>Used the garden pea as an experimental model.</a:t>
            </a:r>
          </a:p>
          <a:p>
            <a:pPr>
              <a:spcBef>
                <a:spcPct val="0"/>
              </a:spcBef>
              <a:buFontTx/>
              <a:buNone/>
            </a:pPr>
            <a:r>
              <a:rPr lang="en-US" altLang="en-US" sz="2400">
                <a:solidFill>
                  <a:schemeClr val="accent2"/>
                </a:solidFill>
                <a:cs typeface="Arial" panose="020B0604020202020204" pitchFamily="34" charset="0"/>
              </a:rPr>
              <a:t>Critical findings:  1) heritable factors (genes) retain their individuality and do not blend </a:t>
            </a:r>
          </a:p>
          <a:p>
            <a:pPr>
              <a:spcBef>
                <a:spcPct val="0"/>
              </a:spcBef>
              <a:buFontTx/>
              <a:buNone/>
            </a:pPr>
            <a:r>
              <a:rPr lang="en-US" altLang="en-US" sz="2400">
                <a:solidFill>
                  <a:schemeClr val="accent2"/>
                </a:solidFill>
                <a:cs typeface="Arial" panose="020B0604020202020204" pitchFamily="34" charset="0"/>
              </a:rPr>
              <a:t>	and 2) genes permanently retain their identities.</a:t>
            </a:r>
          </a:p>
          <a:p>
            <a:pPr>
              <a:spcBef>
                <a:spcPct val="0"/>
              </a:spcBef>
              <a:buFontTx/>
              <a:buNone/>
            </a:pPr>
            <a:r>
              <a:rPr lang="en-US" altLang="en-US" sz="2400">
                <a:cs typeface="Arial" panose="020B0604020202020204" pitchFamily="34" charset="0"/>
              </a:rPr>
              <a:t>Darwin published the first edition of </a:t>
            </a:r>
            <a:r>
              <a:rPr lang="en-US" altLang="en-US" sz="2400" i="1">
                <a:cs typeface="Arial" panose="020B0604020202020204" pitchFamily="34" charset="0"/>
              </a:rPr>
              <a:t>The Origin of Species </a:t>
            </a:r>
            <a:r>
              <a:rPr lang="en-US" altLang="en-US" sz="2400">
                <a:cs typeface="Arial" panose="020B0604020202020204" pitchFamily="34" charset="0"/>
              </a:rPr>
              <a:t>in 1859, 7 years before Mendel’s paper was published.</a:t>
            </a:r>
          </a:p>
          <a:p>
            <a:pPr>
              <a:spcBef>
                <a:spcPct val="0"/>
              </a:spcBef>
              <a:buFontTx/>
              <a:buNone/>
            </a:pPr>
            <a:endParaRPr lang="en-US" altLang="en-US" sz="2400">
              <a:cs typeface="Arial" panose="020B0604020202020204" pitchFamily="34" charset="0"/>
            </a:endParaRPr>
          </a:p>
        </p:txBody>
      </p:sp>
      <p:pic>
        <p:nvPicPr>
          <p:cNvPr id="43012" name="Picture 4" descr="09_02bPeaFlowerAnatomy-U.jpg">
            <a:extLst>
              <a:ext uri="{FF2B5EF4-FFF2-40B4-BE49-F238E27FC236}">
                <a16:creationId xmlns:a16="http://schemas.microsoft.com/office/drawing/2014/main" id="{1CFBED8A-BC50-E143-9DB5-11FC041463C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2895600"/>
            <a:ext cx="1084263"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8">
            <a:extLst>
              <a:ext uri="{FF2B5EF4-FFF2-40B4-BE49-F238E27FC236}">
                <a16:creationId xmlns:a16="http://schemas.microsoft.com/office/drawing/2014/main" id="{D31FA45E-FDF9-2343-9ADF-15D9A01A50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914400"/>
            <a:ext cx="237172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Box 7">
            <a:extLst>
              <a:ext uri="{FF2B5EF4-FFF2-40B4-BE49-F238E27FC236}">
                <a16:creationId xmlns:a16="http://schemas.microsoft.com/office/drawing/2014/main" id="{8D88E029-29FF-4A4A-B280-198F006DFC32}"/>
              </a:ext>
            </a:extLst>
          </p:cNvPr>
          <p:cNvSpPr txBox="1">
            <a:spLocks noChangeArrowheads="1"/>
          </p:cNvSpPr>
          <p:nvPr/>
        </p:nvSpPr>
        <p:spPr bwMode="auto">
          <a:xfrm>
            <a:off x="3276600" y="1981200"/>
            <a:ext cx="1600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a:cs typeface="Arial" panose="020B0604020202020204" pitchFamily="34" charset="0"/>
              </a:rPr>
              <a:t>Pea plant sexual structures</a:t>
            </a:r>
          </a:p>
        </p:txBody>
      </p:sp>
      <p:pic>
        <p:nvPicPr>
          <p:cNvPr id="9" name="Mend156.WAV">
            <a:hlinkClick r:id="" action="ppaction://media"/>
            <a:extLst>
              <a:ext uri="{FF2B5EF4-FFF2-40B4-BE49-F238E27FC236}">
                <a16:creationId xmlns:a16="http://schemas.microsoft.com/office/drawing/2014/main" id="{B1805232-B226-7346-9A0D-28C746658995}"/>
              </a:ext>
            </a:extLst>
          </p:cNvPr>
          <p:cNvPicPr>
            <a:picLocks noRot="1" noChangeAspect="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4648200" y="1295400"/>
            <a:ext cx="244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1" presetClass="mediacall" presetSubtype="0" fill="hold" nodeType="clickEffect">
                                  <p:stCondLst>
                                    <p:cond delay="0"/>
                                  </p:stCondLst>
                                  <p:childTnLst>
                                    <p:cmd type="call" cmd="playFrom(0.0)">
                                      <p:cBhvr>
                                        <p:cTn id="31" dur="1" fill="hold"/>
                                        <p:tgtEl>
                                          <p:spTgt spid="9"/>
                                        </p:tgtEl>
                                      </p:cBhvr>
                                    </p:cmd>
                                  </p:childTnLst>
                                </p:cTn>
                              </p:par>
                            </p:childTnLst>
                          </p:cTn>
                        </p:par>
                      </p:childTnLst>
                    </p:cTn>
                  </p:par>
                </p:childTnLst>
              </p:cTn>
              <p:nextCondLst>
                <p:cond evt="onClick" delay="0">
                  <p:tgtEl>
                    <p:spTgt spid="9"/>
                  </p:tgtEl>
                </p:cond>
              </p:nextCondLst>
            </p:seq>
            <p:audio>
              <p:cMediaNode vol="80000">
                <p:cTn id="32" fill="hold" display="0">
                  <p:stCondLst>
                    <p:cond delay="indefinite"/>
                  </p:stCondLst>
                  <p:endCondLst>
                    <p:cond evt="onStopAudio" delay="0">
                      <p:tgtEl>
                        <p:sldTgt/>
                      </p:tgtEl>
                    </p:cond>
                  </p:endCondLst>
                </p:cTn>
                <p:tgtEl>
                  <p:spTgt spid="9"/>
                </p:tgtEl>
              </p:cMediaNode>
            </p:audio>
          </p:childTnLst>
        </p:cTn>
      </p:par>
    </p:tnLst>
    <p:bldLst>
      <p:bldP spid="4"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3" descr="09_02bPeaFlowerAnatomy-U.jpg">
            <a:extLst>
              <a:ext uri="{FF2B5EF4-FFF2-40B4-BE49-F238E27FC236}">
                <a16:creationId xmlns:a16="http://schemas.microsoft.com/office/drawing/2014/main" id="{C578DE74-993C-FD4A-8362-289D54FFF4F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0"/>
            <a:ext cx="1371600"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Text Box 4">
            <a:extLst>
              <a:ext uri="{FF2B5EF4-FFF2-40B4-BE49-F238E27FC236}">
                <a16:creationId xmlns:a16="http://schemas.microsoft.com/office/drawing/2014/main" id="{A91180BC-E657-8D40-B0D5-977C7CEB22E2}"/>
              </a:ext>
            </a:extLst>
          </p:cNvPr>
          <p:cNvSpPr txBox="1">
            <a:spLocks noChangeArrowheads="1"/>
          </p:cNvSpPr>
          <p:nvPr/>
        </p:nvSpPr>
        <p:spPr bwMode="auto">
          <a:xfrm>
            <a:off x="762000" y="304800"/>
            <a:ext cx="563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cs typeface="Arial" panose="020B0604020202020204" pitchFamily="34" charset="0"/>
              </a:rPr>
              <a:t>Mendel’s  Law of Segregation</a:t>
            </a:r>
          </a:p>
        </p:txBody>
      </p:sp>
      <p:sp>
        <p:nvSpPr>
          <p:cNvPr id="3" name="Text Box 4">
            <a:extLst>
              <a:ext uri="{FF2B5EF4-FFF2-40B4-BE49-F238E27FC236}">
                <a16:creationId xmlns:a16="http://schemas.microsoft.com/office/drawing/2014/main" id="{97F6F06B-DC31-464D-A05E-E8A29EF85AE9}"/>
              </a:ext>
            </a:extLst>
          </p:cNvPr>
          <p:cNvSpPr txBox="1">
            <a:spLocks noChangeArrowheads="1"/>
          </p:cNvSpPr>
          <p:nvPr/>
        </p:nvSpPr>
        <p:spPr bwMode="auto">
          <a:xfrm>
            <a:off x="457200" y="2057400"/>
            <a:ext cx="80772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AutoNum type="arabicPeriod"/>
            </a:pPr>
            <a:r>
              <a:rPr lang="en-US" altLang="en-US" sz="2000">
                <a:cs typeface="Arial" panose="020B0604020202020204" pitchFamily="34" charset="0"/>
              </a:rPr>
              <a:t>There are alternative versions of a trait (which today we call alleles of a gene).</a:t>
            </a:r>
          </a:p>
          <a:p>
            <a:pPr>
              <a:spcBef>
                <a:spcPct val="0"/>
              </a:spcBef>
              <a:buFontTx/>
              <a:buAutoNum type="arabicPeriod" startAt="2"/>
            </a:pPr>
            <a:r>
              <a:rPr lang="en-US" altLang="en-US" sz="2000">
                <a:cs typeface="Arial" panose="020B0604020202020204" pitchFamily="34" charset="0"/>
              </a:rPr>
              <a:t>If two alleles of an inherited pair differ, one can determine the appearance (phenotype) and the allele related to this phenotype is called dominant; the other allele is called recessive.</a:t>
            </a:r>
          </a:p>
          <a:p>
            <a:pPr>
              <a:spcBef>
                <a:spcPct val="0"/>
              </a:spcBef>
              <a:buFontTx/>
              <a:buNone/>
            </a:pPr>
            <a:r>
              <a:rPr lang="en-US" altLang="en-US" sz="2000">
                <a:cs typeface="Arial" panose="020B0604020202020204" pitchFamily="34" charset="0"/>
              </a:rPr>
              <a:t>3    Each individual has two alleles of a given gene. Thus an individual can have two identical alleles (i.e. is homozygous) or two different alleles (i.e. is heterozygous)</a:t>
            </a:r>
          </a:p>
          <a:p>
            <a:pPr>
              <a:spcBef>
                <a:spcPct val="0"/>
              </a:spcBef>
              <a:buFontTx/>
              <a:buAutoNum type="arabicPeriod" startAt="4"/>
            </a:pPr>
            <a:r>
              <a:rPr lang="en-US" altLang="en-US" sz="2000">
                <a:cs typeface="Arial" panose="020B0604020202020204" pitchFamily="34" charset="0"/>
              </a:rPr>
              <a:t>Each parent contributes only one of its two alleles to each of the offspring of a cross between two parents. This is called the law of segregation. We now know this is due to the separation of homologous chromosomes during meiosis, but Mendel did not know about meiosis.</a:t>
            </a:r>
          </a:p>
        </p:txBody>
      </p:sp>
      <p:pic>
        <p:nvPicPr>
          <p:cNvPr id="5" name="Mend171.WAV">
            <a:hlinkClick r:id="" action="ppaction://media"/>
            <a:extLst>
              <a:ext uri="{FF2B5EF4-FFF2-40B4-BE49-F238E27FC236}">
                <a16:creationId xmlns:a16="http://schemas.microsoft.com/office/drawing/2014/main" id="{639297B7-87F2-4A41-AC2C-FE4BF2CC10B9}"/>
              </a:ext>
            </a:extLst>
          </p:cNvPr>
          <p:cNvPicPr>
            <a:picLocks noRot="1"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5791200" y="1219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1" presetClass="mediacall" presetSubtype="0" fill="hold" nodeType="clickEffect">
                                  <p:stCondLst>
                                    <p:cond delay="0"/>
                                  </p:stCondLst>
                                  <p:childTnLst>
                                    <p:cmd type="call" cmd="playFrom(0.0)">
                                      <p:cBhvr>
                                        <p:cTn id="23" dur="1" fill="hold"/>
                                        <p:tgtEl>
                                          <p:spTgt spid="5"/>
                                        </p:tgtEl>
                                      </p:cBhvr>
                                    </p:cmd>
                                  </p:childTnLst>
                                </p:cTn>
                              </p:par>
                            </p:childTnLst>
                          </p:cTn>
                        </p:par>
                      </p:childTnLst>
                    </p:cTn>
                  </p:par>
                </p:childTnLst>
              </p:cTn>
              <p:nextCondLst>
                <p:cond evt="onClick" delay="0">
                  <p:tgtEl>
                    <p:spTgt spid="5"/>
                  </p:tgtEl>
                </p:cond>
              </p:nextCondLst>
            </p:seq>
            <p:audio>
              <p:cMediaNode vol="80000">
                <p:cTn id="24" fill="hold" display="0">
                  <p:stCondLst>
                    <p:cond delay="indefinite"/>
                  </p:stCondLst>
                  <p:endCondLst>
                    <p:cond evt="onStopAudio" delay="0">
                      <p:tgtEl>
                        <p:sldTgt/>
                      </p:tgtEl>
                    </p:cond>
                  </p:endCondLst>
                </p:cTn>
                <p:tgtEl>
                  <p:spTgt spid="5"/>
                </p:tgtEl>
              </p:cMediaNode>
            </p:audio>
          </p:childTnLst>
        </p:cTn>
      </p:par>
    </p:tnLst>
    <p:bldLst>
      <p:bldP spid="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C:\Users\royh\AppData\Local\Microsoft\Windows\Temporary Internet Files\Content.IE5\HVCHQ7PU\MC900215593[1].wmf">
            <a:hlinkClick r:id="rId3"/>
            <a:extLst>
              <a:ext uri="{FF2B5EF4-FFF2-40B4-BE49-F238E27FC236}">
                <a16:creationId xmlns:a16="http://schemas.microsoft.com/office/drawing/2014/main" id="{81F0BEAD-2C4C-BA42-8244-A961D758A2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828800"/>
            <a:ext cx="1304925"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TextBox 2">
            <a:extLst>
              <a:ext uri="{FF2B5EF4-FFF2-40B4-BE49-F238E27FC236}">
                <a16:creationId xmlns:a16="http://schemas.microsoft.com/office/drawing/2014/main" id="{5E98D978-66BA-7E4B-8990-F45CFA6D836F}"/>
              </a:ext>
            </a:extLst>
          </p:cNvPr>
          <p:cNvSpPr txBox="1">
            <a:spLocks noChangeArrowheads="1"/>
          </p:cNvSpPr>
          <p:nvPr/>
        </p:nvSpPr>
        <p:spPr bwMode="auto">
          <a:xfrm>
            <a:off x="1066800" y="5029200"/>
            <a:ext cx="6629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cs typeface="Arial" panose="020B0604020202020204" pitchFamily="34" charset="0"/>
              </a:rPr>
              <a:t>Click on the image for an animation illustrating the results of a Mendelian experiment on a single gene with two alleles showing a dominance/recessive relationship.</a:t>
            </a:r>
          </a:p>
        </p:txBody>
      </p:sp>
      <p:sp>
        <p:nvSpPr>
          <p:cNvPr id="47107" name="TextBox 3">
            <a:extLst>
              <a:ext uri="{FF2B5EF4-FFF2-40B4-BE49-F238E27FC236}">
                <a16:creationId xmlns:a16="http://schemas.microsoft.com/office/drawing/2014/main" id="{4E55C86E-A8ED-1949-BB8B-E59829214181}"/>
              </a:ext>
            </a:extLst>
          </p:cNvPr>
          <p:cNvSpPr txBox="1">
            <a:spLocks noChangeArrowheads="1"/>
          </p:cNvSpPr>
          <p:nvPr/>
        </p:nvSpPr>
        <p:spPr bwMode="auto">
          <a:xfrm>
            <a:off x="1524000" y="533400"/>
            <a:ext cx="5410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cs typeface="Arial" panose="020B0604020202020204" pitchFamily="34" charset="0"/>
              </a:rPr>
              <a:t>Practical example of segregation of alleles: dominance vs recessive in a monohybrid cross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4">
            <a:extLst>
              <a:ext uri="{FF2B5EF4-FFF2-40B4-BE49-F238E27FC236}">
                <a16:creationId xmlns:a16="http://schemas.microsoft.com/office/drawing/2014/main" id="{78F422A1-369E-6348-BA1C-FB62E1F5617E}"/>
              </a:ext>
            </a:extLst>
          </p:cNvPr>
          <p:cNvSpPr txBox="1">
            <a:spLocks noChangeArrowheads="1"/>
          </p:cNvSpPr>
          <p:nvPr/>
        </p:nvSpPr>
        <p:spPr bwMode="auto">
          <a:xfrm>
            <a:off x="533400" y="685800"/>
            <a:ext cx="365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a:solidFill>
                  <a:srgbClr val="FF0000"/>
                </a:solidFill>
              </a:rPr>
              <a:t>Meiosis </a:t>
            </a:r>
          </a:p>
        </p:txBody>
      </p:sp>
      <p:pic>
        <p:nvPicPr>
          <p:cNvPr id="16386" name="Picture 4" descr="08_13HumanLifeCycle-U">
            <a:extLst>
              <a:ext uri="{FF2B5EF4-FFF2-40B4-BE49-F238E27FC236}">
                <a16:creationId xmlns:a16="http://schemas.microsoft.com/office/drawing/2014/main" id="{BEAE756A-8265-9544-A969-2BBDF99639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863" y="990600"/>
            <a:ext cx="479901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5">
            <a:extLst>
              <a:ext uri="{FF2B5EF4-FFF2-40B4-BE49-F238E27FC236}">
                <a16:creationId xmlns:a16="http://schemas.microsoft.com/office/drawing/2014/main" id="{B630571E-C75A-8241-9E7C-39B576539135}"/>
              </a:ext>
            </a:extLst>
          </p:cNvPr>
          <p:cNvSpPr txBox="1">
            <a:spLocks noChangeArrowheads="1"/>
          </p:cNvSpPr>
          <p:nvPr/>
        </p:nvSpPr>
        <p:spPr bwMode="auto">
          <a:xfrm>
            <a:off x="3962400" y="2209800"/>
            <a:ext cx="12192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t>Meiosis</a:t>
            </a:r>
          </a:p>
        </p:txBody>
      </p:sp>
      <p:sp>
        <p:nvSpPr>
          <p:cNvPr id="16388" name="Text Box 6">
            <a:extLst>
              <a:ext uri="{FF2B5EF4-FFF2-40B4-BE49-F238E27FC236}">
                <a16:creationId xmlns:a16="http://schemas.microsoft.com/office/drawing/2014/main" id="{0A35DA86-1629-B444-B003-925F9B162175}"/>
              </a:ext>
            </a:extLst>
          </p:cNvPr>
          <p:cNvSpPr txBox="1">
            <a:spLocks noChangeArrowheads="1"/>
          </p:cNvSpPr>
          <p:nvPr/>
        </p:nvSpPr>
        <p:spPr bwMode="auto">
          <a:xfrm>
            <a:off x="7094538" y="2438400"/>
            <a:ext cx="1744662"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t>Fertilization</a:t>
            </a:r>
          </a:p>
        </p:txBody>
      </p:sp>
      <p:sp>
        <p:nvSpPr>
          <p:cNvPr id="16389" name="Text Box 7">
            <a:extLst>
              <a:ext uri="{FF2B5EF4-FFF2-40B4-BE49-F238E27FC236}">
                <a16:creationId xmlns:a16="http://schemas.microsoft.com/office/drawing/2014/main" id="{6CF43FBD-0431-C040-A309-15258573DD9C}"/>
              </a:ext>
            </a:extLst>
          </p:cNvPr>
          <p:cNvSpPr txBox="1">
            <a:spLocks noChangeArrowheads="1"/>
          </p:cNvSpPr>
          <p:nvPr/>
        </p:nvSpPr>
        <p:spPr bwMode="auto">
          <a:xfrm>
            <a:off x="4724400" y="609600"/>
            <a:ext cx="3617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t>Haploid gametes (n = 23)</a:t>
            </a:r>
          </a:p>
        </p:txBody>
      </p:sp>
      <p:sp>
        <p:nvSpPr>
          <p:cNvPr id="16390" name="Text Box 8">
            <a:extLst>
              <a:ext uri="{FF2B5EF4-FFF2-40B4-BE49-F238E27FC236}">
                <a16:creationId xmlns:a16="http://schemas.microsoft.com/office/drawing/2014/main" id="{732B8375-D2C3-2A44-B472-0B71E0B62126}"/>
              </a:ext>
            </a:extLst>
          </p:cNvPr>
          <p:cNvSpPr txBox="1">
            <a:spLocks noChangeArrowheads="1"/>
          </p:cNvSpPr>
          <p:nvPr/>
        </p:nvSpPr>
        <p:spPr bwMode="auto">
          <a:xfrm>
            <a:off x="6629400" y="3276600"/>
            <a:ext cx="1036638" cy="1006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t>Diploid</a:t>
            </a:r>
          </a:p>
          <a:p>
            <a:pPr>
              <a:spcBef>
                <a:spcPct val="0"/>
              </a:spcBef>
              <a:buFontTx/>
              <a:buNone/>
            </a:pPr>
            <a:r>
              <a:rPr lang="en-US" altLang="en-US" sz="2000"/>
              <a:t>zygote</a:t>
            </a:r>
          </a:p>
          <a:p>
            <a:pPr>
              <a:spcBef>
                <a:spcPct val="0"/>
              </a:spcBef>
              <a:buFontTx/>
              <a:buNone/>
            </a:pPr>
            <a:r>
              <a:rPr lang="en-US" altLang="en-US" sz="2000"/>
              <a:t>2n = 46</a:t>
            </a:r>
          </a:p>
        </p:txBody>
      </p:sp>
      <p:sp>
        <p:nvSpPr>
          <p:cNvPr id="16391" name="Text Box 9">
            <a:extLst>
              <a:ext uri="{FF2B5EF4-FFF2-40B4-BE49-F238E27FC236}">
                <a16:creationId xmlns:a16="http://schemas.microsoft.com/office/drawing/2014/main" id="{EAC0E52C-082C-1845-AC01-E19A695FC7F9}"/>
              </a:ext>
            </a:extLst>
          </p:cNvPr>
          <p:cNvSpPr txBox="1">
            <a:spLocks noChangeArrowheads="1"/>
          </p:cNvSpPr>
          <p:nvPr/>
        </p:nvSpPr>
        <p:spPr bwMode="auto">
          <a:xfrm>
            <a:off x="5981700" y="5410200"/>
            <a:ext cx="2781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t>Mitosis &amp; Development</a:t>
            </a:r>
          </a:p>
        </p:txBody>
      </p:sp>
      <p:sp>
        <p:nvSpPr>
          <p:cNvPr id="16392" name="Text Box 10">
            <a:extLst>
              <a:ext uri="{FF2B5EF4-FFF2-40B4-BE49-F238E27FC236}">
                <a16:creationId xmlns:a16="http://schemas.microsoft.com/office/drawing/2014/main" id="{F19F2926-087B-AC49-8907-485F7DC7F2EF}"/>
              </a:ext>
            </a:extLst>
          </p:cNvPr>
          <p:cNvSpPr txBox="1">
            <a:spLocks noChangeArrowheads="1"/>
          </p:cNvSpPr>
          <p:nvPr/>
        </p:nvSpPr>
        <p:spPr bwMode="auto">
          <a:xfrm>
            <a:off x="222250" y="4191000"/>
            <a:ext cx="36639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t>Multicellular diploid adults</a:t>
            </a:r>
          </a:p>
          <a:p>
            <a:pPr>
              <a:spcBef>
                <a:spcPct val="0"/>
              </a:spcBef>
              <a:buFontTx/>
              <a:buNone/>
            </a:pPr>
            <a:r>
              <a:rPr lang="en-US" altLang="en-US" sz="2400"/>
              <a:t>2n = 46 chromosomes</a:t>
            </a:r>
          </a:p>
          <a:p>
            <a:pPr>
              <a:spcBef>
                <a:spcPct val="0"/>
              </a:spcBef>
              <a:buFontTx/>
              <a:buNone/>
            </a:pPr>
            <a:r>
              <a:rPr lang="en-US" altLang="en-US" sz="2400"/>
              <a:t>23 pairs</a:t>
            </a:r>
          </a:p>
        </p:txBody>
      </p:sp>
      <p:sp>
        <p:nvSpPr>
          <p:cNvPr id="16393" name="Text Box 7">
            <a:extLst>
              <a:ext uri="{FF2B5EF4-FFF2-40B4-BE49-F238E27FC236}">
                <a16:creationId xmlns:a16="http://schemas.microsoft.com/office/drawing/2014/main" id="{97CF45E2-154D-C940-BB03-28DF62AFA2E9}"/>
              </a:ext>
            </a:extLst>
          </p:cNvPr>
          <p:cNvSpPr txBox="1">
            <a:spLocks noChangeArrowheads="1"/>
          </p:cNvSpPr>
          <p:nvPr/>
        </p:nvSpPr>
        <p:spPr bwMode="auto">
          <a:xfrm>
            <a:off x="381000" y="2133600"/>
            <a:ext cx="3581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t>Haploid gametes: </a:t>
            </a:r>
          </a:p>
          <a:p>
            <a:pPr>
              <a:spcBef>
                <a:spcPct val="0"/>
              </a:spcBef>
              <a:buFontTx/>
              <a:buNone/>
            </a:pPr>
            <a:r>
              <a:rPr lang="en-US" altLang="en-US" sz="2000"/>
              <a:t>22 autosomal chromosomes</a:t>
            </a:r>
          </a:p>
          <a:p>
            <a:pPr>
              <a:spcBef>
                <a:spcPct val="0"/>
              </a:spcBef>
              <a:buFontTx/>
              <a:buNone/>
            </a:pPr>
            <a:r>
              <a:rPr lang="en-US" altLang="en-US" sz="2000"/>
              <a:t>1 sex chromosome, either       X or Y</a:t>
            </a:r>
          </a:p>
          <a:p>
            <a:pPr>
              <a:spcBef>
                <a:spcPct val="0"/>
              </a:spcBef>
              <a:buFontTx/>
              <a:buNone/>
            </a:pPr>
            <a:r>
              <a:rPr lang="en-US" altLang="en-US" sz="240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C:\Users\royh\AppData\Local\Microsoft\Windows\Temporary Internet Files\Content.IE5\6MW1OB76\MC900198190[1].wmf">
            <a:extLst>
              <a:ext uri="{FF2B5EF4-FFF2-40B4-BE49-F238E27FC236}">
                <a16:creationId xmlns:a16="http://schemas.microsoft.com/office/drawing/2014/main" id="{880B4513-2000-164E-BBA2-2297DE63B1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6950" y="0"/>
            <a:ext cx="1797050"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825BE01-B749-6746-A70F-766386540B6E}"/>
              </a:ext>
            </a:extLst>
          </p:cNvPr>
          <p:cNvSpPr txBox="1">
            <a:spLocks noChangeArrowheads="1"/>
          </p:cNvSpPr>
          <p:nvPr/>
        </p:nvSpPr>
        <p:spPr bwMode="auto">
          <a:xfrm>
            <a:off x="685800" y="914400"/>
            <a:ext cx="6629400"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cs typeface="Arial" panose="020B0604020202020204" pitchFamily="34" charset="0"/>
            </a:endParaRPr>
          </a:p>
          <a:p>
            <a:pPr>
              <a:spcBef>
                <a:spcPct val="0"/>
              </a:spcBef>
              <a:buFontTx/>
              <a:buNone/>
            </a:pPr>
            <a:r>
              <a:rPr lang="en-US" altLang="en-US" sz="2400">
                <a:cs typeface="Arial" panose="020B0604020202020204" pitchFamily="34" charset="0"/>
              </a:rPr>
              <a:t>In addition to these groundbreaking ideas, Mendel also found that genes controlling different traits in the organism, such as height and flower color, are inherited independently of one another.</a:t>
            </a:r>
          </a:p>
          <a:p>
            <a:pPr>
              <a:spcBef>
                <a:spcPct val="0"/>
              </a:spcBef>
              <a:buFontTx/>
              <a:buNone/>
            </a:pPr>
            <a:endParaRPr lang="en-US" altLang="en-US" sz="2400">
              <a:cs typeface="Arial" panose="020B0604020202020204" pitchFamily="34" charset="0"/>
            </a:endParaRPr>
          </a:p>
          <a:p>
            <a:pPr>
              <a:spcBef>
                <a:spcPct val="0"/>
              </a:spcBef>
              <a:buFontTx/>
              <a:buNone/>
            </a:pPr>
            <a:r>
              <a:rPr lang="en-US" altLang="en-US" sz="2400">
                <a:cs typeface="Arial" panose="020B0604020202020204" pitchFamily="34" charset="0"/>
              </a:rPr>
              <a:t>This is called the law of independent assortment. It depends on genes being on different chromosomes or being far apart if they are on the same chromosome.</a:t>
            </a:r>
          </a:p>
          <a:p>
            <a:pPr>
              <a:spcBef>
                <a:spcPct val="0"/>
              </a:spcBef>
              <a:buFontTx/>
              <a:buNone/>
            </a:pPr>
            <a:endParaRPr lang="en-US" altLang="en-US" sz="2400">
              <a:cs typeface="Arial" panose="020B0604020202020204" pitchFamily="34" charset="0"/>
            </a:endParaRPr>
          </a:p>
          <a:p>
            <a:pPr>
              <a:spcBef>
                <a:spcPct val="0"/>
              </a:spcBef>
              <a:buFontTx/>
              <a:buNone/>
            </a:pPr>
            <a:r>
              <a:rPr lang="en-US" altLang="en-US" sz="2400">
                <a:cs typeface="Arial" panose="020B0604020202020204" pitchFamily="34" charset="0"/>
              </a:rPr>
              <a:t>For many genes this law does not hold, because some genes are in fact closely linked to each other and are inherited together more often than not.</a:t>
            </a:r>
          </a:p>
        </p:txBody>
      </p:sp>
      <p:sp>
        <p:nvSpPr>
          <p:cNvPr id="49155" name="TextBox 3">
            <a:extLst>
              <a:ext uri="{FF2B5EF4-FFF2-40B4-BE49-F238E27FC236}">
                <a16:creationId xmlns:a16="http://schemas.microsoft.com/office/drawing/2014/main" id="{C0EE8296-DD73-8540-9F5D-5A4B6CDE87E7}"/>
              </a:ext>
            </a:extLst>
          </p:cNvPr>
          <p:cNvSpPr txBox="1">
            <a:spLocks noChangeArrowheads="1"/>
          </p:cNvSpPr>
          <p:nvPr/>
        </p:nvSpPr>
        <p:spPr bwMode="auto">
          <a:xfrm>
            <a:off x="762000" y="381000"/>
            <a:ext cx="35226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solidFill>
                  <a:srgbClr val="FF0000"/>
                </a:solidFill>
                <a:cs typeface="Arial" panose="020B0604020202020204" pitchFamily="34" charset="0"/>
              </a:rPr>
              <a:t>Mendel’s Second Law:</a:t>
            </a:r>
          </a:p>
          <a:p>
            <a:pPr>
              <a:spcBef>
                <a:spcPct val="0"/>
              </a:spcBef>
              <a:buFontTx/>
              <a:buNone/>
            </a:pPr>
            <a:r>
              <a:rPr lang="en-US" altLang="en-US" sz="2400">
                <a:solidFill>
                  <a:srgbClr val="FF0000"/>
                </a:solidFill>
                <a:cs typeface="Arial" panose="020B0604020202020204" pitchFamily="34" charset="0"/>
              </a:rPr>
              <a:t>Independent Assortment</a:t>
            </a:r>
          </a:p>
          <a:p>
            <a:pPr>
              <a:spcBef>
                <a:spcPct val="0"/>
              </a:spcBef>
              <a:buFontTx/>
              <a:buNone/>
            </a:pPr>
            <a:endParaRPr lang="en-US" altLang="en-US" sz="2400">
              <a:cs typeface="Arial" panose="020B0604020202020204" pitchFamily="34" charset="0"/>
            </a:endParaRPr>
          </a:p>
        </p:txBody>
      </p:sp>
      <p:pic>
        <p:nvPicPr>
          <p:cNvPr id="5" name="Mend187.WAV">
            <a:hlinkClick r:id="" action="ppaction://media"/>
            <a:extLst>
              <a:ext uri="{FF2B5EF4-FFF2-40B4-BE49-F238E27FC236}">
                <a16:creationId xmlns:a16="http://schemas.microsoft.com/office/drawing/2014/main" id="{391681BF-C52A-E943-A268-4446491BD43B}"/>
              </a:ext>
            </a:extLst>
          </p:cNvPr>
          <p:cNvPicPr>
            <a:picLocks noRot="1"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4953000" y="685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 presetClass="mediacall" presetSubtype="0" fill="hold" nodeType="clickEffect">
                                  <p:stCondLst>
                                    <p:cond delay="0"/>
                                  </p:stCondLst>
                                  <p:childTnLst>
                                    <p:cmd type="call" cmd="playFrom(0.0)">
                                      <p:cBhvr>
                                        <p:cTn id="19" dur="1" fill="hold"/>
                                        <p:tgtEl>
                                          <p:spTgt spid="5"/>
                                        </p:tgtEl>
                                      </p:cBhvr>
                                    </p:cmd>
                                  </p:childTnLst>
                                </p:cTn>
                              </p:par>
                            </p:childTnLst>
                          </p:cTn>
                        </p:par>
                      </p:childTnLst>
                    </p:cTn>
                  </p:par>
                </p:childTnLst>
              </p:cTn>
              <p:nextCondLst>
                <p:cond evt="onClick" delay="0">
                  <p:tgtEl>
                    <p:spTgt spid="5"/>
                  </p:tgtEl>
                </p:cond>
              </p:nextCondLst>
            </p:seq>
            <p:audio>
              <p:cMediaNode vol="80000">
                <p:cTn id="20" fill="hold" display="0">
                  <p:stCondLst>
                    <p:cond delay="indefinite"/>
                  </p:stCondLst>
                  <p:endCondLst>
                    <p:cond evt="onStopAudio" delay="0">
                      <p:tgtEl>
                        <p:sldTgt/>
                      </p:tgtEl>
                    </p:cond>
                  </p:endCondLst>
                </p:cTn>
                <p:tgtEl>
                  <p:spTgt spid="5"/>
                </p:tgtEl>
              </p:cMediaNode>
            </p:audio>
          </p:childTnLst>
        </p:cTn>
      </p:par>
    </p:tnLst>
    <p:bldLst>
      <p:bldP spid="2"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C:\Users\royh\AppData\Local\Microsoft\Windows\Temporary Internet Files\Content.IE5\HVCHQ7PU\MC900215593[1].wmf">
            <a:hlinkClick r:id="rId3"/>
            <a:extLst>
              <a:ext uri="{FF2B5EF4-FFF2-40B4-BE49-F238E27FC236}">
                <a16:creationId xmlns:a16="http://schemas.microsoft.com/office/drawing/2014/main" id="{87982B5E-9781-0548-B893-C27E15EEDA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9538" y="1806575"/>
            <a:ext cx="1304925"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TextBox 2">
            <a:extLst>
              <a:ext uri="{FF2B5EF4-FFF2-40B4-BE49-F238E27FC236}">
                <a16:creationId xmlns:a16="http://schemas.microsoft.com/office/drawing/2014/main" id="{532FA911-6744-5043-8AFB-87F14C851331}"/>
              </a:ext>
            </a:extLst>
          </p:cNvPr>
          <p:cNvSpPr txBox="1">
            <a:spLocks noChangeArrowheads="1"/>
          </p:cNvSpPr>
          <p:nvPr/>
        </p:nvSpPr>
        <p:spPr bwMode="auto">
          <a:xfrm>
            <a:off x="838200" y="5638800"/>
            <a:ext cx="792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cs typeface="Arial" panose="020B0604020202020204" pitchFamily="34" charset="0"/>
              </a:rPr>
              <a:t>Click the image for an animation on what happens when we have to think about more than one gene at a time.</a:t>
            </a:r>
          </a:p>
        </p:txBody>
      </p:sp>
      <p:sp>
        <p:nvSpPr>
          <p:cNvPr id="51203" name="TextBox 3">
            <a:extLst>
              <a:ext uri="{FF2B5EF4-FFF2-40B4-BE49-F238E27FC236}">
                <a16:creationId xmlns:a16="http://schemas.microsoft.com/office/drawing/2014/main" id="{1EDA91F0-5925-6F4B-817D-8620304ADED2}"/>
              </a:ext>
            </a:extLst>
          </p:cNvPr>
          <p:cNvSpPr txBox="1">
            <a:spLocks noChangeArrowheads="1"/>
          </p:cNvSpPr>
          <p:nvPr/>
        </p:nvSpPr>
        <p:spPr bwMode="auto">
          <a:xfrm>
            <a:off x="1371600" y="762000"/>
            <a:ext cx="609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cs typeface="Arial" panose="020B0604020202020204" pitchFamily="34" charset="0"/>
              </a:rPr>
              <a:t>Multiple traits where genes are on different chromosomes: a dihybrid cross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6" descr="c7">
            <a:extLst>
              <a:ext uri="{FF2B5EF4-FFF2-40B4-BE49-F238E27FC236}">
                <a16:creationId xmlns:a16="http://schemas.microsoft.com/office/drawing/2014/main" id="{43EE05A1-5654-BC4A-99B5-AFF5B0E158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5525" y="1295400"/>
            <a:ext cx="3771900" cy="5334000"/>
          </a:xfrm>
          <a:prstGeom prst="rect">
            <a:avLst/>
          </a:prstGeom>
          <a:noFill/>
          <a:ln>
            <a:noFill/>
          </a:ln>
          <a:effectLst>
            <a:outerShdw blurRad="190500" dist="127001"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0" name="Rectangle 1">
            <a:extLst>
              <a:ext uri="{FF2B5EF4-FFF2-40B4-BE49-F238E27FC236}">
                <a16:creationId xmlns:a16="http://schemas.microsoft.com/office/drawing/2014/main" id="{D3F9CD4C-106F-D74A-8FD0-C14BF97FA2B9}"/>
              </a:ext>
            </a:extLst>
          </p:cNvPr>
          <p:cNvSpPr>
            <a:spLocks noChangeArrowheads="1"/>
          </p:cNvSpPr>
          <p:nvPr/>
        </p:nvSpPr>
        <p:spPr bwMode="auto">
          <a:xfrm>
            <a:off x="381000" y="1447800"/>
            <a:ext cx="4191000" cy="473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30000"/>
              </a:lnSpc>
              <a:spcBef>
                <a:spcPct val="0"/>
              </a:spcBef>
            </a:pPr>
            <a:r>
              <a:rPr lang="en-US" altLang="en-US" sz="1800"/>
              <a:t>Suppose you have constructed a hybrid pea plant from a homozygous strain that has the dominant traits </a:t>
            </a:r>
            <a:r>
              <a:rPr lang="en-US" altLang="en-US" sz="1800" b="1"/>
              <a:t>round (R)</a:t>
            </a:r>
            <a:r>
              <a:rPr lang="en-US" altLang="en-US" sz="1800"/>
              <a:t> and </a:t>
            </a:r>
            <a:r>
              <a:rPr lang="en-US" altLang="en-US" sz="1800" b="1"/>
              <a:t>yellow (Y) </a:t>
            </a:r>
            <a:r>
              <a:rPr lang="en-US" altLang="en-US" sz="1800"/>
              <a:t>in its seeds, and another homozygous strain that has the recessive traits </a:t>
            </a:r>
            <a:r>
              <a:rPr lang="en-US" altLang="en-US" sz="1800" b="1"/>
              <a:t>wrinkly (r) </a:t>
            </a:r>
            <a:r>
              <a:rPr lang="en-US" altLang="en-US" sz="1800"/>
              <a:t>and </a:t>
            </a:r>
            <a:r>
              <a:rPr lang="en-US" altLang="en-US" sz="1800" b="1"/>
              <a:t>green (y)</a:t>
            </a:r>
            <a:r>
              <a:rPr lang="en-US" altLang="en-US" sz="1800"/>
              <a:t> in its seeds. </a:t>
            </a:r>
          </a:p>
          <a:p>
            <a:pPr eaLnBrk="1" hangingPunct="1">
              <a:lnSpc>
                <a:spcPct val="130000"/>
              </a:lnSpc>
              <a:spcBef>
                <a:spcPct val="0"/>
              </a:spcBef>
            </a:pPr>
            <a:r>
              <a:rPr lang="en-US" altLang="en-US" sz="1800"/>
              <a:t>If you cross this </a:t>
            </a:r>
            <a:r>
              <a:rPr lang="en-US" altLang="en-US" sz="1800" b="1"/>
              <a:t>F</a:t>
            </a:r>
            <a:r>
              <a:rPr lang="en-US" altLang="en-US" sz="1800" b="1" baseline="-25000"/>
              <a:t>1</a:t>
            </a:r>
            <a:r>
              <a:rPr lang="en-US" altLang="en-US" sz="1800" b="1"/>
              <a:t> hybrid </a:t>
            </a:r>
            <a:r>
              <a:rPr lang="en-US" altLang="en-US" sz="1800"/>
              <a:t>with this same </a:t>
            </a:r>
            <a:r>
              <a:rPr lang="en-US" altLang="en-US" sz="1800" b="1"/>
              <a:t>wrinkly green </a:t>
            </a:r>
            <a:r>
              <a:rPr lang="en-US" altLang="en-US" sz="1800"/>
              <a:t>strain what would you get for offspring.  </a:t>
            </a:r>
          </a:p>
          <a:p>
            <a:pPr eaLnBrk="1" hangingPunct="1">
              <a:lnSpc>
                <a:spcPct val="130000"/>
              </a:lnSpc>
              <a:spcBef>
                <a:spcPct val="0"/>
              </a:spcBef>
            </a:pPr>
            <a:r>
              <a:rPr lang="en-US" altLang="en-US" sz="1800"/>
              <a:t>Provide the </a:t>
            </a:r>
            <a:r>
              <a:rPr lang="en-US" altLang="en-US" sz="1800" b="1"/>
              <a:t>genotypic ratio </a:t>
            </a:r>
            <a:r>
              <a:rPr lang="en-US" altLang="en-US" sz="1800"/>
              <a:t>and the </a:t>
            </a:r>
            <a:r>
              <a:rPr lang="en-US" altLang="en-US" sz="1800" b="1"/>
              <a:t>phenotypic ratio</a:t>
            </a:r>
            <a:r>
              <a:rPr lang="en-US" altLang="en-US" sz="180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4">
            <a:extLst>
              <a:ext uri="{FF2B5EF4-FFF2-40B4-BE49-F238E27FC236}">
                <a16:creationId xmlns:a16="http://schemas.microsoft.com/office/drawing/2014/main" id="{2F2E6083-4723-DA43-A858-F9AF117A8E1F}"/>
              </a:ext>
            </a:extLst>
          </p:cNvPr>
          <p:cNvSpPr txBox="1">
            <a:spLocks noChangeArrowheads="1"/>
          </p:cNvSpPr>
          <p:nvPr/>
        </p:nvSpPr>
        <p:spPr bwMode="auto">
          <a:xfrm>
            <a:off x="746125" y="420688"/>
            <a:ext cx="66754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cs typeface="Arial" panose="020B0604020202020204" pitchFamily="34" charset="0"/>
              </a:rPr>
              <a:t>Genetic traits in humans can be tracked through</a:t>
            </a:r>
          </a:p>
          <a:p>
            <a:pPr>
              <a:spcBef>
                <a:spcPct val="0"/>
              </a:spcBef>
              <a:buFontTx/>
              <a:buNone/>
            </a:pPr>
            <a:r>
              <a:rPr lang="en-US" altLang="en-US" sz="2400">
                <a:cs typeface="Arial" panose="020B0604020202020204" pitchFamily="34" charset="0"/>
              </a:rPr>
              <a:t>family pedigrees.</a:t>
            </a:r>
          </a:p>
        </p:txBody>
      </p:sp>
      <p:pic>
        <p:nvPicPr>
          <p:cNvPr id="55298" name="Picture 6" descr="09_08a_HumanInheritTraits-L">
            <a:extLst>
              <a:ext uri="{FF2B5EF4-FFF2-40B4-BE49-F238E27FC236}">
                <a16:creationId xmlns:a16="http://schemas.microsoft.com/office/drawing/2014/main" id="{C46EC11F-D059-FC49-BD0B-673310D2E3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76350"/>
            <a:ext cx="27876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7" descr="09_08bEarlobePedigree-L">
            <a:extLst>
              <a:ext uri="{FF2B5EF4-FFF2-40B4-BE49-F238E27FC236}">
                <a16:creationId xmlns:a16="http://schemas.microsoft.com/office/drawing/2014/main" id="{07F6FE32-626F-8443-AE18-E1BE6ABDBC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358900"/>
            <a:ext cx="382905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 Box 4">
            <a:extLst>
              <a:ext uri="{FF2B5EF4-FFF2-40B4-BE49-F238E27FC236}">
                <a16:creationId xmlns:a16="http://schemas.microsoft.com/office/drawing/2014/main" id="{CD744B0C-C7E7-AD41-8130-FD3F36ED552A}"/>
              </a:ext>
            </a:extLst>
          </p:cNvPr>
          <p:cNvSpPr txBox="1">
            <a:spLocks noChangeArrowheads="1"/>
          </p:cNvSpPr>
          <p:nvPr/>
        </p:nvSpPr>
        <p:spPr bwMode="auto">
          <a:xfrm>
            <a:off x="3521075" y="4678363"/>
            <a:ext cx="53943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cs typeface="Arial" panose="020B0604020202020204" pitchFamily="34" charset="0"/>
              </a:rPr>
              <a:t>Attached versus free ear lobes</a:t>
            </a:r>
          </a:p>
          <a:p>
            <a:pPr>
              <a:spcBef>
                <a:spcPct val="0"/>
              </a:spcBef>
              <a:buFontTx/>
              <a:buNone/>
            </a:pPr>
            <a:r>
              <a:rPr lang="en-US" altLang="en-US" sz="2400">
                <a:cs typeface="Arial" panose="020B0604020202020204" pitchFamily="34" charset="0"/>
              </a:rPr>
              <a:t>Dominant phenotype:  FF or Ff</a:t>
            </a:r>
          </a:p>
          <a:p>
            <a:pPr>
              <a:spcBef>
                <a:spcPct val="0"/>
              </a:spcBef>
              <a:buFontTx/>
              <a:buNone/>
            </a:pPr>
            <a:r>
              <a:rPr lang="en-US" altLang="en-US" sz="2400">
                <a:cs typeface="Arial" panose="020B0604020202020204" pitchFamily="34" charset="0"/>
              </a:rPr>
              <a:t>Recessive:  ff</a:t>
            </a:r>
          </a:p>
          <a:p>
            <a:pPr>
              <a:spcBef>
                <a:spcPct val="0"/>
              </a:spcBef>
              <a:buFontTx/>
              <a:buNone/>
            </a:pPr>
            <a:r>
              <a:rPr lang="en-US" altLang="en-US" sz="2400">
                <a:cs typeface="Arial" panose="020B0604020202020204" pitchFamily="34" charset="0"/>
              </a:rPr>
              <a:t>A dominant phenotype could be due to two different genotypes.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descr="09_09c_AutosomalDisord_T-L">
            <a:extLst>
              <a:ext uri="{FF2B5EF4-FFF2-40B4-BE49-F238E27FC236}">
                <a16:creationId xmlns:a16="http://schemas.microsoft.com/office/drawing/2014/main" id="{EBF77CF0-4F0D-D141-8E61-0BFF832EAE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888206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2">
            <a:extLst>
              <a:ext uri="{FF2B5EF4-FFF2-40B4-BE49-F238E27FC236}">
                <a16:creationId xmlns:a16="http://schemas.microsoft.com/office/drawing/2014/main" id="{090719C5-5941-7649-AA3B-E8C4294E2B70}"/>
              </a:ext>
            </a:extLst>
          </p:cNvPr>
          <p:cNvSpPr txBox="1">
            <a:spLocks noChangeArrowheads="1"/>
          </p:cNvSpPr>
          <p:nvPr/>
        </p:nvSpPr>
        <p:spPr bwMode="auto">
          <a:xfrm>
            <a:off x="1676400" y="482600"/>
            <a:ext cx="5470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cs typeface="Arial" panose="020B0604020202020204" pitchFamily="34" charset="0"/>
              </a:rPr>
              <a:t>Autosomal Recessive Inheritance</a:t>
            </a:r>
          </a:p>
        </p:txBody>
      </p:sp>
      <p:sp>
        <p:nvSpPr>
          <p:cNvPr id="59394" name="Text Box 4">
            <a:extLst>
              <a:ext uri="{FF2B5EF4-FFF2-40B4-BE49-F238E27FC236}">
                <a16:creationId xmlns:a16="http://schemas.microsoft.com/office/drawing/2014/main" id="{C8BC7FA1-A799-5542-BDAE-ABC47902C757}"/>
              </a:ext>
            </a:extLst>
          </p:cNvPr>
          <p:cNvSpPr txBox="1">
            <a:spLocks noChangeArrowheads="1"/>
          </p:cNvSpPr>
          <p:nvPr/>
        </p:nvSpPr>
        <p:spPr bwMode="auto">
          <a:xfrm>
            <a:off x="533400" y="4648200"/>
            <a:ext cx="8229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cs typeface="Arial" panose="020B0604020202020204" pitchFamily="34" charset="0"/>
              </a:rPr>
              <a:t>50% probability of being heterozygous: not expressed.</a:t>
            </a:r>
          </a:p>
          <a:p>
            <a:pPr>
              <a:spcBef>
                <a:spcPct val="0"/>
              </a:spcBef>
              <a:buFontTx/>
              <a:buNone/>
            </a:pPr>
            <a:r>
              <a:rPr lang="en-US" altLang="en-US" sz="2400">
                <a:cs typeface="Arial" panose="020B0604020202020204" pitchFamily="34" charset="0"/>
              </a:rPr>
              <a:t>25% probability of homozygous recessive:  expressed.</a:t>
            </a:r>
          </a:p>
          <a:p>
            <a:pPr>
              <a:spcBef>
                <a:spcPct val="0"/>
              </a:spcBef>
              <a:buFontTx/>
              <a:buNone/>
            </a:pPr>
            <a:r>
              <a:rPr lang="en-US" altLang="en-US" sz="2400">
                <a:cs typeface="Arial" panose="020B0604020202020204" pitchFamily="34" charset="0"/>
              </a:rPr>
              <a:t>Both parents</a:t>
            </a:r>
            <a:r>
              <a:rPr lang="en-US" altLang="en-US" sz="2400" i="1">
                <a:cs typeface="Arial" panose="020B0604020202020204" pitchFamily="34" charset="0"/>
              </a:rPr>
              <a:t> </a:t>
            </a:r>
            <a:r>
              <a:rPr lang="en-US" altLang="en-US" sz="2400" i="1">
                <a:solidFill>
                  <a:srgbClr val="FF0000"/>
                </a:solidFill>
                <a:cs typeface="Arial" panose="020B0604020202020204" pitchFamily="34" charset="0"/>
              </a:rPr>
              <a:t>aa</a:t>
            </a:r>
            <a:r>
              <a:rPr lang="en-US" altLang="en-US" sz="2400">
                <a:cs typeface="Arial" panose="020B0604020202020204" pitchFamily="34" charset="0"/>
              </a:rPr>
              <a:t>, each child will exhibit same phenotype.</a:t>
            </a:r>
          </a:p>
          <a:p>
            <a:pPr>
              <a:spcBef>
                <a:spcPct val="0"/>
              </a:spcBef>
              <a:buFontTx/>
              <a:buNone/>
            </a:pPr>
            <a:r>
              <a:rPr lang="en-US" altLang="en-US" sz="2400">
                <a:cs typeface="Arial" panose="020B0604020202020204" pitchFamily="34" charset="0"/>
              </a:rPr>
              <a:t>Ex.  Tay-Sachs Disease</a:t>
            </a:r>
          </a:p>
        </p:txBody>
      </p:sp>
      <p:pic>
        <p:nvPicPr>
          <p:cNvPr id="59395" name="Picture 5" descr="1205b">
            <a:extLst>
              <a:ext uri="{FF2B5EF4-FFF2-40B4-BE49-F238E27FC236}">
                <a16:creationId xmlns:a16="http://schemas.microsoft.com/office/drawing/2014/main" id="{B4D0A207-C04B-244A-A00F-114CA8F1A5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219200"/>
            <a:ext cx="39624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BF539DDD-B24C-F945-9CEB-C0A90D04E738}"/>
              </a:ext>
            </a:extLst>
          </p:cNvPr>
          <p:cNvSpPr>
            <a:spLocks noGrp="1" noChangeArrowheads="1"/>
          </p:cNvSpPr>
          <p:nvPr>
            <p:ph type="title" idx="4294967295"/>
          </p:nvPr>
        </p:nvSpPr>
        <p:spPr>
          <a:xfrm>
            <a:off x="2667000" y="0"/>
            <a:ext cx="4495800" cy="304800"/>
          </a:xfrm>
        </p:spPr>
        <p:txBody>
          <a:bodyPr/>
          <a:lstStyle/>
          <a:p>
            <a:pPr algn="l" eaLnBrk="1" hangingPunct="1">
              <a:defRPr/>
            </a:pPr>
            <a:r>
              <a:rPr lang="en-US" altLang="en-US" sz="2400" dirty="0">
                <a:hlinkClick r:id="rId4"/>
              </a:rPr>
              <a:t>Video: Tay sachs disease</a:t>
            </a:r>
            <a:endParaRPr lang="en-US" altLang="en-US" sz="2400" dirty="0">
              <a:solidFill>
                <a:schemeClr val="bg1"/>
              </a:solidFill>
            </a:endParaRPr>
          </a:p>
        </p:txBody>
      </p:sp>
      <p:pic>
        <p:nvPicPr>
          <p:cNvPr id="2" name="Testing Genetic TAY SACHS NOVA">
            <a:hlinkClick r:id="" action="ppaction://media"/>
            <a:extLst>
              <a:ext uri="{FF2B5EF4-FFF2-40B4-BE49-F238E27FC236}">
                <a16:creationId xmlns:a16="http://schemas.microsoft.com/office/drawing/2014/main" id="{DC26F519-A36E-3A45-BEC8-E9D77D0BAF3D}"/>
              </a:ext>
            </a:extLst>
          </p:cNvPr>
          <p:cNvPicPr>
            <a:picLocks noRot="1" noChangeAspect="1"/>
          </p:cNvPicPr>
          <p:nvPr>
            <a:videoFile r:link="rId1"/>
          </p:nvPr>
        </p:nvPicPr>
        <p:blipFill>
          <a:blip r:embed="rId5"/>
          <a:stretch>
            <a:fillRect/>
          </a:stretch>
        </p:blipFill>
        <p:spPr>
          <a:xfrm>
            <a:off x="437264" y="332524"/>
            <a:ext cx="8401936" cy="62968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BF539DDD-B24C-F945-9CEB-C0A90D04E738}"/>
              </a:ext>
            </a:extLst>
          </p:cNvPr>
          <p:cNvSpPr>
            <a:spLocks noGrp="1" noChangeArrowheads="1"/>
          </p:cNvSpPr>
          <p:nvPr>
            <p:ph type="title" idx="4294967295"/>
          </p:nvPr>
        </p:nvSpPr>
        <p:spPr>
          <a:xfrm>
            <a:off x="3810000" y="2667000"/>
            <a:ext cx="4953000" cy="1143000"/>
          </a:xfrm>
        </p:spPr>
        <p:txBody>
          <a:bodyPr/>
          <a:lstStyle/>
          <a:p>
            <a:pPr algn="l" eaLnBrk="1" hangingPunct="1">
              <a:defRPr/>
            </a:pPr>
            <a:r>
              <a:rPr lang="en-US" altLang="en-US" sz="3600" dirty="0">
                <a:hlinkClick r:id="rId3"/>
              </a:rPr>
              <a:t>Video: Tay sachs disease</a:t>
            </a:r>
            <a:br>
              <a:rPr lang="en-US" altLang="en-US" sz="3600" dirty="0"/>
            </a:br>
            <a:br>
              <a:rPr lang="en-US" altLang="en-US" sz="3600" dirty="0"/>
            </a:br>
            <a:endParaRPr lang="en-US" altLang="en-US" sz="3600" dirty="0">
              <a:solidFill>
                <a:schemeClr val="bg1"/>
              </a:solidFill>
            </a:endParaRPr>
          </a:p>
        </p:txBody>
      </p:sp>
      <p:pic>
        <p:nvPicPr>
          <p:cNvPr id="50179" name="Picture 5">
            <a:hlinkClick r:id="rId4"/>
            <a:extLst>
              <a:ext uri="{FF2B5EF4-FFF2-40B4-BE49-F238E27FC236}">
                <a16:creationId xmlns:a16="http://schemas.microsoft.com/office/drawing/2014/main" id="{04646000-AD75-0B46-A25E-25C077997D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251075"/>
            <a:ext cx="304800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1443" name="TextBox 2">
            <a:extLst>
              <a:ext uri="{FF2B5EF4-FFF2-40B4-BE49-F238E27FC236}">
                <a16:creationId xmlns:a16="http://schemas.microsoft.com/office/drawing/2014/main" id="{F9E23835-49AE-B545-B911-05005A6E1A4B}"/>
              </a:ext>
            </a:extLst>
          </p:cNvPr>
          <p:cNvSpPr txBox="1">
            <a:spLocks noChangeArrowheads="1"/>
          </p:cNvSpPr>
          <p:nvPr/>
        </p:nvSpPr>
        <p:spPr bwMode="auto">
          <a:xfrm>
            <a:off x="6324600" y="6319838"/>
            <a:ext cx="3886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cs typeface="Arial" panose="020B0604020202020204" pitchFamily="34" charset="0"/>
                <a:hlinkClick r:id="rId6"/>
              </a:rPr>
              <a:t>_</a:t>
            </a:r>
            <a:r>
              <a:rPr lang="en-US" altLang="en-US" sz="1800" dirty="0">
                <a:cs typeface="Arial" panose="020B0604020202020204" pitchFamily="34" charset="0"/>
              </a:rPr>
              <a:t> </a:t>
            </a:r>
            <a:r>
              <a:rPr lang="en-US" altLang="en-US" sz="1800" dirty="0">
                <a:solidFill>
                  <a:schemeClr val="bg1"/>
                </a:solidFill>
                <a:cs typeface="Arial" panose="020B0604020202020204" pitchFamily="34" charset="0"/>
              </a:rPr>
              <a:t>source </a:t>
            </a:r>
            <a:r>
              <a:rPr lang="en-US" altLang="en-US" sz="1800" dirty="0">
                <a:solidFill>
                  <a:schemeClr val="bg1"/>
                </a:solidFill>
                <a:cs typeface="Arial" panose="020B0604020202020204" pitchFamily="34" charset="0"/>
                <a:hlinkClick r:id="rId7"/>
              </a:rPr>
              <a:t>Local copy</a:t>
            </a:r>
            <a:r>
              <a:rPr lang="en-US" altLang="en-US" sz="1800" dirty="0">
                <a:solidFill>
                  <a:schemeClr val="bg1"/>
                </a:solidFill>
                <a:cs typeface="Arial" panose="020B0604020202020204" pitchFamily="34" charset="0"/>
              </a:rPr>
              <a:t>       </a:t>
            </a:r>
            <a:r>
              <a:rPr lang="en-US" altLang="en-US" sz="2400" dirty="0">
                <a:solidFill>
                  <a:schemeClr val="bg1"/>
                </a:solidFill>
                <a:cs typeface="Arial" panose="020B0604020202020204" pitchFamily="34" charset="0"/>
                <a:hlinkClick r:id="rId8"/>
              </a:rPr>
              <a:t> _</a:t>
            </a:r>
            <a:endParaRPr lang="en-US" altLang="en-US" sz="2400" dirty="0">
              <a:solidFill>
                <a:schemeClr val="bg1"/>
              </a:solidFill>
              <a:cs typeface="Arial" panose="020B0604020202020204" pitchFamily="34" charset="0"/>
            </a:endParaRPr>
          </a:p>
        </p:txBody>
      </p:sp>
    </p:spTree>
    <p:extLst>
      <p:ext uri="{BB962C8B-B14F-4D97-AF65-F5344CB8AC3E}">
        <p14:creationId xmlns:p14="http://schemas.microsoft.com/office/powerpoint/2010/main" val="445679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4">
            <a:extLst>
              <a:ext uri="{FF2B5EF4-FFF2-40B4-BE49-F238E27FC236}">
                <a16:creationId xmlns:a16="http://schemas.microsoft.com/office/drawing/2014/main" id="{212C3032-65B3-C54C-A524-6222F0417FDD}"/>
              </a:ext>
            </a:extLst>
          </p:cNvPr>
          <p:cNvSpPr txBox="1">
            <a:spLocks noChangeArrowheads="1"/>
          </p:cNvSpPr>
          <p:nvPr/>
        </p:nvSpPr>
        <p:spPr bwMode="auto">
          <a:xfrm>
            <a:off x="250825" y="373063"/>
            <a:ext cx="862171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600">
                <a:cs typeface="Arial" panose="020B0604020202020204" pitchFamily="34" charset="0"/>
              </a:rPr>
              <a:t>Many inherited disorders are controlled by a single gene.</a:t>
            </a:r>
          </a:p>
          <a:p>
            <a:pPr algn="ctr">
              <a:spcBef>
                <a:spcPct val="0"/>
              </a:spcBef>
              <a:buFontTx/>
              <a:buNone/>
            </a:pPr>
            <a:endParaRPr lang="en-US" altLang="en-US" sz="2600">
              <a:cs typeface="Arial" panose="020B0604020202020204" pitchFamily="34" charset="0"/>
            </a:endParaRPr>
          </a:p>
          <a:p>
            <a:pPr algn="ctr">
              <a:spcBef>
                <a:spcPct val="0"/>
              </a:spcBef>
              <a:buFontTx/>
              <a:buNone/>
            </a:pPr>
            <a:r>
              <a:rPr lang="en-US" altLang="en-US" sz="2600">
                <a:cs typeface="Arial" panose="020B0604020202020204" pitchFamily="34" charset="0"/>
              </a:rPr>
              <a:t>Autosomal Dominant Inheritance</a:t>
            </a:r>
          </a:p>
        </p:txBody>
      </p:sp>
      <p:pic>
        <p:nvPicPr>
          <p:cNvPr id="63490" name="Picture 5" descr="1205a">
            <a:extLst>
              <a:ext uri="{FF2B5EF4-FFF2-40B4-BE49-F238E27FC236}">
                <a16:creationId xmlns:a16="http://schemas.microsoft.com/office/drawing/2014/main" id="{8D1B6820-2DCB-6049-A067-7C84A1B5DD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752600"/>
            <a:ext cx="3581400"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Text Box 6">
            <a:extLst>
              <a:ext uri="{FF2B5EF4-FFF2-40B4-BE49-F238E27FC236}">
                <a16:creationId xmlns:a16="http://schemas.microsoft.com/office/drawing/2014/main" id="{ACFAC2DB-945E-0A41-B749-F7CDE0075E46}"/>
              </a:ext>
            </a:extLst>
          </p:cNvPr>
          <p:cNvSpPr txBox="1">
            <a:spLocks noChangeArrowheads="1"/>
          </p:cNvSpPr>
          <p:nvPr/>
        </p:nvSpPr>
        <p:spPr bwMode="auto">
          <a:xfrm>
            <a:off x="533400" y="4800600"/>
            <a:ext cx="8610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cs typeface="Arial" panose="020B0604020202020204" pitchFamily="34" charset="0"/>
              </a:rPr>
              <a:t>The allele is expressed in heterozygotes even though it is abnormal.</a:t>
            </a:r>
          </a:p>
          <a:p>
            <a:pPr>
              <a:spcBef>
                <a:spcPct val="0"/>
              </a:spcBef>
              <a:buFontTx/>
              <a:buNone/>
            </a:pPr>
            <a:r>
              <a:rPr lang="en-US" altLang="en-US" sz="2400">
                <a:cs typeface="Arial" panose="020B0604020202020204" pitchFamily="34" charset="0"/>
              </a:rPr>
              <a:t>Trait if present in a parent is likely to appear in offspring.</a:t>
            </a:r>
          </a:p>
          <a:p>
            <a:pPr>
              <a:spcBef>
                <a:spcPct val="0"/>
              </a:spcBef>
              <a:buFontTx/>
              <a:buNone/>
            </a:pPr>
            <a:r>
              <a:rPr lang="en-US" altLang="en-US" sz="2400">
                <a:cs typeface="Arial" panose="020B0604020202020204" pitchFamily="34" charset="0"/>
              </a:rPr>
              <a:t>50% probability of being heterozygous.</a:t>
            </a:r>
          </a:p>
          <a:p>
            <a:pPr>
              <a:spcBef>
                <a:spcPct val="0"/>
              </a:spcBef>
              <a:buFontTx/>
              <a:buNone/>
            </a:pPr>
            <a:r>
              <a:rPr lang="en-US" altLang="en-US" sz="2400">
                <a:cs typeface="Arial" panose="020B0604020202020204" pitchFamily="34" charset="0"/>
              </a:rPr>
              <a:t>Example:  Huntington’s disease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782">
                                            <p:txEl>
                                              <p:pRg st="0" end="0"/>
                                            </p:txEl>
                                          </p:spTgt>
                                        </p:tgtEl>
                                        <p:attrNameLst>
                                          <p:attrName>style.visibility</p:attrName>
                                        </p:attrNameLst>
                                      </p:cBhvr>
                                      <p:to>
                                        <p:strVal val="visible"/>
                                      </p:to>
                                    </p:set>
                                    <p:animEffect transition="in" filter="fade">
                                      <p:cBhvr>
                                        <p:cTn id="7" dur="2000"/>
                                        <p:tgtEl>
                                          <p:spTgt spid="757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782">
                                            <p:txEl>
                                              <p:pRg st="1" end="1"/>
                                            </p:txEl>
                                          </p:spTgt>
                                        </p:tgtEl>
                                        <p:attrNameLst>
                                          <p:attrName>style.visibility</p:attrName>
                                        </p:attrNameLst>
                                      </p:cBhvr>
                                      <p:to>
                                        <p:strVal val="visible"/>
                                      </p:to>
                                    </p:set>
                                    <p:animEffect transition="in" filter="fade">
                                      <p:cBhvr>
                                        <p:cTn id="12" dur="2000"/>
                                        <p:tgtEl>
                                          <p:spTgt spid="7578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5782">
                                            <p:txEl>
                                              <p:pRg st="2" end="2"/>
                                            </p:txEl>
                                          </p:spTgt>
                                        </p:tgtEl>
                                        <p:attrNameLst>
                                          <p:attrName>style.visibility</p:attrName>
                                        </p:attrNameLst>
                                      </p:cBhvr>
                                      <p:to>
                                        <p:strVal val="visible"/>
                                      </p:to>
                                    </p:set>
                                    <p:animEffect transition="in" filter="fade">
                                      <p:cBhvr>
                                        <p:cTn id="17" dur="2000"/>
                                        <p:tgtEl>
                                          <p:spTgt spid="7578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5782">
                                            <p:txEl>
                                              <p:pRg st="3" end="3"/>
                                            </p:txEl>
                                          </p:spTgt>
                                        </p:tgtEl>
                                        <p:attrNameLst>
                                          <p:attrName>style.visibility</p:attrName>
                                        </p:attrNameLst>
                                      </p:cBhvr>
                                      <p:to>
                                        <p:strVal val="visible"/>
                                      </p:to>
                                    </p:set>
                                    <p:animEffect transition="in" filter="fade">
                                      <p:cBhvr>
                                        <p:cTn id="22" dur="2000"/>
                                        <p:tgtEl>
                                          <p:spTgt spid="757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33434592-5535-FD44-B658-E1767E883B37}"/>
              </a:ext>
            </a:extLst>
          </p:cNvPr>
          <p:cNvSpPr>
            <a:spLocks noGrp="1" noChangeArrowheads="1"/>
          </p:cNvSpPr>
          <p:nvPr>
            <p:ph type="title" idx="4294967295"/>
          </p:nvPr>
        </p:nvSpPr>
        <p:spPr>
          <a:xfrm>
            <a:off x="2057400" y="-457200"/>
            <a:ext cx="7924800" cy="1143000"/>
          </a:xfrm>
        </p:spPr>
        <p:txBody>
          <a:bodyPr/>
          <a:lstStyle/>
          <a:p>
            <a:pPr algn="l" eaLnBrk="1" hangingPunct="1">
              <a:defRPr/>
            </a:pPr>
            <a:r>
              <a:rPr lang="en-US" altLang="en-US" sz="2800" dirty="0">
                <a:hlinkClick r:id="rId4"/>
              </a:rPr>
              <a:t>Video: Huntington’s Disease</a:t>
            </a:r>
            <a:endParaRPr lang="en-US" altLang="en-US" sz="2800" dirty="0"/>
          </a:p>
        </p:txBody>
      </p:sp>
      <p:pic>
        <p:nvPicPr>
          <p:cNvPr id="2" name="CBS Special on Huntington's Disease/Chris Furbee">
            <a:hlinkClick r:id="" action="ppaction://media"/>
            <a:extLst>
              <a:ext uri="{FF2B5EF4-FFF2-40B4-BE49-F238E27FC236}">
                <a16:creationId xmlns:a16="http://schemas.microsoft.com/office/drawing/2014/main" id="{E86ED2D2-9189-844E-A0D6-FC83869B4F64}"/>
              </a:ext>
            </a:extLst>
          </p:cNvPr>
          <p:cNvPicPr>
            <a:picLocks noRot="1" noChangeAspect="1"/>
          </p:cNvPicPr>
          <p:nvPr>
            <a:videoFile r:link="rId1"/>
          </p:nvPr>
        </p:nvPicPr>
        <p:blipFill>
          <a:blip r:embed="rId5"/>
          <a:stretch>
            <a:fillRect/>
          </a:stretch>
        </p:blipFill>
        <p:spPr>
          <a:xfrm>
            <a:off x="457200" y="347465"/>
            <a:ext cx="8382000" cy="62819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C6BB67-F127-4B45-B747-284F62F4F2C5}"/>
              </a:ext>
            </a:extLst>
          </p:cNvPr>
          <p:cNvSpPr/>
          <p:nvPr/>
        </p:nvSpPr>
        <p:spPr>
          <a:xfrm>
            <a:off x="152400" y="152400"/>
            <a:ext cx="8763000" cy="954107"/>
          </a:xfrm>
          <a:prstGeom prst="rect">
            <a:avLst/>
          </a:prstGeom>
        </p:spPr>
        <p:txBody>
          <a:bodyPr wrap="square">
            <a:spAutoFit/>
          </a:bodyPr>
          <a:lstStyle/>
          <a:p>
            <a:r>
              <a:rPr lang="en-US" altLang="en-US" sz="2800" dirty="0"/>
              <a:t>Passing on your DNA: It’s all about sex, if you believe in evolution (PBS Video)</a:t>
            </a:r>
            <a:endParaRPr lang="en-US" sz="2800" dirty="0"/>
          </a:p>
        </p:txBody>
      </p:sp>
      <p:pic>
        <p:nvPicPr>
          <p:cNvPr id="5" name="Video: Passing on your DNA">
            <a:hlinkClick r:id="" action="ppaction://media"/>
            <a:extLst>
              <a:ext uri="{FF2B5EF4-FFF2-40B4-BE49-F238E27FC236}">
                <a16:creationId xmlns:a16="http://schemas.microsoft.com/office/drawing/2014/main" id="{2C78405E-FF61-7E4E-BDFE-A199EF00066E}"/>
              </a:ext>
            </a:extLst>
          </p:cNvPr>
          <p:cNvPicPr>
            <a:picLocks noRot="1" noChangeAspect="1"/>
          </p:cNvPicPr>
          <p:nvPr>
            <a:videoFile r:link="rId1"/>
          </p:nvPr>
        </p:nvPicPr>
        <p:blipFill>
          <a:blip r:embed="rId3"/>
          <a:stretch>
            <a:fillRect/>
          </a:stretch>
        </p:blipFill>
        <p:spPr>
          <a:xfrm>
            <a:off x="16933" y="1295400"/>
            <a:ext cx="9089136" cy="5112639"/>
          </a:xfrm>
          <a:prstGeom prst="rect">
            <a:avLst/>
          </a:prstGeom>
        </p:spPr>
      </p:pic>
    </p:spTree>
    <p:extLst>
      <p:ext uri="{BB962C8B-B14F-4D97-AF65-F5344CB8AC3E}">
        <p14:creationId xmlns:p14="http://schemas.microsoft.com/office/powerpoint/2010/main" val="329885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33434592-5535-FD44-B658-E1767E883B37}"/>
              </a:ext>
            </a:extLst>
          </p:cNvPr>
          <p:cNvSpPr>
            <a:spLocks noGrp="1" noChangeArrowheads="1"/>
          </p:cNvSpPr>
          <p:nvPr>
            <p:ph type="title" idx="4294967295"/>
          </p:nvPr>
        </p:nvSpPr>
        <p:spPr>
          <a:xfrm>
            <a:off x="2895600" y="1828800"/>
            <a:ext cx="5715000" cy="1143000"/>
          </a:xfrm>
        </p:spPr>
        <p:txBody>
          <a:bodyPr/>
          <a:lstStyle/>
          <a:p>
            <a:pPr algn="l" eaLnBrk="1" hangingPunct="1">
              <a:defRPr/>
            </a:pPr>
            <a:r>
              <a:rPr lang="en-US" altLang="en-US" sz="4000" dirty="0">
                <a:hlinkClick r:id="rId3"/>
              </a:rPr>
              <a:t>Video: Huntington’s Disease</a:t>
            </a:r>
            <a:endParaRPr lang="en-US" altLang="en-US" sz="4000" dirty="0"/>
          </a:p>
        </p:txBody>
      </p:sp>
      <p:pic>
        <p:nvPicPr>
          <p:cNvPr id="54275" name="Picture 5">
            <a:hlinkClick r:id="rId4"/>
            <a:extLst>
              <a:ext uri="{FF2B5EF4-FFF2-40B4-BE49-F238E27FC236}">
                <a16:creationId xmlns:a16="http://schemas.microsoft.com/office/drawing/2014/main" id="{B9BDA7CA-6FD8-C746-A292-9B68797192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338" y="1981200"/>
            <a:ext cx="1878012"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4276" name="Rectangle 2">
            <a:extLst>
              <a:ext uri="{FF2B5EF4-FFF2-40B4-BE49-F238E27FC236}">
                <a16:creationId xmlns:a16="http://schemas.microsoft.com/office/drawing/2014/main" id="{B4247904-21A2-8E43-B242-77BDA583FDA0}"/>
              </a:ext>
            </a:extLst>
          </p:cNvPr>
          <p:cNvSpPr txBox="1">
            <a:spLocks noChangeArrowheads="1"/>
          </p:cNvSpPr>
          <p:nvPr/>
        </p:nvSpPr>
        <p:spPr bwMode="auto">
          <a:xfrm>
            <a:off x="5410200" y="6019800"/>
            <a:ext cx="5715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000" dirty="0">
                <a:solidFill>
                  <a:schemeClr val="tx2"/>
                </a:solidFill>
                <a:hlinkClick r:id="rId6"/>
              </a:rPr>
              <a:t>YouTube copy</a:t>
            </a:r>
            <a:endParaRPr lang="en-US" altLang="en-US" sz="2000" dirty="0">
              <a:solidFill>
                <a:schemeClr val="tx2"/>
              </a:solidFill>
            </a:endParaRPr>
          </a:p>
        </p:txBody>
      </p:sp>
    </p:spTree>
    <p:extLst>
      <p:ext uri="{BB962C8B-B14F-4D97-AF65-F5344CB8AC3E}">
        <p14:creationId xmlns:p14="http://schemas.microsoft.com/office/powerpoint/2010/main" val="2388323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992258F-BAB0-2D4F-B4DA-BDC08E11E048}"/>
              </a:ext>
            </a:extLst>
          </p:cNvPr>
          <p:cNvSpPr>
            <a:spLocks noGrp="1" noChangeArrowheads="1"/>
          </p:cNvSpPr>
          <p:nvPr>
            <p:ph type="title" idx="4294967295"/>
          </p:nvPr>
        </p:nvSpPr>
        <p:spPr/>
        <p:txBody>
          <a:bodyPr/>
          <a:lstStyle/>
          <a:p>
            <a:pPr eaLnBrk="1" hangingPunct="1">
              <a:defRPr/>
            </a:pPr>
            <a:r>
              <a:rPr lang="en-US" altLang="en-US" sz="4000"/>
              <a:t>Passing on your DNA: It’s all about sex, if you believe in evolution</a:t>
            </a:r>
          </a:p>
        </p:txBody>
      </p:sp>
      <p:sp>
        <p:nvSpPr>
          <p:cNvPr id="7171" name="Rectangle 3">
            <a:extLst>
              <a:ext uri="{FF2B5EF4-FFF2-40B4-BE49-F238E27FC236}">
                <a16:creationId xmlns:a16="http://schemas.microsoft.com/office/drawing/2014/main" id="{5664FC7A-29EE-0148-AC8C-C35C7FD4650F}"/>
              </a:ext>
            </a:extLst>
          </p:cNvPr>
          <p:cNvSpPr>
            <a:spLocks noGrp="1" noChangeArrowheads="1"/>
          </p:cNvSpPr>
          <p:nvPr>
            <p:ph type="body" idx="4294967295"/>
          </p:nvPr>
        </p:nvSpPr>
        <p:spPr>
          <a:xfrm>
            <a:off x="4114800" y="2133600"/>
            <a:ext cx="4343400" cy="1828800"/>
          </a:xfrm>
        </p:spPr>
        <p:txBody>
          <a:bodyPr/>
          <a:lstStyle/>
          <a:p>
            <a:pPr eaLnBrk="1" hangingPunct="1">
              <a:buFontTx/>
              <a:buNone/>
              <a:defRPr/>
            </a:pPr>
            <a:r>
              <a:rPr lang="en-US" altLang="en-US" dirty="0">
                <a:hlinkClick r:id="rId3"/>
              </a:rPr>
              <a:t>Passing on your DNA</a:t>
            </a:r>
          </a:p>
          <a:p>
            <a:pPr eaLnBrk="1" hangingPunct="1">
              <a:buFontTx/>
              <a:buNone/>
              <a:defRPr/>
            </a:pPr>
            <a:r>
              <a:rPr lang="en-US" altLang="en-US" sz="2400" dirty="0">
                <a:hlinkClick r:id="rId3"/>
              </a:rPr>
              <a:t>NOVA video</a:t>
            </a:r>
            <a:endParaRPr lang="en-US" altLang="en-US" sz="2400" dirty="0"/>
          </a:p>
        </p:txBody>
      </p:sp>
      <p:pic>
        <p:nvPicPr>
          <p:cNvPr id="18435" name="Picture 5">
            <a:extLst>
              <a:ext uri="{FF2B5EF4-FFF2-40B4-BE49-F238E27FC236}">
                <a16:creationId xmlns:a16="http://schemas.microsoft.com/office/drawing/2014/main" id="{123D2FEA-932A-9C4B-A9EA-3890AEB3F0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7863" y="1905000"/>
            <a:ext cx="1914525"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1">
            <a:extLst>
              <a:ext uri="{FF2B5EF4-FFF2-40B4-BE49-F238E27FC236}">
                <a16:creationId xmlns:a16="http://schemas.microsoft.com/office/drawing/2014/main" id="{226ACCE7-1384-F841-80A2-CCD0D91E7821}"/>
              </a:ext>
            </a:extLst>
          </p:cNvPr>
          <p:cNvSpPr txBox="1">
            <a:spLocks noChangeArrowheads="1"/>
          </p:cNvSpPr>
          <p:nvPr/>
        </p:nvSpPr>
        <p:spPr bwMode="auto">
          <a:xfrm>
            <a:off x="3124200" y="6477000"/>
            <a:ext cx="178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chemeClr val="bg1"/>
                </a:solidFill>
                <a:hlinkClick r:id="rId5"/>
              </a:rPr>
              <a:t>_</a:t>
            </a:r>
            <a:r>
              <a:rPr lang="en-US" altLang="en-US" sz="1800">
                <a:solidFill>
                  <a:schemeClr val="bg1"/>
                </a:solidFill>
              </a:rPr>
              <a:t> src </a:t>
            </a:r>
            <a:r>
              <a:rPr lang="en-US" altLang="en-US" sz="1800">
                <a:solidFill>
                  <a:schemeClr val="bg1"/>
                </a:solidFill>
                <a:hlinkClick r:id="rId6"/>
              </a:rPr>
              <a:t>_</a:t>
            </a:r>
            <a:r>
              <a:rPr lang="en-US" altLang="en-US" sz="1800">
                <a:solidFill>
                  <a:schemeClr val="bg1"/>
                </a:solidFill>
              </a:rPr>
              <a:t> local src</a:t>
            </a:r>
          </a:p>
        </p:txBody>
      </p:sp>
      <p:sp>
        <p:nvSpPr>
          <p:cNvPr id="18437" name="Rectangle 1">
            <a:extLst>
              <a:ext uri="{FF2B5EF4-FFF2-40B4-BE49-F238E27FC236}">
                <a16:creationId xmlns:a16="http://schemas.microsoft.com/office/drawing/2014/main" id="{34B4CE97-2A7B-9D46-B24E-24C7EA5CD3AD}"/>
              </a:ext>
            </a:extLst>
          </p:cNvPr>
          <p:cNvSpPr>
            <a:spLocks noChangeArrowheads="1"/>
          </p:cNvSpPr>
          <p:nvPr/>
        </p:nvSpPr>
        <p:spPr bwMode="auto">
          <a:xfrm>
            <a:off x="6403975" y="6243638"/>
            <a:ext cx="2130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hlinkClick r:id="rId7"/>
              </a:rPr>
              <a:t>YouTube copy</a:t>
            </a:r>
            <a:endParaRPr lang="en-US" altLang="en-US"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7F5651A4-0F4C-9642-A933-885332F8300D}"/>
              </a:ext>
            </a:extLst>
          </p:cNvPr>
          <p:cNvSpPr>
            <a:spLocks noChangeArrowheads="1"/>
          </p:cNvSpPr>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a:solidFill>
                  <a:schemeClr val="tx2"/>
                </a:solidFill>
              </a:rPr>
              <a:t>Meiosis:  Major Principles</a:t>
            </a:r>
          </a:p>
        </p:txBody>
      </p:sp>
      <p:sp>
        <p:nvSpPr>
          <p:cNvPr id="20482" name="Text Box 7">
            <a:extLst>
              <a:ext uri="{FF2B5EF4-FFF2-40B4-BE49-F238E27FC236}">
                <a16:creationId xmlns:a16="http://schemas.microsoft.com/office/drawing/2014/main" id="{168B1EB9-E035-1C40-85B2-FBDDBE3CA9F3}"/>
              </a:ext>
            </a:extLst>
          </p:cNvPr>
          <p:cNvSpPr txBox="1">
            <a:spLocks noChangeArrowheads="1"/>
          </p:cNvSpPr>
          <p:nvPr/>
        </p:nvSpPr>
        <p:spPr bwMode="auto">
          <a:xfrm>
            <a:off x="381000" y="1066800"/>
            <a:ext cx="825023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t>1.  </a:t>
            </a:r>
            <a:r>
              <a:rPr lang="en-US" altLang="en-US" sz="2400">
                <a:solidFill>
                  <a:srgbClr val="FF0000"/>
                </a:solidFill>
              </a:rPr>
              <a:t>When and where does meiosis occur?</a:t>
            </a:r>
          </a:p>
          <a:p>
            <a:pPr>
              <a:spcBef>
                <a:spcPct val="0"/>
              </a:spcBef>
              <a:buFontTx/>
              <a:buNone/>
            </a:pPr>
            <a:r>
              <a:rPr lang="en-US" altLang="en-US" sz="2400"/>
              <a:t>     </a:t>
            </a:r>
            <a:r>
              <a:rPr lang="en-US" altLang="en-US" sz="2000"/>
              <a:t>Reproductive organs: Animal;  testis &amp; ovary: Plant; anther &amp; ovules</a:t>
            </a:r>
          </a:p>
          <a:p>
            <a:pPr>
              <a:spcBef>
                <a:spcPct val="0"/>
              </a:spcBef>
              <a:buFontTx/>
              <a:buNone/>
            </a:pPr>
            <a:endParaRPr lang="en-US" altLang="en-US" sz="2400"/>
          </a:p>
          <a:p>
            <a:pPr>
              <a:spcBef>
                <a:spcPct val="0"/>
              </a:spcBef>
              <a:buFontTx/>
              <a:buNone/>
            </a:pPr>
            <a:endParaRPr lang="en-US" altLang="en-US" sz="2400"/>
          </a:p>
        </p:txBody>
      </p:sp>
      <p:pic>
        <p:nvPicPr>
          <p:cNvPr id="20483" name="Picture 5" descr="27_05a_Spermatogenesis-L">
            <a:extLst>
              <a:ext uri="{FF2B5EF4-FFF2-40B4-BE49-F238E27FC236}">
                <a16:creationId xmlns:a16="http://schemas.microsoft.com/office/drawing/2014/main" id="{63EDCEB9-B58E-9C4C-85D7-8CFE279B88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3" y="1981200"/>
            <a:ext cx="4068762"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6" descr="27_05b_Oogenesis-L">
            <a:extLst>
              <a:ext uri="{FF2B5EF4-FFF2-40B4-BE49-F238E27FC236}">
                <a16:creationId xmlns:a16="http://schemas.microsoft.com/office/drawing/2014/main" id="{CAB7BF2B-D986-3B46-9324-E81CBF4423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667000"/>
            <a:ext cx="4273550"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7">
            <a:extLst>
              <a:ext uri="{FF2B5EF4-FFF2-40B4-BE49-F238E27FC236}">
                <a16:creationId xmlns:a16="http://schemas.microsoft.com/office/drawing/2014/main" id="{9ADCBDBF-902D-C845-9693-3DC1D34D286A}"/>
              </a:ext>
            </a:extLst>
          </p:cNvPr>
          <p:cNvSpPr txBox="1">
            <a:spLocks noChangeArrowheads="1"/>
          </p:cNvSpPr>
          <p:nvPr/>
        </p:nvSpPr>
        <p:spPr bwMode="auto">
          <a:xfrm>
            <a:off x="1143000" y="6324600"/>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sz="1800" b="1"/>
              <a:t>Spermatogenesis</a:t>
            </a:r>
          </a:p>
        </p:txBody>
      </p:sp>
      <p:sp>
        <p:nvSpPr>
          <p:cNvPr id="9223" name="Text Box 8">
            <a:extLst>
              <a:ext uri="{FF2B5EF4-FFF2-40B4-BE49-F238E27FC236}">
                <a16:creationId xmlns:a16="http://schemas.microsoft.com/office/drawing/2014/main" id="{C46F2BED-7FF2-9444-BA9E-EC76A01AFB0B}"/>
              </a:ext>
            </a:extLst>
          </p:cNvPr>
          <p:cNvSpPr txBox="1">
            <a:spLocks noChangeArrowheads="1"/>
          </p:cNvSpPr>
          <p:nvPr/>
        </p:nvSpPr>
        <p:spPr bwMode="auto">
          <a:xfrm>
            <a:off x="6324600" y="60198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sz="1800" b="1"/>
              <a:t>Oogenesis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3">
            <a:extLst>
              <a:ext uri="{FF2B5EF4-FFF2-40B4-BE49-F238E27FC236}">
                <a16:creationId xmlns:a16="http://schemas.microsoft.com/office/drawing/2014/main" id="{E20BEF05-CDD2-514A-9F6A-8736005169F7}"/>
              </a:ext>
            </a:extLst>
          </p:cNvPr>
          <p:cNvSpPr txBox="1">
            <a:spLocks noChangeArrowheads="1"/>
          </p:cNvSpPr>
          <p:nvPr/>
        </p:nvSpPr>
        <p:spPr bwMode="auto">
          <a:xfrm>
            <a:off x="304800" y="2667000"/>
            <a:ext cx="3919538"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t>Fertilization</a:t>
            </a:r>
          </a:p>
          <a:p>
            <a:pPr>
              <a:spcBef>
                <a:spcPct val="0"/>
              </a:spcBef>
            </a:pPr>
            <a:r>
              <a:rPr lang="en-US" altLang="en-US" sz="2400">
                <a:cs typeface="Arial" panose="020B0604020202020204" pitchFamily="34" charset="0"/>
              </a:rPr>
              <a:t>Somatic cells are diploid.</a:t>
            </a:r>
          </a:p>
          <a:p>
            <a:pPr>
              <a:spcBef>
                <a:spcPct val="0"/>
              </a:spcBef>
              <a:buFontTx/>
              <a:buNone/>
            </a:pPr>
            <a:r>
              <a:rPr lang="en-US" altLang="en-US" sz="2400">
                <a:cs typeface="Arial" panose="020B0604020202020204" pitchFamily="34" charset="0"/>
              </a:rPr>
              <a:t>•</a:t>
            </a:r>
            <a:r>
              <a:rPr lang="en-US" altLang="en-US" sz="2400"/>
              <a:t>Gametes are specialized to contain a haploid set of chromosomes.</a:t>
            </a:r>
          </a:p>
          <a:p>
            <a:pPr>
              <a:spcBef>
                <a:spcPct val="0"/>
              </a:spcBef>
              <a:buFontTx/>
              <a:buNone/>
            </a:pPr>
            <a:r>
              <a:rPr lang="en-US" altLang="en-US" sz="2400"/>
              <a:t>•Fusion of two gametes at</a:t>
            </a:r>
          </a:p>
          <a:p>
            <a:pPr>
              <a:spcBef>
                <a:spcPct val="0"/>
              </a:spcBef>
              <a:buFontTx/>
              <a:buNone/>
            </a:pPr>
            <a:r>
              <a:rPr lang="en-US" altLang="en-US" sz="2400"/>
              <a:t> fertilization results in a </a:t>
            </a:r>
          </a:p>
          <a:p>
            <a:pPr>
              <a:spcBef>
                <a:spcPct val="0"/>
              </a:spcBef>
              <a:buFontTx/>
              <a:buNone/>
            </a:pPr>
            <a:r>
              <a:rPr lang="en-US" altLang="en-US" sz="2400"/>
              <a:t> diploid zygote.</a:t>
            </a:r>
          </a:p>
        </p:txBody>
      </p:sp>
      <p:pic>
        <p:nvPicPr>
          <p:cNvPr id="22530" name="Picture 4" descr="27_09aSpermMeetsEgg-U">
            <a:extLst>
              <a:ext uri="{FF2B5EF4-FFF2-40B4-BE49-F238E27FC236}">
                <a16:creationId xmlns:a16="http://schemas.microsoft.com/office/drawing/2014/main" id="{CBD25EA1-9776-D449-B42F-DD6E846E09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590800"/>
            <a:ext cx="4114800"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6">
            <a:extLst>
              <a:ext uri="{FF2B5EF4-FFF2-40B4-BE49-F238E27FC236}">
                <a16:creationId xmlns:a16="http://schemas.microsoft.com/office/drawing/2014/main" id="{FD57D0AD-D4A9-0747-A97F-FE15722BDEB9}"/>
              </a:ext>
            </a:extLst>
          </p:cNvPr>
          <p:cNvSpPr>
            <a:spLocks noChangeArrowheads="1"/>
          </p:cNvSpPr>
          <p:nvPr/>
        </p:nvSpPr>
        <p:spPr bwMode="auto">
          <a:xfrm>
            <a:off x="990600" y="304800"/>
            <a:ext cx="6705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US" altLang="en-US" sz="4000">
                <a:solidFill>
                  <a:schemeClr val="tx2"/>
                </a:solidFill>
              </a:rPr>
              <a:t>Meiosis:  Major Principles</a:t>
            </a:r>
          </a:p>
        </p:txBody>
      </p:sp>
      <p:sp>
        <p:nvSpPr>
          <p:cNvPr id="11269" name="Text Box 7">
            <a:extLst>
              <a:ext uri="{FF2B5EF4-FFF2-40B4-BE49-F238E27FC236}">
                <a16:creationId xmlns:a16="http://schemas.microsoft.com/office/drawing/2014/main" id="{E0DE9D26-D739-3449-9496-0549DA1CE51E}"/>
              </a:ext>
            </a:extLst>
          </p:cNvPr>
          <p:cNvSpPr txBox="1">
            <a:spLocks noChangeArrowheads="1"/>
          </p:cNvSpPr>
          <p:nvPr/>
        </p:nvSpPr>
        <p:spPr bwMode="auto">
          <a:xfrm>
            <a:off x="533400" y="1295400"/>
            <a:ext cx="7162800"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AutoNum type="arabicPeriod" startAt="2"/>
              <a:defRPr/>
            </a:pPr>
            <a:r>
              <a:rPr lang="en-US" altLang="en-US" sz="2400">
                <a:solidFill>
                  <a:srgbClr val="FF0000"/>
                </a:solidFill>
              </a:rPr>
              <a:t>Meiotic division and fertilization are the key to understanding the inheritance of chromosomes:</a:t>
            </a:r>
            <a:r>
              <a:rPr lang="en-US" altLang="en-US" sz="1800"/>
              <a:t> </a:t>
            </a:r>
          </a:p>
          <a:p>
            <a:pPr eaLnBrk="1" hangingPunct="1">
              <a:spcBef>
                <a:spcPct val="0"/>
              </a:spcBef>
              <a:buFontTx/>
              <a:buNone/>
              <a:defRPr/>
            </a:pPr>
            <a:r>
              <a:rPr lang="en-US" altLang="en-US" sz="1800"/>
              <a:t>	</a:t>
            </a:r>
          </a:p>
          <a:p>
            <a:pPr eaLnBrk="1" hangingPunct="1">
              <a:spcBef>
                <a:spcPct val="0"/>
              </a:spcBef>
              <a:buFontTx/>
              <a:buNone/>
              <a:defRPr/>
            </a:pPr>
            <a:r>
              <a:rPr lang="en-US" altLang="en-US" sz="1800"/>
              <a:t>	</a:t>
            </a:r>
          </a:p>
          <a:p>
            <a:pPr eaLnBrk="1" hangingPunct="1">
              <a:spcBef>
                <a:spcPct val="50000"/>
              </a:spcBef>
              <a:buFontTx/>
              <a:buNone/>
              <a:defRPr/>
            </a:pPr>
            <a:endParaRPr lang="en-US" altLang="en-US"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8F59B26-3CD5-9D4D-9D66-4C190E4D9C46}"/>
              </a:ext>
            </a:extLst>
          </p:cNvPr>
          <p:cNvSpPr>
            <a:spLocks noGrp="1" noChangeArrowheads="1"/>
          </p:cNvSpPr>
          <p:nvPr>
            <p:ph type="title"/>
          </p:nvPr>
        </p:nvSpPr>
        <p:spPr/>
        <p:txBody>
          <a:bodyPr/>
          <a:lstStyle/>
          <a:p>
            <a:pPr eaLnBrk="1" hangingPunct="1">
              <a:defRPr/>
            </a:pPr>
            <a:r>
              <a:rPr lang="en-US" altLang="en-US" sz="4000" dirty="0">
                <a:hlinkClick r:id="" action="ppaction://hlinkshowjump?jump=nextslide"/>
              </a:rPr>
              <a:t>Bioflix animation of meiosis</a:t>
            </a:r>
            <a:endParaRPr lang="en-US" altLang="en-US" sz="4000" dirty="0"/>
          </a:p>
        </p:txBody>
      </p:sp>
      <p:grpSp>
        <p:nvGrpSpPr>
          <p:cNvPr id="24578" name="Group 44">
            <a:extLst>
              <a:ext uri="{FF2B5EF4-FFF2-40B4-BE49-F238E27FC236}">
                <a16:creationId xmlns:a16="http://schemas.microsoft.com/office/drawing/2014/main" id="{826ED27D-D28F-5A45-8D51-05DAA82ADEFC}"/>
              </a:ext>
            </a:extLst>
          </p:cNvPr>
          <p:cNvGrpSpPr>
            <a:grpSpLocks/>
          </p:cNvGrpSpPr>
          <p:nvPr/>
        </p:nvGrpSpPr>
        <p:grpSpPr bwMode="auto">
          <a:xfrm>
            <a:off x="228600" y="1447800"/>
            <a:ext cx="8555038" cy="4395788"/>
            <a:chOff x="185" y="775"/>
            <a:chExt cx="5389" cy="2769"/>
          </a:xfrm>
        </p:grpSpPr>
        <p:pic>
          <p:nvPicPr>
            <p:cNvPr id="24582" name="Picture 4" descr="08_14aMeiosis-U">
              <a:hlinkClick r:id="rId3"/>
              <a:extLst>
                <a:ext uri="{FF2B5EF4-FFF2-40B4-BE49-F238E27FC236}">
                  <a16:creationId xmlns:a16="http://schemas.microsoft.com/office/drawing/2014/main" id="{574507FD-D3E2-2E42-AE8A-EE008EFA69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 y="775"/>
              <a:ext cx="5389" cy="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3" name="Group 43">
              <a:extLst>
                <a:ext uri="{FF2B5EF4-FFF2-40B4-BE49-F238E27FC236}">
                  <a16:creationId xmlns:a16="http://schemas.microsoft.com/office/drawing/2014/main" id="{0B4978A7-BDCF-254D-9C57-59B408861EF1}"/>
                </a:ext>
              </a:extLst>
            </p:cNvPr>
            <p:cNvGrpSpPr>
              <a:grpSpLocks/>
            </p:cNvGrpSpPr>
            <p:nvPr/>
          </p:nvGrpSpPr>
          <p:grpSpPr bwMode="auto">
            <a:xfrm>
              <a:off x="223" y="912"/>
              <a:ext cx="5278" cy="2444"/>
              <a:chOff x="223" y="863"/>
              <a:chExt cx="5278" cy="2444"/>
            </a:xfrm>
          </p:grpSpPr>
          <p:sp>
            <p:nvSpPr>
              <p:cNvPr id="24584" name="Text Box 6">
                <a:extLst>
                  <a:ext uri="{FF2B5EF4-FFF2-40B4-BE49-F238E27FC236}">
                    <a16:creationId xmlns:a16="http://schemas.microsoft.com/office/drawing/2014/main" id="{DB262283-A2A2-AF40-96F5-73AA6FD11054}"/>
                  </a:ext>
                </a:extLst>
              </p:cNvPr>
              <p:cNvSpPr txBox="1">
                <a:spLocks noChangeArrowheads="1"/>
              </p:cNvSpPr>
              <p:nvPr/>
            </p:nvSpPr>
            <p:spPr bwMode="auto">
              <a:xfrm>
                <a:off x="235" y="1449"/>
                <a:ext cx="742"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FontTx/>
                  <a:buNone/>
                </a:pPr>
                <a:r>
                  <a:rPr lang="en-US" altLang="en-US" sz="1400" b="1"/>
                  <a:t>Centrosomes</a:t>
                </a:r>
              </a:p>
              <a:p>
                <a:pPr>
                  <a:lnSpc>
                    <a:spcPct val="90000"/>
                  </a:lnSpc>
                  <a:spcBef>
                    <a:spcPct val="0"/>
                  </a:spcBef>
                  <a:buFontTx/>
                  <a:buNone/>
                </a:pPr>
                <a:r>
                  <a:rPr lang="en-US" altLang="en-US" sz="1400" b="1"/>
                  <a:t>(with centriole</a:t>
                </a:r>
              </a:p>
              <a:p>
                <a:pPr>
                  <a:lnSpc>
                    <a:spcPct val="90000"/>
                  </a:lnSpc>
                  <a:spcBef>
                    <a:spcPct val="0"/>
                  </a:spcBef>
                  <a:buFontTx/>
                  <a:buNone/>
                </a:pPr>
                <a:r>
                  <a:rPr lang="en-US" altLang="en-US" sz="1400" b="1"/>
                  <a:t>pairs)</a:t>
                </a:r>
              </a:p>
            </p:txBody>
          </p:sp>
          <p:sp>
            <p:nvSpPr>
              <p:cNvPr id="24585" name="Text Box 7">
                <a:extLst>
                  <a:ext uri="{FF2B5EF4-FFF2-40B4-BE49-F238E27FC236}">
                    <a16:creationId xmlns:a16="http://schemas.microsoft.com/office/drawing/2014/main" id="{EFE4466C-7042-0442-AAA1-5165E04F1ADC}"/>
                  </a:ext>
                </a:extLst>
              </p:cNvPr>
              <p:cNvSpPr txBox="1">
                <a:spLocks noChangeArrowheads="1"/>
              </p:cNvSpPr>
              <p:nvPr/>
            </p:nvSpPr>
            <p:spPr bwMode="auto">
              <a:xfrm>
                <a:off x="1778" y="1201"/>
                <a:ext cx="71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b="1">
                    <a:solidFill>
                      <a:schemeClr val="bg1"/>
                    </a:solidFill>
                    <a:ea typeface="ヒラギノ角ゴ Pro W3" panose="020B0300000000000000" pitchFamily="34" charset="-128"/>
                  </a:rPr>
                  <a:t>PROPHASE </a:t>
                </a:r>
                <a:r>
                  <a:rPr lang="en-US" altLang="en-US" sz="1400" b="1">
                    <a:solidFill>
                      <a:schemeClr val="bg1"/>
                    </a:solidFill>
                    <a:latin typeface="Times" pitchFamily="2" charset="0"/>
                  </a:rPr>
                  <a:t>I</a:t>
                </a:r>
                <a:endParaRPr lang="en-US" altLang="en-US" sz="1400" b="1">
                  <a:solidFill>
                    <a:schemeClr val="bg1"/>
                  </a:solidFill>
                  <a:ea typeface="ヒラギノ角ゴ Pro W3" panose="020B0300000000000000" pitchFamily="34" charset="-128"/>
                </a:endParaRPr>
              </a:p>
            </p:txBody>
          </p:sp>
          <p:sp>
            <p:nvSpPr>
              <p:cNvPr id="24586" name="Text Box 8">
                <a:extLst>
                  <a:ext uri="{FF2B5EF4-FFF2-40B4-BE49-F238E27FC236}">
                    <a16:creationId xmlns:a16="http://schemas.microsoft.com/office/drawing/2014/main" id="{2A0AE1DB-FED9-A145-BF86-BB4EECFACD85}"/>
                  </a:ext>
                </a:extLst>
              </p:cNvPr>
              <p:cNvSpPr txBox="1">
                <a:spLocks noChangeArrowheads="1"/>
              </p:cNvSpPr>
              <p:nvPr/>
            </p:nvSpPr>
            <p:spPr bwMode="auto">
              <a:xfrm>
                <a:off x="2792" y="1467"/>
                <a:ext cx="726"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b="1">
                    <a:ea typeface="ヒラギノ角ゴ Pro W3" panose="020B0300000000000000" pitchFamily="34" charset="-128"/>
                  </a:rPr>
                  <a:t>Microtubules</a:t>
                </a:r>
              </a:p>
              <a:p>
                <a:pPr>
                  <a:spcBef>
                    <a:spcPct val="0"/>
                  </a:spcBef>
                  <a:buFontTx/>
                  <a:buNone/>
                </a:pPr>
                <a:r>
                  <a:rPr lang="en-US" altLang="en-US" sz="1400" b="1">
                    <a:ea typeface="ヒラギノ角ゴ Pro W3" panose="020B0300000000000000" pitchFamily="34" charset="-128"/>
                  </a:rPr>
                  <a:t>attached to</a:t>
                </a:r>
              </a:p>
              <a:p>
                <a:pPr>
                  <a:spcBef>
                    <a:spcPct val="0"/>
                  </a:spcBef>
                  <a:buFontTx/>
                  <a:buNone/>
                </a:pPr>
                <a:r>
                  <a:rPr lang="en-US" altLang="en-US" sz="1400" b="1">
                    <a:ea typeface="ヒラギノ角ゴ Pro W3" panose="020B0300000000000000" pitchFamily="34" charset="-128"/>
                  </a:rPr>
                  <a:t>kinetochore</a:t>
                </a:r>
              </a:p>
              <a:p>
                <a:pPr>
                  <a:spcBef>
                    <a:spcPct val="0"/>
                  </a:spcBef>
                  <a:buFontTx/>
                  <a:buNone/>
                </a:pPr>
                <a:endParaRPr lang="en-US" altLang="en-US" sz="1400" b="1">
                  <a:ea typeface="ヒラギノ角ゴ Pro W3" panose="020B0300000000000000" pitchFamily="34" charset="-128"/>
                </a:endParaRPr>
              </a:p>
            </p:txBody>
          </p:sp>
          <p:sp>
            <p:nvSpPr>
              <p:cNvPr id="24587" name="Text Box 9">
                <a:extLst>
                  <a:ext uri="{FF2B5EF4-FFF2-40B4-BE49-F238E27FC236}">
                    <a16:creationId xmlns:a16="http://schemas.microsoft.com/office/drawing/2014/main" id="{AC8DDE2C-D5C5-0640-B471-766791F303B7}"/>
                  </a:ext>
                </a:extLst>
              </p:cNvPr>
              <p:cNvSpPr txBox="1">
                <a:spLocks noChangeArrowheads="1"/>
              </p:cNvSpPr>
              <p:nvPr/>
            </p:nvSpPr>
            <p:spPr bwMode="auto">
              <a:xfrm>
                <a:off x="463" y="1213"/>
                <a:ext cx="72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FontTx/>
                  <a:buNone/>
                </a:pPr>
                <a:r>
                  <a:rPr lang="en-US" altLang="en-US" sz="1400" b="1">
                    <a:solidFill>
                      <a:schemeClr val="bg1"/>
                    </a:solidFill>
                  </a:rPr>
                  <a:t>INTERPHASE</a:t>
                </a:r>
              </a:p>
            </p:txBody>
          </p:sp>
          <p:sp>
            <p:nvSpPr>
              <p:cNvPr id="24588" name="Line 10">
                <a:extLst>
                  <a:ext uri="{FF2B5EF4-FFF2-40B4-BE49-F238E27FC236}">
                    <a16:creationId xmlns:a16="http://schemas.microsoft.com/office/drawing/2014/main" id="{B2177FBA-4D6D-8E4B-8677-6FC70ECDD155}"/>
                  </a:ext>
                </a:extLst>
              </p:cNvPr>
              <p:cNvSpPr>
                <a:spLocks noChangeShapeType="1"/>
              </p:cNvSpPr>
              <p:nvPr/>
            </p:nvSpPr>
            <p:spPr bwMode="auto">
              <a:xfrm flipH="1" flipV="1">
                <a:off x="426" y="1830"/>
                <a:ext cx="300" cy="20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9" name="Line 11">
                <a:extLst>
                  <a:ext uri="{FF2B5EF4-FFF2-40B4-BE49-F238E27FC236}">
                    <a16:creationId xmlns:a16="http://schemas.microsoft.com/office/drawing/2014/main" id="{C0ED898C-955F-944E-ADC3-0A33015261E9}"/>
                  </a:ext>
                </a:extLst>
              </p:cNvPr>
              <p:cNvSpPr>
                <a:spLocks noChangeShapeType="1"/>
              </p:cNvSpPr>
              <p:nvPr/>
            </p:nvSpPr>
            <p:spPr bwMode="auto">
              <a:xfrm>
                <a:off x="426" y="1830"/>
                <a:ext cx="398" cy="17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0" name="Text Box 12">
                <a:extLst>
                  <a:ext uri="{FF2B5EF4-FFF2-40B4-BE49-F238E27FC236}">
                    <a16:creationId xmlns:a16="http://schemas.microsoft.com/office/drawing/2014/main" id="{CDB62B98-64D1-D941-991D-0695CF49E540}"/>
                  </a:ext>
                </a:extLst>
              </p:cNvPr>
              <p:cNvSpPr txBox="1">
                <a:spLocks noChangeArrowheads="1"/>
              </p:cNvSpPr>
              <p:nvPr/>
            </p:nvSpPr>
            <p:spPr bwMode="auto">
              <a:xfrm>
                <a:off x="1483" y="1549"/>
                <a:ext cx="1206"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FontTx/>
                  <a:buNone/>
                </a:pPr>
                <a:r>
                  <a:rPr lang="en-US" altLang="en-US" sz="1400" b="1"/>
                  <a:t>Sites of crossing over</a:t>
                </a:r>
              </a:p>
            </p:txBody>
          </p:sp>
          <p:sp>
            <p:nvSpPr>
              <p:cNvPr id="24591" name="Text Box 13">
                <a:extLst>
                  <a:ext uri="{FF2B5EF4-FFF2-40B4-BE49-F238E27FC236}">
                    <a16:creationId xmlns:a16="http://schemas.microsoft.com/office/drawing/2014/main" id="{48956AEA-C485-B54A-ACD6-371B6A2253DC}"/>
                  </a:ext>
                </a:extLst>
              </p:cNvPr>
              <p:cNvSpPr txBox="1">
                <a:spLocks noChangeArrowheads="1"/>
              </p:cNvSpPr>
              <p:nvPr/>
            </p:nvSpPr>
            <p:spPr bwMode="auto">
              <a:xfrm>
                <a:off x="3591" y="1491"/>
                <a:ext cx="58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FontTx/>
                  <a:buNone/>
                </a:pPr>
                <a:r>
                  <a:rPr lang="en-US" altLang="en-US" sz="1400" b="1"/>
                  <a:t>Metaphase</a:t>
                </a:r>
              </a:p>
              <a:p>
                <a:pPr>
                  <a:lnSpc>
                    <a:spcPct val="90000"/>
                  </a:lnSpc>
                  <a:spcBef>
                    <a:spcPct val="0"/>
                  </a:spcBef>
                  <a:buFontTx/>
                  <a:buNone/>
                </a:pPr>
                <a:r>
                  <a:rPr lang="en-US" altLang="en-US" sz="1400" b="1"/>
                  <a:t>plate</a:t>
                </a:r>
              </a:p>
            </p:txBody>
          </p:sp>
          <p:sp>
            <p:nvSpPr>
              <p:cNvPr id="24592" name="Text Box 14">
                <a:extLst>
                  <a:ext uri="{FF2B5EF4-FFF2-40B4-BE49-F238E27FC236}">
                    <a16:creationId xmlns:a16="http://schemas.microsoft.com/office/drawing/2014/main" id="{77A43466-61FD-454E-AD10-D29E09F7A633}"/>
                  </a:ext>
                </a:extLst>
              </p:cNvPr>
              <p:cNvSpPr txBox="1">
                <a:spLocks noChangeArrowheads="1"/>
              </p:cNvSpPr>
              <p:nvPr/>
            </p:nvSpPr>
            <p:spPr bwMode="auto">
              <a:xfrm>
                <a:off x="2327" y="1805"/>
                <a:ext cx="414"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FontTx/>
                  <a:buNone/>
                </a:pPr>
                <a:r>
                  <a:rPr lang="en-US" altLang="en-US" sz="1400" b="1"/>
                  <a:t>Spindle</a:t>
                </a:r>
              </a:p>
            </p:txBody>
          </p:sp>
          <p:sp>
            <p:nvSpPr>
              <p:cNvPr id="24593" name="Text Box 15">
                <a:extLst>
                  <a:ext uri="{FF2B5EF4-FFF2-40B4-BE49-F238E27FC236}">
                    <a16:creationId xmlns:a16="http://schemas.microsoft.com/office/drawing/2014/main" id="{685DE78A-3892-7D4F-8F3A-5EE9CB478875}"/>
                  </a:ext>
                </a:extLst>
              </p:cNvPr>
              <p:cNvSpPr txBox="1">
                <a:spLocks noChangeArrowheads="1"/>
              </p:cNvSpPr>
              <p:nvPr/>
            </p:nvSpPr>
            <p:spPr bwMode="auto">
              <a:xfrm>
                <a:off x="2602" y="863"/>
                <a:ext cx="2586"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b="1">
                    <a:solidFill>
                      <a:schemeClr val="bg1"/>
                    </a:solidFill>
                    <a:ea typeface="ヒラギノ角ゴ Pro W3" panose="020B0300000000000000" pitchFamily="34" charset="-128"/>
                  </a:rPr>
                  <a:t>MEIOSIS </a:t>
                </a:r>
                <a:r>
                  <a:rPr lang="en-US" altLang="en-US" sz="1400" b="1">
                    <a:solidFill>
                      <a:schemeClr val="bg1"/>
                    </a:solidFill>
                    <a:latin typeface="Times" pitchFamily="2" charset="0"/>
                  </a:rPr>
                  <a:t>I</a:t>
                </a:r>
                <a:r>
                  <a:rPr lang="en-US" altLang="en-US" sz="1400" b="1">
                    <a:solidFill>
                      <a:schemeClr val="bg1"/>
                    </a:solidFill>
                    <a:ea typeface="ヒラギノ角ゴ Pro W3" panose="020B0300000000000000" pitchFamily="34" charset="-128"/>
                  </a:rPr>
                  <a:t>: Homologous chromosomes separate</a:t>
                </a:r>
              </a:p>
            </p:txBody>
          </p:sp>
          <p:sp>
            <p:nvSpPr>
              <p:cNvPr id="24594" name="Text Box 16">
                <a:extLst>
                  <a:ext uri="{FF2B5EF4-FFF2-40B4-BE49-F238E27FC236}">
                    <a16:creationId xmlns:a16="http://schemas.microsoft.com/office/drawing/2014/main" id="{14A04015-1F0F-BA44-961D-E9CE752A58EC}"/>
                  </a:ext>
                </a:extLst>
              </p:cNvPr>
              <p:cNvSpPr txBox="1">
                <a:spLocks noChangeArrowheads="1"/>
              </p:cNvSpPr>
              <p:nvPr/>
            </p:nvSpPr>
            <p:spPr bwMode="auto">
              <a:xfrm>
                <a:off x="3022" y="1199"/>
                <a:ext cx="796"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b="1">
                    <a:solidFill>
                      <a:schemeClr val="bg1"/>
                    </a:solidFill>
                    <a:ea typeface="ヒラギノ角ゴ Pro W3" panose="020B0300000000000000" pitchFamily="34" charset="-128"/>
                  </a:rPr>
                  <a:t>METAPHASE </a:t>
                </a:r>
                <a:r>
                  <a:rPr lang="en-US" altLang="en-US" sz="1400" b="1">
                    <a:solidFill>
                      <a:schemeClr val="bg1"/>
                    </a:solidFill>
                    <a:latin typeface="Times" pitchFamily="2" charset="0"/>
                  </a:rPr>
                  <a:t>I</a:t>
                </a:r>
                <a:endParaRPr lang="en-US" altLang="en-US" sz="1400" b="1">
                  <a:solidFill>
                    <a:schemeClr val="bg1"/>
                  </a:solidFill>
                  <a:ea typeface="ヒラギノ角ゴ Pro W3" panose="020B0300000000000000" pitchFamily="34" charset="-128"/>
                </a:endParaRPr>
              </a:p>
            </p:txBody>
          </p:sp>
          <p:sp>
            <p:nvSpPr>
              <p:cNvPr id="24595" name="Text Box 17">
                <a:extLst>
                  <a:ext uri="{FF2B5EF4-FFF2-40B4-BE49-F238E27FC236}">
                    <a16:creationId xmlns:a16="http://schemas.microsoft.com/office/drawing/2014/main" id="{2551A731-DA9C-FC47-9837-231EFF75F031}"/>
                  </a:ext>
                </a:extLst>
              </p:cNvPr>
              <p:cNvSpPr txBox="1">
                <a:spLocks noChangeArrowheads="1"/>
              </p:cNvSpPr>
              <p:nvPr/>
            </p:nvSpPr>
            <p:spPr bwMode="auto">
              <a:xfrm>
                <a:off x="4281" y="1489"/>
                <a:ext cx="964"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FontTx/>
                  <a:buNone/>
                </a:pPr>
                <a:r>
                  <a:rPr lang="en-US" altLang="en-US" sz="1400" b="1"/>
                  <a:t>Sister chromatids</a:t>
                </a:r>
              </a:p>
              <a:p>
                <a:pPr>
                  <a:lnSpc>
                    <a:spcPct val="90000"/>
                  </a:lnSpc>
                  <a:spcBef>
                    <a:spcPct val="0"/>
                  </a:spcBef>
                  <a:buFontTx/>
                  <a:buNone/>
                </a:pPr>
                <a:r>
                  <a:rPr lang="en-US" altLang="en-US" sz="1400" b="1"/>
                  <a:t>remain attached</a:t>
                </a:r>
              </a:p>
            </p:txBody>
          </p:sp>
          <p:sp>
            <p:nvSpPr>
              <p:cNvPr id="24596" name="Text Box 18">
                <a:extLst>
                  <a:ext uri="{FF2B5EF4-FFF2-40B4-BE49-F238E27FC236}">
                    <a16:creationId xmlns:a16="http://schemas.microsoft.com/office/drawing/2014/main" id="{63976D2D-7B61-AB48-8A40-25420BBCD40D}"/>
                  </a:ext>
                </a:extLst>
              </p:cNvPr>
              <p:cNvSpPr txBox="1">
                <a:spLocks noChangeArrowheads="1"/>
              </p:cNvSpPr>
              <p:nvPr/>
            </p:nvSpPr>
            <p:spPr bwMode="auto">
              <a:xfrm>
                <a:off x="4404" y="1203"/>
                <a:ext cx="796"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b="1">
                    <a:solidFill>
                      <a:schemeClr val="bg1"/>
                    </a:solidFill>
                    <a:ea typeface="ヒラギノ角ゴ Pro W3" panose="020B0300000000000000" pitchFamily="34" charset="-128"/>
                  </a:rPr>
                  <a:t>ANAPHASE </a:t>
                </a:r>
                <a:r>
                  <a:rPr lang="en-US" altLang="en-US" sz="1400" b="1">
                    <a:solidFill>
                      <a:schemeClr val="bg1"/>
                    </a:solidFill>
                    <a:latin typeface="Times" pitchFamily="2" charset="0"/>
                  </a:rPr>
                  <a:t>I</a:t>
                </a:r>
                <a:endParaRPr lang="en-US" altLang="en-US" sz="1400" b="1">
                  <a:solidFill>
                    <a:schemeClr val="bg1"/>
                  </a:solidFill>
                  <a:ea typeface="ヒラギノ角ゴ Pro W3" panose="020B0300000000000000" pitchFamily="34" charset="-128"/>
                </a:endParaRPr>
              </a:p>
            </p:txBody>
          </p:sp>
          <p:sp>
            <p:nvSpPr>
              <p:cNvPr id="24597" name="Text Box 19">
                <a:extLst>
                  <a:ext uri="{FF2B5EF4-FFF2-40B4-BE49-F238E27FC236}">
                    <a16:creationId xmlns:a16="http://schemas.microsoft.com/office/drawing/2014/main" id="{CAD89326-5D93-8241-86A7-EA7DF0DA8262}"/>
                  </a:ext>
                </a:extLst>
              </p:cNvPr>
              <p:cNvSpPr txBox="1">
                <a:spLocks noChangeArrowheads="1"/>
              </p:cNvSpPr>
              <p:nvPr/>
            </p:nvSpPr>
            <p:spPr bwMode="auto">
              <a:xfrm>
                <a:off x="223" y="3037"/>
                <a:ext cx="58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FontTx/>
                  <a:buNone/>
                </a:pPr>
                <a:r>
                  <a:rPr lang="en-US" altLang="en-US" sz="1400" b="1"/>
                  <a:t>Nuclear</a:t>
                </a:r>
              </a:p>
              <a:p>
                <a:pPr>
                  <a:lnSpc>
                    <a:spcPct val="90000"/>
                  </a:lnSpc>
                  <a:spcBef>
                    <a:spcPct val="0"/>
                  </a:spcBef>
                  <a:buFontTx/>
                  <a:buNone/>
                </a:pPr>
                <a:r>
                  <a:rPr lang="en-US" altLang="en-US" sz="1400" b="1"/>
                  <a:t>envelope</a:t>
                </a:r>
              </a:p>
            </p:txBody>
          </p:sp>
          <p:sp>
            <p:nvSpPr>
              <p:cNvPr id="24598" name="Text Box 20">
                <a:extLst>
                  <a:ext uri="{FF2B5EF4-FFF2-40B4-BE49-F238E27FC236}">
                    <a16:creationId xmlns:a16="http://schemas.microsoft.com/office/drawing/2014/main" id="{0E4B9531-C9DE-5544-A312-BED98C012089}"/>
                  </a:ext>
                </a:extLst>
              </p:cNvPr>
              <p:cNvSpPr txBox="1">
                <a:spLocks noChangeArrowheads="1"/>
              </p:cNvSpPr>
              <p:nvPr/>
            </p:nvSpPr>
            <p:spPr bwMode="auto">
              <a:xfrm>
                <a:off x="1648" y="3042"/>
                <a:ext cx="58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FontTx/>
                  <a:buNone/>
                </a:pPr>
                <a:r>
                  <a:rPr lang="en-US" altLang="en-US" sz="1400" b="1"/>
                  <a:t>Sister</a:t>
                </a:r>
              </a:p>
              <a:p>
                <a:pPr>
                  <a:lnSpc>
                    <a:spcPct val="90000"/>
                  </a:lnSpc>
                  <a:spcBef>
                    <a:spcPct val="0"/>
                  </a:spcBef>
                  <a:buFontTx/>
                  <a:buNone/>
                </a:pPr>
                <a:r>
                  <a:rPr lang="en-US" altLang="en-US" sz="1400" b="1"/>
                  <a:t>chromatids</a:t>
                </a:r>
              </a:p>
            </p:txBody>
          </p:sp>
          <p:sp>
            <p:nvSpPr>
              <p:cNvPr id="24599" name="Text Box 21">
                <a:extLst>
                  <a:ext uri="{FF2B5EF4-FFF2-40B4-BE49-F238E27FC236}">
                    <a16:creationId xmlns:a16="http://schemas.microsoft.com/office/drawing/2014/main" id="{05A662DA-300D-5646-80BB-5EC7830424D8}"/>
                  </a:ext>
                </a:extLst>
              </p:cNvPr>
              <p:cNvSpPr txBox="1">
                <a:spLocks noChangeArrowheads="1"/>
              </p:cNvSpPr>
              <p:nvPr/>
            </p:nvSpPr>
            <p:spPr bwMode="auto">
              <a:xfrm>
                <a:off x="2893" y="3038"/>
                <a:ext cx="98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FontTx/>
                  <a:buNone/>
                </a:pPr>
                <a:r>
                  <a:rPr lang="en-US" altLang="en-US" sz="1400" b="1"/>
                  <a:t>Centromere</a:t>
                </a:r>
              </a:p>
              <a:p>
                <a:pPr>
                  <a:lnSpc>
                    <a:spcPct val="90000"/>
                  </a:lnSpc>
                  <a:spcBef>
                    <a:spcPct val="0"/>
                  </a:spcBef>
                  <a:buFontTx/>
                  <a:buNone/>
                </a:pPr>
                <a:r>
                  <a:rPr lang="en-US" altLang="en-US" sz="1400" b="1"/>
                  <a:t>(with kinetochore)</a:t>
                </a:r>
              </a:p>
            </p:txBody>
          </p:sp>
          <p:sp>
            <p:nvSpPr>
              <p:cNvPr id="24600" name="Text Box 22">
                <a:extLst>
                  <a:ext uri="{FF2B5EF4-FFF2-40B4-BE49-F238E27FC236}">
                    <a16:creationId xmlns:a16="http://schemas.microsoft.com/office/drawing/2014/main" id="{85B83887-9D2E-D443-A96A-D49A66760CDD}"/>
                  </a:ext>
                </a:extLst>
              </p:cNvPr>
              <p:cNvSpPr txBox="1">
                <a:spLocks noChangeArrowheads="1"/>
              </p:cNvSpPr>
              <p:nvPr/>
            </p:nvSpPr>
            <p:spPr bwMode="auto">
              <a:xfrm>
                <a:off x="4221" y="3061"/>
                <a:ext cx="1280"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FontTx/>
                  <a:buNone/>
                </a:pPr>
                <a:r>
                  <a:rPr lang="en-US" altLang="en-US" sz="1400" b="1"/>
                  <a:t>Homologous</a:t>
                </a:r>
              </a:p>
              <a:p>
                <a:pPr>
                  <a:lnSpc>
                    <a:spcPct val="90000"/>
                  </a:lnSpc>
                  <a:spcBef>
                    <a:spcPct val="0"/>
                  </a:spcBef>
                  <a:buFontTx/>
                  <a:buNone/>
                </a:pPr>
                <a:r>
                  <a:rPr lang="en-US" altLang="en-US" sz="1400" b="1"/>
                  <a:t>chromosomes separate</a:t>
                </a:r>
              </a:p>
            </p:txBody>
          </p:sp>
          <p:sp>
            <p:nvSpPr>
              <p:cNvPr id="24601" name="Oval 23">
                <a:extLst>
                  <a:ext uri="{FF2B5EF4-FFF2-40B4-BE49-F238E27FC236}">
                    <a16:creationId xmlns:a16="http://schemas.microsoft.com/office/drawing/2014/main" id="{22818443-01D1-9349-8325-880493DB4D07}"/>
                  </a:ext>
                </a:extLst>
              </p:cNvPr>
              <p:cNvSpPr>
                <a:spLocks noChangeArrowheads="1"/>
              </p:cNvSpPr>
              <p:nvPr/>
            </p:nvSpPr>
            <p:spPr bwMode="auto">
              <a:xfrm>
                <a:off x="1958" y="2140"/>
                <a:ext cx="112" cy="112"/>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p>
            </p:txBody>
          </p:sp>
          <p:sp>
            <p:nvSpPr>
              <p:cNvPr id="24602" name="Oval 24">
                <a:extLst>
                  <a:ext uri="{FF2B5EF4-FFF2-40B4-BE49-F238E27FC236}">
                    <a16:creationId xmlns:a16="http://schemas.microsoft.com/office/drawing/2014/main" id="{5713319B-CD97-9B47-81E7-93A166CDB0CB}"/>
                  </a:ext>
                </a:extLst>
              </p:cNvPr>
              <p:cNvSpPr>
                <a:spLocks noChangeArrowheads="1"/>
              </p:cNvSpPr>
              <p:nvPr/>
            </p:nvSpPr>
            <p:spPr bwMode="auto">
              <a:xfrm>
                <a:off x="2116" y="2298"/>
                <a:ext cx="112" cy="112"/>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p>
            </p:txBody>
          </p:sp>
          <p:sp>
            <p:nvSpPr>
              <p:cNvPr id="24603" name="Line 25">
                <a:extLst>
                  <a:ext uri="{FF2B5EF4-FFF2-40B4-BE49-F238E27FC236}">
                    <a16:creationId xmlns:a16="http://schemas.microsoft.com/office/drawing/2014/main" id="{6B2682F8-9CA9-E446-9516-320ED39CBF28}"/>
                  </a:ext>
                </a:extLst>
              </p:cNvPr>
              <p:cNvSpPr>
                <a:spLocks noChangeShapeType="1"/>
              </p:cNvSpPr>
              <p:nvPr/>
            </p:nvSpPr>
            <p:spPr bwMode="auto">
              <a:xfrm flipV="1">
                <a:off x="2026" y="1672"/>
                <a:ext cx="42" cy="46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4" name="Line 26">
                <a:extLst>
                  <a:ext uri="{FF2B5EF4-FFF2-40B4-BE49-F238E27FC236}">
                    <a16:creationId xmlns:a16="http://schemas.microsoft.com/office/drawing/2014/main" id="{1D407AFD-F62F-1E4E-8D55-AB6A0E607F87}"/>
                  </a:ext>
                </a:extLst>
              </p:cNvPr>
              <p:cNvSpPr>
                <a:spLocks noChangeShapeType="1"/>
              </p:cNvSpPr>
              <p:nvPr/>
            </p:nvSpPr>
            <p:spPr bwMode="auto">
              <a:xfrm>
                <a:off x="2068" y="1672"/>
                <a:ext cx="118" cy="63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5" name="Line 27">
                <a:extLst>
                  <a:ext uri="{FF2B5EF4-FFF2-40B4-BE49-F238E27FC236}">
                    <a16:creationId xmlns:a16="http://schemas.microsoft.com/office/drawing/2014/main" id="{18C4BBE4-9A3E-D34A-9034-8D1EE7B56F06}"/>
                  </a:ext>
                </a:extLst>
              </p:cNvPr>
              <p:cNvSpPr>
                <a:spLocks noChangeShapeType="1"/>
              </p:cNvSpPr>
              <p:nvPr/>
            </p:nvSpPr>
            <p:spPr bwMode="auto">
              <a:xfrm flipV="1">
                <a:off x="2396" y="1922"/>
                <a:ext cx="154" cy="27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6" name="Line 28">
                <a:extLst>
                  <a:ext uri="{FF2B5EF4-FFF2-40B4-BE49-F238E27FC236}">
                    <a16:creationId xmlns:a16="http://schemas.microsoft.com/office/drawing/2014/main" id="{FF249EB1-EFD5-5F4E-ACB2-1721A6D2454E}"/>
                  </a:ext>
                </a:extLst>
              </p:cNvPr>
              <p:cNvSpPr>
                <a:spLocks noChangeShapeType="1"/>
              </p:cNvSpPr>
              <p:nvPr/>
            </p:nvSpPr>
            <p:spPr bwMode="auto">
              <a:xfrm>
                <a:off x="3108" y="1874"/>
                <a:ext cx="40" cy="32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7" name="Line 29">
                <a:extLst>
                  <a:ext uri="{FF2B5EF4-FFF2-40B4-BE49-F238E27FC236}">
                    <a16:creationId xmlns:a16="http://schemas.microsoft.com/office/drawing/2014/main" id="{0303E6EA-5E4C-EF4F-A8F2-ADF2D514B033}"/>
                  </a:ext>
                </a:extLst>
              </p:cNvPr>
              <p:cNvSpPr>
                <a:spLocks noChangeShapeType="1"/>
              </p:cNvSpPr>
              <p:nvPr/>
            </p:nvSpPr>
            <p:spPr bwMode="auto">
              <a:xfrm flipV="1">
                <a:off x="1752" y="2570"/>
                <a:ext cx="102" cy="44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8" name="Line 30">
                <a:extLst>
                  <a:ext uri="{FF2B5EF4-FFF2-40B4-BE49-F238E27FC236}">
                    <a16:creationId xmlns:a16="http://schemas.microsoft.com/office/drawing/2014/main" id="{87C3AAFE-EAA7-CD45-AF60-FF9897E65CF5}"/>
                  </a:ext>
                </a:extLst>
              </p:cNvPr>
              <p:cNvSpPr>
                <a:spLocks noChangeShapeType="1"/>
              </p:cNvSpPr>
              <p:nvPr/>
            </p:nvSpPr>
            <p:spPr bwMode="auto">
              <a:xfrm flipV="1">
                <a:off x="1752" y="2560"/>
                <a:ext cx="158" cy="4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9" name="Line 31">
                <a:extLst>
                  <a:ext uri="{FF2B5EF4-FFF2-40B4-BE49-F238E27FC236}">
                    <a16:creationId xmlns:a16="http://schemas.microsoft.com/office/drawing/2014/main" id="{4641F204-7DD7-954C-8B40-ED9D7FDCBA0A}"/>
                  </a:ext>
                </a:extLst>
              </p:cNvPr>
              <p:cNvSpPr>
                <a:spLocks noChangeShapeType="1"/>
              </p:cNvSpPr>
              <p:nvPr/>
            </p:nvSpPr>
            <p:spPr bwMode="auto">
              <a:xfrm flipV="1">
                <a:off x="3108" y="2408"/>
                <a:ext cx="222" cy="61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0" name="Line 32">
                <a:extLst>
                  <a:ext uri="{FF2B5EF4-FFF2-40B4-BE49-F238E27FC236}">
                    <a16:creationId xmlns:a16="http://schemas.microsoft.com/office/drawing/2014/main" id="{11A8FF2D-5034-5149-951D-7C9B512A38AE}"/>
                  </a:ext>
                </a:extLst>
              </p:cNvPr>
              <p:cNvSpPr>
                <a:spLocks noChangeShapeType="1"/>
              </p:cNvSpPr>
              <p:nvPr/>
            </p:nvSpPr>
            <p:spPr bwMode="auto">
              <a:xfrm>
                <a:off x="3718" y="1752"/>
                <a:ext cx="172" cy="63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1" name="Line 33">
                <a:extLst>
                  <a:ext uri="{FF2B5EF4-FFF2-40B4-BE49-F238E27FC236}">
                    <a16:creationId xmlns:a16="http://schemas.microsoft.com/office/drawing/2014/main" id="{222FA845-6245-1B48-988D-06ED1FE221D9}"/>
                  </a:ext>
                </a:extLst>
              </p:cNvPr>
              <p:cNvSpPr>
                <a:spLocks noChangeShapeType="1"/>
              </p:cNvSpPr>
              <p:nvPr/>
            </p:nvSpPr>
            <p:spPr bwMode="auto">
              <a:xfrm>
                <a:off x="4434" y="1736"/>
                <a:ext cx="74" cy="35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2" name="Line 34">
                <a:extLst>
                  <a:ext uri="{FF2B5EF4-FFF2-40B4-BE49-F238E27FC236}">
                    <a16:creationId xmlns:a16="http://schemas.microsoft.com/office/drawing/2014/main" id="{3DCF1A46-8F3F-EC4B-866C-85803CD3E159}"/>
                  </a:ext>
                </a:extLst>
              </p:cNvPr>
              <p:cNvSpPr>
                <a:spLocks noChangeShapeType="1"/>
              </p:cNvSpPr>
              <p:nvPr/>
            </p:nvSpPr>
            <p:spPr bwMode="auto">
              <a:xfrm flipH="1">
                <a:off x="4442" y="2102"/>
                <a:ext cx="94" cy="93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3" name="Line 35">
                <a:extLst>
                  <a:ext uri="{FF2B5EF4-FFF2-40B4-BE49-F238E27FC236}">
                    <a16:creationId xmlns:a16="http://schemas.microsoft.com/office/drawing/2014/main" id="{7AF4A389-1986-3943-880F-5CAD1DC5D112}"/>
                  </a:ext>
                </a:extLst>
              </p:cNvPr>
              <p:cNvSpPr>
                <a:spLocks noChangeShapeType="1"/>
              </p:cNvSpPr>
              <p:nvPr/>
            </p:nvSpPr>
            <p:spPr bwMode="auto">
              <a:xfrm flipV="1">
                <a:off x="4442" y="2640"/>
                <a:ext cx="96" cy="39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4" name="AutoShape 36">
                <a:extLst>
                  <a:ext uri="{FF2B5EF4-FFF2-40B4-BE49-F238E27FC236}">
                    <a16:creationId xmlns:a16="http://schemas.microsoft.com/office/drawing/2014/main" id="{AEFE48D8-35E5-BD40-BCE6-E5703551B9C4}"/>
                  </a:ext>
                </a:extLst>
              </p:cNvPr>
              <p:cNvSpPr>
                <a:spLocks/>
              </p:cNvSpPr>
              <p:nvPr/>
            </p:nvSpPr>
            <p:spPr bwMode="auto">
              <a:xfrm rot="2536967">
                <a:off x="2327" y="2446"/>
                <a:ext cx="105" cy="199"/>
              </a:xfrm>
              <a:prstGeom prst="rightBrace">
                <a:avLst>
                  <a:gd name="adj1" fmla="val 15794"/>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p>
            </p:txBody>
          </p:sp>
          <p:sp>
            <p:nvSpPr>
              <p:cNvPr id="24615" name="Line 37">
                <a:extLst>
                  <a:ext uri="{FF2B5EF4-FFF2-40B4-BE49-F238E27FC236}">
                    <a16:creationId xmlns:a16="http://schemas.microsoft.com/office/drawing/2014/main" id="{58A1BF6C-6351-5A49-A0ED-5279DF6241CC}"/>
                  </a:ext>
                </a:extLst>
              </p:cNvPr>
              <p:cNvSpPr>
                <a:spLocks noChangeShapeType="1"/>
              </p:cNvSpPr>
              <p:nvPr/>
            </p:nvSpPr>
            <p:spPr bwMode="auto">
              <a:xfrm>
                <a:off x="2418" y="2580"/>
                <a:ext cx="136" cy="42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6" name="Line 38">
                <a:extLst>
                  <a:ext uri="{FF2B5EF4-FFF2-40B4-BE49-F238E27FC236}">
                    <a16:creationId xmlns:a16="http://schemas.microsoft.com/office/drawing/2014/main" id="{7DB948A9-AC25-F548-B7E5-1C5AD8D5E6DB}"/>
                  </a:ext>
                </a:extLst>
              </p:cNvPr>
              <p:cNvSpPr>
                <a:spLocks noChangeShapeType="1"/>
              </p:cNvSpPr>
              <p:nvPr/>
            </p:nvSpPr>
            <p:spPr bwMode="auto">
              <a:xfrm>
                <a:off x="910" y="2592"/>
                <a:ext cx="270" cy="52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7" name="Line 39">
                <a:extLst>
                  <a:ext uri="{FF2B5EF4-FFF2-40B4-BE49-F238E27FC236}">
                    <a16:creationId xmlns:a16="http://schemas.microsoft.com/office/drawing/2014/main" id="{CE2B01AA-6BDE-8747-87D1-D3806A287AD4}"/>
                  </a:ext>
                </a:extLst>
              </p:cNvPr>
              <p:cNvSpPr>
                <a:spLocks noChangeShapeType="1"/>
              </p:cNvSpPr>
              <p:nvPr/>
            </p:nvSpPr>
            <p:spPr bwMode="auto">
              <a:xfrm flipV="1">
                <a:off x="380" y="2642"/>
                <a:ext cx="256" cy="3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8" name="Text Box 40">
                <a:extLst>
                  <a:ext uri="{FF2B5EF4-FFF2-40B4-BE49-F238E27FC236}">
                    <a16:creationId xmlns:a16="http://schemas.microsoft.com/office/drawing/2014/main" id="{8645276C-7C6B-4C46-8AF5-36FA234C28A9}"/>
                  </a:ext>
                </a:extLst>
              </p:cNvPr>
              <p:cNvSpPr txBox="1">
                <a:spLocks noChangeArrowheads="1"/>
              </p:cNvSpPr>
              <p:nvPr/>
            </p:nvSpPr>
            <p:spPr bwMode="auto">
              <a:xfrm>
                <a:off x="995" y="3139"/>
                <a:ext cx="572"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FontTx/>
                  <a:buNone/>
                </a:pPr>
                <a:r>
                  <a:rPr lang="en-US" altLang="en-US" sz="1400" b="1"/>
                  <a:t>Chromatin</a:t>
                </a:r>
              </a:p>
            </p:txBody>
          </p:sp>
          <p:sp>
            <p:nvSpPr>
              <p:cNvPr id="24619" name="Text Box 41">
                <a:extLst>
                  <a:ext uri="{FF2B5EF4-FFF2-40B4-BE49-F238E27FC236}">
                    <a16:creationId xmlns:a16="http://schemas.microsoft.com/office/drawing/2014/main" id="{25081F67-FFFD-7C4A-A6F6-85ABAD94B6C6}"/>
                  </a:ext>
                </a:extLst>
              </p:cNvPr>
              <p:cNvSpPr txBox="1">
                <a:spLocks noChangeArrowheads="1"/>
              </p:cNvSpPr>
              <p:nvPr/>
            </p:nvSpPr>
            <p:spPr bwMode="auto">
              <a:xfrm>
                <a:off x="2446" y="3004"/>
                <a:ext cx="366"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FontTx/>
                  <a:buNone/>
                </a:pPr>
                <a:r>
                  <a:rPr lang="en-US" altLang="en-US" sz="1400" b="1"/>
                  <a:t>Tetrad</a:t>
                </a:r>
              </a:p>
            </p:txBody>
          </p:sp>
        </p:grpSp>
      </p:grpSp>
      <p:sp>
        <p:nvSpPr>
          <p:cNvPr id="13316" name="Text Box 43">
            <a:extLst>
              <a:ext uri="{FF2B5EF4-FFF2-40B4-BE49-F238E27FC236}">
                <a16:creationId xmlns:a16="http://schemas.microsoft.com/office/drawing/2014/main" id="{42981262-9E3D-C244-A0C5-1EA2062F5C7E}"/>
              </a:ext>
            </a:extLst>
          </p:cNvPr>
          <p:cNvSpPr txBox="1">
            <a:spLocks noChangeArrowheads="1"/>
          </p:cNvSpPr>
          <p:nvPr/>
        </p:nvSpPr>
        <p:spPr bwMode="auto">
          <a:xfrm>
            <a:off x="4800600" y="6248400"/>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sz="1800" b="1"/>
              <a:t>Approaching haploid state</a:t>
            </a:r>
          </a:p>
        </p:txBody>
      </p:sp>
      <p:sp>
        <p:nvSpPr>
          <p:cNvPr id="13317" name="Line 44">
            <a:extLst>
              <a:ext uri="{FF2B5EF4-FFF2-40B4-BE49-F238E27FC236}">
                <a16:creationId xmlns:a16="http://schemas.microsoft.com/office/drawing/2014/main" id="{F9717421-22B2-5C4F-9104-64B17006CF6B}"/>
              </a:ext>
            </a:extLst>
          </p:cNvPr>
          <p:cNvSpPr>
            <a:spLocks noChangeShapeType="1"/>
          </p:cNvSpPr>
          <p:nvPr/>
        </p:nvSpPr>
        <p:spPr bwMode="auto">
          <a:xfrm flipV="1">
            <a:off x="6400800" y="5562600"/>
            <a:ext cx="7620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ndParaRPr>
          </a:p>
        </p:txBody>
      </p:sp>
      <p:sp>
        <p:nvSpPr>
          <p:cNvPr id="24581" name="Rectangle 1">
            <a:extLst>
              <a:ext uri="{FF2B5EF4-FFF2-40B4-BE49-F238E27FC236}">
                <a16:creationId xmlns:a16="http://schemas.microsoft.com/office/drawing/2014/main" id="{58AD4872-77AC-5141-A848-BA1D37DC931C}"/>
              </a:ext>
            </a:extLst>
          </p:cNvPr>
          <p:cNvSpPr>
            <a:spLocks noChangeArrowheads="1"/>
          </p:cNvSpPr>
          <p:nvPr/>
        </p:nvSpPr>
        <p:spPr bwMode="auto">
          <a:xfrm>
            <a:off x="7588250" y="6477000"/>
            <a:ext cx="5975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hlinkClick r:id="rId5"/>
              </a:rPr>
              <a:t>Movie file</a:t>
            </a:r>
            <a:r>
              <a:rPr lang="en-US" altLang="en-US" sz="1800" dirty="0"/>
              <a:t> </a:t>
            </a:r>
            <a:r>
              <a:rPr lang="en-US" altLang="en-US" sz="1800" dirty="0">
                <a:solidFill>
                  <a:schemeClr val="bg1"/>
                </a:solidFill>
              </a:rPr>
              <a:t>                                    </a:t>
            </a:r>
          </a:p>
        </p:txBody>
      </p:sp>
      <p:sp>
        <p:nvSpPr>
          <p:cNvPr id="2" name="Rectangle 1">
            <a:extLst>
              <a:ext uri="{FF2B5EF4-FFF2-40B4-BE49-F238E27FC236}">
                <a16:creationId xmlns:a16="http://schemas.microsoft.com/office/drawing/2014/main" id="{844D12A0-4DD6-044F-BADF-39000E64D950}"/>
              </a:ext>
            </a:extLst>
          </p:cNvPr>
          <p:cNvSpPr/>
          <p:nvPr/>
        </p:nvSpPr>
        <p:spPr>
          <a:xfrm>
            <a:off x="457200" y="6336268"/>
            <a:ext cx="3890809" cy="369332"/>
          </a:xfrm>
          <a:prstGeom prst="rect">
            <a:avLst/>
          </a:prstGeom>
        </p:spPr>
        <p:txBody>
          <a:bodyPr wrap="none">
            <a:spAutoFit/>
          </a:bodyPr>
          <a:lstStyle/>
          <a:p>
            <a:r>
              <a:rPr lang="en-US" altLang="en-US" sz="1800" dirty="0">
                <a:hlinkClick r:id="rId3"/>
              </a:rPr>
              <a:t>Pearson Bioflix animation of meiosis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ideo: Meiosis">
            <a:hlinkClick r:id="" action="ppaction://media"/>
            <a:extLst>
              <a:ext uri="{FF2B5EF4-FFF2-40B4-BE49-F238E27FC236}">
                <a16:creationId xmlns:a16="http://schemas.microsoft.com/office/drawing/2014/main" id="{D6EF350D-E81C-9E46-9682-8E9506664199}"/>
              </a:ext>
            </a:extLst>
          </p:cNvPr>
          <p:cNvPicPr>
            <a:picLocks noRot="1" noChangeAspect="1"/>
          </p:cNvPicPr>
          <p:nvPr>
            <a:videoFile r:link="rId1"/>
          </p:nvPr>
        </p:nvPicPr>
        <p:blipFill>
          <a:blip r:embed="rId3"/>
          <a:stretch>
            <a:fillRect/>
          </a:stretch>
        </p:blipFill>
        <p:spPr>
          <a:xfrm>
            <a:off x="381000" y="309449"/>
            <a:ext cx="8534400" cy="6396151"/>
          </a:xfrm>
          <a:prstGeom prst="rect">
            <a:avLst/>
          </a:prstGeom>
        </p:spPr>
      </p:pic>
    </p:spTree>
    <p:extLst>
      <p:ext uri="{BB962C8B-B14F-4D97-AF65-F5344CB8AC3E}">
        <p14:creationId xmlns:p14="http://schemas.microsoft.com/office/powerpoint/2010/main" val="274099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2">
            <a:extLst>
              <a:ext uri="{FF2B5EF4-FFF2-40B4-BE49-F238E27FC236}">
                <a16:creationId xmlns:a16="http://schemas.microsoft.com/office/drawing/2014/main" id="{41A991DA-E42E-1942-A7DA-879CA66561E6}"/>
              </a:ext>
            </a:extLst>
          </p:cNvPr>
          <p:cNvSpPr txBox="1">
            <a:spLocks noChangeArrowheads="1"/>
          </p:cNvSpPr>
          <p:nvPr/>
        </p:nvSpPr>
        <p:spPr bwMode="auto">
          <a:xfrm>
            <a:off x="304800" y="304800"/>
            <a:ext cx="2330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a:t>Meiosis II</a:t>
            </a:r>
          </a:p>
        </p:txBody>
      </p:sp>
      <p:grpSp>
        <p:nvGrpSpPr>
          <p:cNvPr id="26626" name="Group 55">
            <a:extLst>
              <a:ext uri="{FF2B5EF4-FFF2-40B4-BE49-F238E27FC236}">
                <a16:creationId xmlns:a16="http://schemas.microsoft.com/office/drawing/2014/main" id="{2D68B3C4-1FFE-5A4C-974A-94E2628B805A}"/>
              </a:ext>
            </a:extLst>
          </p:cNvPr>
          <p:cNvGrpSpPr>
            <a:grpSpLocks/>
          </p:cNvGrpSpPr>
          <p:nvPr/>
        </p:nvGrpSpPr>
        <p:grpSpPr bwMode="auto">
          <a:xfrm>
            <a:off x="279400" y="1066800"/>
            <a:ext cx="8591550" cy="4090988"/>
            <a:chOff x="176" y="871"/>
            <a:chExt cx="5412" cy="2577"/>
          </a:xfrm>
        </p:grpSpPr>
        <p:pic>
          <p:nvPicPr>
            <p:cNvPr id="26628" name="Picture 40" descr="08_14bMeiosis-U">
              <a:extLst>
                <a:ext uri="{FF2B5EF4-FFF2-40B4-BE49-F238E27FC236}">
                  <a16:creationId xmlns:a16="http://schemas.microsoft.com/office/drawing/2014/main" id="{ED6847CC-4048-2A4E-8EA1-8EDE1251BB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 y="871"/>
              <a:ext cx="5389" cy="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42">
              <a:extLst>
                <a:ext uri="{FF2B5EF4-FFF2-40B4-BE49-F238E27FC236}">
                  <a16:creationId xmlns:a16="http://schemas.microsoft.com/office/drawing/2014/main" id="{A4703C5F-8D14-DA46-BAA1-8FD4B5DD0AB9}"/>
                </a:ext>
              </a:extLst>
            </p:cNvPr>
            <p:cNvSpPr txBox="1">
              <a:spLocks noChangeArrowheads="1"/>
            </p:cNvSpPr>
            <p:nvPr/>
          </p:nvSpPr>
          <p:spPr bwMode="auto">
            <a:xfrm>
              <a:off x="1430" y="1276"/>
              <a:ext cx="71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b="1">
                  <a:solidFill>
                    <a:schemeClr val="bg1"/>
                  </a:solidFill>
                  <a:ea typeface="ヒラギノ角ゴ Pro W3" panose="020B0300000000000000" pitchFamily="34" charset="-128"/>
                </a:rPr>
                <a:t>PROPHASE </a:t>
              </a:r>
              <a:r>
                <a:rPr lang="en-US" altLang="en-US" sz="1400" b="1">
                  <a:solidFill>
                    <a:schemeClr val="bg1"/>
                  </a:solidFill>
                  <a:latin typeface="Times" pitchFamily="2" charset="0"/>
                </a:rPr>
                <a:t>II</a:t>
              </a:r>
              <a:endParaRPr lang="en-US" altLang="en-US" sz="1400" b="1">
                <a:solidFill>
                  <a:schemeClr val="bg1"/>
                </a:solidFill>
                <a:ea typeface="ヒラギノ角ゴ Pro W3" panose="020B0300000000000000" pitchFamily="34" charset="-128"/>
              </a:endParaRPr>
            </a:p>
          </p:txBody>
        </p:sp>
        <p:sp>
          <p:nvSpPr>
            <p:cNvPr id="26630" name="Text Box 43">
              <a:extLst>
                <a:ext uri="{FF2B5EF4-FFF2-40B4-BE49-F238E27FC236}">
                  <a16:creationId xmlns:a16="http://schemas.microsoft.com/office/drawing/2014/main" id="{7F75A289-2180-C342-BC67-5AC84D38DE38}"/>
                </a:ext>
              </a:extLst>
            </p:cNvPr>
            <p:cNvSpPr txBox="1">
              <a:spLocks noChangeArrowheads="1"/>
            </p:cNvSpPr>
            <p:nvPr/>
          </p:nvSpPr>
          <p:spPr bwMode="auto">
            <a:xfrm>
              <a:off x="2383" y="948"/>
              <a:ext cx="2122"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b="1">
                  <a:solidFill>
                    <a:schemeClr val="bg1"/>
                  </a:solidFill>
                  <a:ea typeface="ヒラギノ角ゴ Pro W3" panose="020B0300000000000000" pitchFamily="34" charset="-128"/>
                </a:rPr>
                <a:t>MEIOSIS </a:t>
              </a:r>
              <a:r>
                <a:rPr lang="en-US" altLang="en-US" sz="1400" b="1">
                  <a:solidFill>
                    <a:schemeClr val="bg1"/>
                  </a:solidFill>
                  <a:latin typeface="Times" pitchFamily="2" charset="0"/>
                </a:rPr>
                <a:t>II</a:t>
              </a:r>
              <a:r>
                <a:rPr lang="en-US" altLang="en-US" sz="1400" b="1">
                  <a:solidFill>
                    <a:schemeClr val="bg1"/>
                  </a:solidFill>
                  <a:ea typeface="ヒラギノ角ゴ Pro W3" panose="020B0300000000000000" pitchFamily="34" charset="-128"/>
                </a:rPr>
                <a:t>: Sister chromatids separate</a:t>
              </a:r>
            </a:p>
          </p:txBody>
        </p:sp>
        <p:sp>
          <p:nvSpPr>
            <p:cNvPr id="26631" name="Text Box 44">
              <a:extLst>
                <a:ext uri="{FF2B5EF4-FFF2-40B4-BE49-F238E27FC236}">
                  <a16:creationId xmlns:a16="http://schemas.microsoft.com/office/drawing/2014/main" id="{57879DA5-4059-7144-82C4-6399F5C7AC20}"/>
                </a:ext>
              </a:extLst>
            </p:cNvPr>
            <p:cNvSpPr txBox="1">
              <a:spLocks noChangeArrowheads="1"/>
            </p:cNvSpPr>
            <p:nvPr/>
          </p:nvSpPr>
          <p:spPr bwMode="auto">
            <a:xfrm>
              <a:off x="2476" y="1278"/>
              <a:ext cx="844"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b="1">
                  <a:solidFill>
                    <a:schemeClr val="bg1"/>
                  </a:solidFill>
                  <a:ea typeface="ヒラギノ角ゴ Pro W3" panose="020B0300000000000000" pitchFamily="34" charset="-128"/>
                </a:rPr>
                <a:t>METAPHASE </a:t>
              </a:r>
              <a:r>
                <a:rPr lang="en-US" altLang="en-US" sz="1400" b="1">
                  <a:solidFill>
                    <a:schemeClr val="bg1"/>
                  </a:solidFill>
                  <a:latin typeface="Times" pitchFamily="2" charset="0"/>
                </a:rPr>
                <a:t>II</a:t>
              </a:r>
              <a:endParaRPr lang="en-US" altLang="en-US" sz="1400" b="1">
                <a:solidFill>
                  <a:schemeClr val="bg1"/>
                </a:solidFill>
                <a:ea typeface="ヒラギノ角ゴ Pro W3" panose="020B0300000000000000" pitchFamily="34" charset="-128"/>
              </a:endParaRPr>
            </a:p>
          </p:txBody>
        </p:sp>
        <p:sp>
          <p:nvSpPr>
            <p:cNvPr id="26632" name="Text Box 45">
              <a:extLst>
                <a:ext uri="{FF2B5EF4-FFF2-40B4-BE49-F238E27FC236}">
                  <a16:creationId xmlns:a16="http://schemas.microsoft.com/office/drawing/2014/main" id="{FD6DAB98-6573-2248-B6D2-7220280CD423}"/>
                </a:ext>
              </a:extLst>
            </p:cNvPr>
            <p:cNvSpPr txBox="1">
              <a:spLocks noChangeArrowheads="1"/>
            </p:cNvSpPr>
            <p:nvPr/>
          </p:nvSpPr>
          <p:spPr bwMode="auto">
            <a:xfrm>
              <a:off x="3582" y="1278"/>
              <a:ext cx="796"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b="1">
                  <a:solidFill>
                    <a:schemeClr val="bg1"/>
                  </a:solidFill>
                  <a:ea typeface="ヒラギノ角ゴ Pro W3" panose="020B0300000000000000" pitchFamily="34" charset="-128"/>
                </a:rPr>
                <a:t>ANAPHASE </a:t>
              </a:r>
              <a:r>
                <a:rPr lang="en-US" altLang="en-US" sz="1400" b="1">
                  <a:solidFill>
                    <a:schemeClr val="bg1"/>
                  </a:solidFill>
                  <a:latin typeface="Times" pitchFamily="2" charset="0"/>
                </a:rPr>
                <a:t>II</a:t>
              </a:r>
              <a:endParaRPr lang="en-US" altLang="en-US" sz="1400" b="1">
                <a:solidFill>
                  <a:schemeClr val="bg1"/>
                </a:solidFill>
                <a:ea typeface="ヒラギノ角ゴ Pro W3" panose="020B0300000000000000" pitchFamily="34" charset="-128"/>
              </a:endParaRPr>
            </a:p>
          </p:txBody>
        </p:sp>
        <p:sp>
          <p:nvSpPr>
            <p:cNvPr id="26633" name="Text Box 46">
              <a:extLst>
                <a:ext uri="{FF2B5EF4-FFF2-40B4-BE49-F238E27FC236}">
                  <a16:creationId xmlns:a16="http://schemas.microsoft.com/office/drawing/2014/main" id="{B13EED24-9F63-6242-9150-F10E21547100}"/>
                </a:ext>
              </a:extLst>
            </p:cNvPr>
            <p:cNvSpPr txBox="1">
              <a:spLocks noChangeArrowheads="1"/>
            </p:cNvSpPr>
            <p:nvPr/>
          </p:nvSpPr>
          <p:spPr bwMode="auto">
            <a:xfrm>
              <a:off x="231" y="1604"/>
              <a:ext cx="50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FontTx/>
                <a:buNone/>
              </a:pPr>
              <a:r>
                <a:rPr lang="en-US" altLang="en-US" sz="1400" b="1"/>
                <a:t>Cleavage</a:t>
              </a:r>
            </a:p>
            <a:p>
              <a:pPr>
                <a:lnSpc>
                  <a:spcPct val="90000"/>
                </a:lnSpc>
                <a:spcBef>
                  <a:spcPct val="0"/>
                </a:spcBef>
                <a:buFontTx/>
                <a:buNone/>
              </a:pPr>
              <a:r>
                <a:rPr lang="en-US" altLang="en-US" sz="1400" b="1"/>
                <a:t>furrow</a:t>
              </a:r>
            </a:p>
          </p:txBody>
        </p:sp>
        <p:sp>
          <p:nvSpPr>
            <p:cNvPr id="26634" name="Text Box 47">
              <a:extLst>
                <a:ext uri="{FF2B5EF4-FFF2-40B4-BE49-F238E27FC236}">
                  <a16:creationId xmlns:a16="http://schemas.microsoft.com/office/drawing/2014/main" id="{984940E6-6994-1B4F-939B-BEAA67CB5775}"/>
                </a:ext>
              </a:extLst>
            </p:cNvPr>
            <p:cNvSpPr txBox="1">
              <a:spLocks noChangeArrowheads="1"/>
            </p:cNvSpPr>
            <p:nvPr/>
          </p:nvSpPr>
          <p:spPr bwMode="auto">
            <a:xfrm>
              <a:off x="176" y="1222"/>
              <a:ext cx="1124"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00" b="1">
                  <a:solidFill>
                    <a:schemeClr val="bg1"/>
                  </a:solidFill>
                  <a:ea typeface="ヒラギノ角ゴ Pro W3" panose="020B0300000000000000" pitchFamily="34" charset="-128"/>
                </a:rPr>
                <a:t>TELOPHASE </a:t>
              </a:r>
              <a:r>
                <a:rPr lang="en-US" altLang="en-US" sz="1300" b="1">
                  <a:solidFill>
                    <a:schemeClr val="bg1"/>
                  </a:solidFill>
                  <a:latin typeface="Times" pitchFamily="2" charset="0"/>
                </a:rPr>
                <a:t>I</a:t>
              </a:r>
            </a:p>
            <a:p>
              <a:pPr algn="ctr">
                <a:spcBef>
                  <a:spcPct val="0"/>
                </a:spcBef>
                <a:buFontTx/>
                <a:buNone/>
              </a:pPr>
              <a:r>
                <a:rPr lang="en-US" altLang="en-US" sz="1300" b="1">
                  <a:solidFill>
                    <a:schemeClr val="bg1"/>
                  </a:solidFill>
                  <a:ea typeface="ヒラギノ角ゴ Pro W3" panose="020B0300000000000000" pitchFamily="34" charset="-128"/>
                </a:rPr>
                <a:t>AND CYTOKINESIS</a:t>
              </a:r>
            </a:p>
          </p:txBody>
        </p:sp>
        <p:sp>
          <p:nvSpPr>
            <p:cNvPr id="26635" name="Line 48">
              <a:extLst>
                <a:ext uri="{FF2B5EF4-FFF2-40B4-BE49-F238E27FC236}">
                  <a16:creationId xmlns:a16="http://schemas.microsoft.com/office/drawing/2014/main" id="{1FA509EA-B637-A54E-94FC-91A2027A1A29}"/>
                </a:ext>
              </a:extLst>
            </p:cNvPr>
            <p:cNvSpPr>
              <a:spLocks noChangeShapeType="1"/>
            </p:cNvSpPr>
            <p:nvPr/>
          </p:nvSpPr>
          <p:spPr bwMode="auto">
            <a:xfrm>
              <a:off x="340" y="1862"/>
              <a:ext cx="0" cy="58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6" name="Line 49">
              <a:extLst>
                <a:ext uri="{FF2B5EF4-FFF2-40B4-BE49-F238E27FC236}">
                  <a16:creationId xmlns:a16="http://schemas.microsoft.com/office/drawing/2014/main" id="{806DDAD7-4DD8-3B4D-9419-D837651E44F8}"/>
                </a:ext>
              </a:extLst>
            </p:cNvPr>
            <p:cNvSpPr>
              <a:spLocks noChangeShapeType="1"/>
            </p:cNvSpPr>
            <p:nvPr/>
          </p:nvSpPr>
          <p:spPr bwMode="auto">
            <a:xfrm>
              <a:off x="340" y="2440"/>
              <a:ext cx="19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7" name="Text Box 50">
              <a:extLst>
                <a:ext uri="{FF2B5EF4-FFF2-40B4-BE49-F238E27FC236}">
                  <a16:creationId xmlns:a16="http://schemas.microsoft.com/office/drawing/2014/main" id="{2C6452EE-30F1-8846-9600-86775F5DE369}"/>
                </a:ext>
              </a:extLst>
            </p:cNvPr>
            <p:cNvSpPr txBox="1">
              <a:spLocks noChangeArrowheads="1"/>
            </p:cNvSpPr>
            <p:nvPr/>
          </p:nvSpPr>
          <p:spPr bwMode="auto">
            <a:xfrm>
              <a:off x="3332" y="2389"/>
              <a:ext cx="96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FontTx/>
                <a:buNone/>
              </a:pPr>
              <a:r>
                <a:rPr lang="en-US" altLang="en-US" sz="1400" b="1"/>
                <a:t>Sister chromatids</a:t>
              </a:r>
            </a:p>
            <a:p>
              <a:pPr>
                <a:lnSpc>
                  <a:spcPct val="90000"/>
                </a:lnSpc>
                <a:spcBef>
                  <a:spcPct val="0"/>
                </a:spcBef>
                <a:buFontTx/>
                <a:buNone/>
              </a:pPr>
              <a:r>
                <a:rPr lang="en-US" altLang="en-US" sz="1400" b="1"/>
                <a:t>separate</a:t>
              </a:r>
            </a:p>
          </p:txBody>
        </p:sp>
        <p:sp>
          <p:nvSpPr>
            <p:cNvPr id="26638" name="Line 51">
              <a:extLst>
                <a:ext uri="{FF2B5EF4-FFF2-40B4-BE49-F238E27FC236}">
                  <a16:creationId xmlns:a16="http://schemas.microsoft.com/office/drawing/2014/main" id="{79F4D8E6-B349-3E4B-9E06-FDE1F7B1C117}"/>
                </a:ext>
              </a:extLst>
            </p:cNvPr>
            <p:cNvSpPr>
              <a:spLocks noChangeShapeType="1"/>
            </p:cNvSpPr>
            <p:nvPr/>
          </p:nvSpPr>
          <p:spPr bwMode="auto">
            <a:xfrm flipH="1" flipV="1">
              <a:off x="3817" y="2523"/>
              <a:ext cx="282" cy="21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9" name="Line 52">
              <a:extLst>
                <a:ext uri="{FF2B5EF4-FFF2-40B4-BE49-F238E27FC236}">
                  <a16:creationId xmlns:a16="http://schemas.microsoft.com/office/drawing/2014/main" id="{0A1CB8EF-560C-BB4C-B766-96906B14305C}"/>
                </a:ext>
              </a:extLst>
            </p:cNvPr>
            <p:cNvSpPr>
              <a:spLocks noChangeShapeType="1"/>
            </p:cNvSpPr>
            <p:nvPr/>
          </p:nvSpPr>
          <p:spPr bwMode="auto">
            <a:xfrm>
              <a:off x="3817" y="2525"/>
              <a:ext cx="76" cy="21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0" name="Text Box 53">
              <a:extLst>
                <a:ext uri="{FF2B5EF4-FFF2-40B4-BE49-F238E27FC236}">
                  <a16:creationId xmlns:a16="http://schemas.microsoft.com/office/drawing/2014/main" id="{8C67EC30-E131-2041-AAED-181DC97793D6}"/>
                </a:ext>
              </a:extLst>
            </p:cNvPr>
            <p:cNvSpPr txBox="1">
              <a:spLocks noChangeArrowheads="1"/>
            </p:cNvSpPr>
            <p:nvPr/>
          </p:nvSpPr>
          <p:spPr bwMode="auto">
            <a:xfrm>
              <a:off x="4622" y="2363"/>
              <a:ext cx="96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FontTx/>
                <a:buNone/>
              </a:pPr>
              <a:r>
                <a:rPr lang="en-US" altLang="en-US" sz="1400" b="1"/>
                <a:t>Haploid daughter</a:t>
              </a:r>
            </a:p>
            <a:p>
              <a:pPr>
                <a:lnSpc>
                  <a:spcPct val="90000"/>
                </a:lnSpc>
                <a:spcBef>
                  <a:spcPct val="0"/>
                </a:spcBef>
                <a:buFontTx/>
                <a:buNone/>
              </a:pPr>
              <a:r>
                <a:rPr lang="en-US" altLang="en-US" sz="1400" b="1"/>
                <a:t>cells forming</a:t>
              </a:r>
            </a:p>
          </p:txBody>
        </p:sp>
        <p:sp>
          <p:nvSpPr>
            <p:cNvPr id="26641" name="Text Box 54">
              <a:extLst>
                <a:ext uri="{FF2B5EF4-FFF2-40B4-BE49-F238E27FC236}">
                  <a16:creationId xmlns:a16="http://schemas.microsoft.com/office/drawing/2014/main" id="{2684F6B3-7027-4A4C-B416-3F19525C085C}"/>
                </a:ext>
              </a:extLst>
            </p:cNvPr>
            <p:cNvSpPr txBox="1">
              <a:spLocks noChangeArrowheads="1"/>
            </p:cNvSpPr>
            <p:nvPr/>
          </p:nvSpPr>
          <p:spPr bwMode="auto">
            <a:xfrm>
              <a:off x="4466" y="1210"/>
              <a:ext cx="1084"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chemeClr val="bg1"/>
                  </a:solidFill>
                  <a:ea typeface="ヒラギノ角ゴ Pro W3" panose="020B0300000000000000" pitchFamily="34" charset="-128"/>
                </a:rPr>
                <a:t>TELOPHASE </a:t>
              </a:r>
              <a:r>
                <a:rPr lang="en-US" altLang="en-US" sz="1400" b="1">
                  <a:solidFill>
                    <a:schemeClr val="bg1"/>
                  </a:solidFill>
                  <a:latin typeface="Times" pitchFamily="2" charset="0"/>
                </a:rPr>
                <a:t>II</a:t>
              </a:r>
            </a:p>
            <a:p>
              <a:pPr algn="ctr">
                <a:spcBef>
                  <a:spcPct val="0"/>
                </a:spcBef>
                <a:buFontTx/>
                <a:buNone/>
              </a:pPr>
              <a:r>
                <a:rPr lang="en-US" altLang="en-US" sz="1400" b="1">
                  <a:solidFill>
                    <a:schemeClr val="bg1"/>
                  </a:solidFill>
                  <a:ea typeface="ヒラギノ角ゴ Pro W3" panose="020B0300000000000000" pitchFamily="34" charset="-128"/>
                </a:rPr>
                <a:t>AND CYTOKINESIS</a:t>
              </a:r>
            </a:p>
          </p:txBody>
        </p:sp>
      </p:grpSp>
      <p:sp>
        <p:nvSpPr>
          <p:cNvPr id="26627" name="Text Box 56">
            <a:extLst>
              <a:ext uri="{FF2B5EF4-FFF2-40B4-BE49-F238E27FC236}">
                <a16:creationId xmlns:a16="http://schemas.microsoft.com/office/drawing/2014/main" id="{6BFB9E3A-B66D-4C49-9F75-DE3950AC0F72}"/>
              </a:ext>
            </a:extLst>
          </p:cNvPr>
          <p:cNvSpPr txBox="1">
            <a:spLocks noChangeArrowheads="1"/>
          </p:cNvSpPr>
          <p:nvPr/>
        </p:nvSpPr>
        <p:spPr bwMode="auto">
          <a:xfrm>
            <a:off x="152400" y="5334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amp;M2_Mendel_HuGenetics.potx" id="{E04D5A59-E15A-984A-A7CB-311680830E39}" vid="{97474EEF-CD69-FD43-8AD8-EDE49B3BAED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678</TotalTime>
  <Words>2638</Words>
  <Application>Microsoft Macintosh PowerPoint</Application>
  <PresentationFormat>On-screen Show (4:3)</PresentationFormat>
  <Paragraphs>232</Paragraphs>
  <Slides>30</Slides>
  <Notes>28</Notes>
  <HiddenSlides>0</HiddenSlides>
  <MMClips>7</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Times</vt:lpstr>
      <vt:lpstr>Default Design</vt:lpstr>
      <vt:lpstr>Human Genetics I:  Meiosis and Mendel</vt:lpstr>
      <vt:lpstr>PowerPoint Presentation</vt:lpstr>
      <vt:lpstr>PowerPoint Presentation</vt:lpstr>
      <vt:lpstr>Passing on your DNA: It’s all about sex, if you believe in evolution</vt:lpstr>
      <vt:lpstr>PowerPoint Presentation</vt:lpstr>
      <vt:lpstr>PowerPoint Presentation</vt:lpstr>
      <vt:lpstr>Bioflix animation of meiosis</vt:lpstr>
      <vt:lpstr>PowerPoint Presentation</vt:lpstr>
      <vt:lpstr>PowerPoint Presentation</vt:lpstr>
      <vt:lpstr> Meiosis:  Major Principles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Video: Tay sachs disease</vt:lpstr>
      <vt:lpstr>Video: Tay sachs disease  </vt:lpstr>
      <vt:lpstr>PowerPoint Presentation</vt:lpstr>
      <vt:lpstr>Video: Huntington’s Disease</vt:lpstr>
      <vt:lpstr>Video: Huntington’s Disease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Genetics I:  Meiosis and Mendel</dc:title>
  <dc:creator>Microsoft Office User</dc:creator>
  <cp:lastModifiedBy>Shablovsky, Georgi G.</cp:lastModifiedBy>
  <cp:revision>9</cp:revision>
  <dcterms:created xsi:type="dcterms:W3CDTF">2018-10-18T04:55:19Z</dcterms:created>
  <dcterms:modified xsi:type="dcterms:W3CDTF">2019-02-21T05:04:21Z</dcterms:modified>
</cp:coreProperties>
</file>