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26"/>
  </p:notesMasterIdLst>
  <p:sldIdLst>
    <p:sldId id="256" r:id="rId2"/>
    <p:sldId id="257" r:id="rId3"/>
    <p:sldId id="258" r:id="rId4"/>
    <p:sldId id="259" r:id="rId5"/>
    <p:sldId id="260" r:id="rId6"/>
    <p:sldId id="279" r:id="rId7"/>
    <p:sldId id="261" r:id="rId8"/>
    <p:sldId id="262" r:id="rId9"/>
    <p:sldId id="281" r:id="rId10"/>
    <p:sldId id="263" r:id="rId11"/>
    <p:sldId id="264" r:id="rId12"/>
    <p:sldId id="265" r:id="rId13"/>
    <p:sldId id="266" r:id="rId14"/>
    <p:sldId id="267" r:id="rId15"/>
    <p:sldId id="268" r:id="rId16"/>
    <p:sldId id="282" r:id="rId17"/>
    <p:sldId id="269" r:id="rId18"/>
    <p:sldId id="270" r:id="rId19"/>
    <p:sldId id="271" r:id="rId20"/>
    <p:sldId id="272" r:id="rId21"/>
    <p:sldId id="273" r:id="rId22"/>
    <p:sldId id="280" r:id="rId23"/>
    <p:sldId id="274" r:id="rId24"/>
    <p:sldId id="277"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2"/>
    <p:restoredTop sz="86377" autoAdjust="0"/>
  </p:normalViewPr>
  <p:slideViewPr>
    <p:cSldViewPr>
      <p:cViewPr varScale="1">
        <p:scale>
          <a:sx n="102" d="100"/>
          <a:sy n="102" d="100"/>
        </p:scale>
        <p:origin x="70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8793EC1-3DF6-E447-AD1E-BB993ECD736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4099" name="Rectangle 3">
            <a:extLst>
              <a:ext uri="{FF2B5EF4-FFF2-40B4-BE49-F238E27FC236}">
                <a16:creationId xmlns:a16="http://schemas.microsoft.com/office/drawing/2014/main" id="{5789D257-29BC-1F46-9DCD-590821D73FA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24580" name="Rectangle 4">
            <a:extLst>
              <a:ext uri="{FF2B5EF4-FFF2-40B4-BE49-F238E27FC236}">
                <a16:creationId xmlns:a16="http://schemas.microsoft.com/office/drawing/2014/main" id="{21772A77-70DE-5346-AAA5-CD47175A62F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4101" name="Rectangle 5">
            <a:extLst>
              <a:ext uri="{FF2B5EF4-FFF2-40B4-BE49-F238E27FC236}">
                <a16:creationId xmlns:a16="http://schemas.microsoft.com/office/drawing/2014/main" id="{DE83BBEB-777A-8742-9FD2-2301490C3116}"/>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A54375B9-F0B4-884F-8A79-BFABE96087A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4103" name="Rectangle 7">
            <a:extLst>
              <a:ext uri="{FF2B5EF4-FFF2-40B4-BE49-F238E27FC236}">
                <a16:creationId xmlns:a16="http://schemas.microsoft.com/office/drawing/2014/main" id="{A63FDE7E-DC10-5645-8D2F-1A46BE8843FC}"/>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7DF7576C-40F8-FC40-8FFA-538AA332CB5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A3254BFD-AEC6-7E4C-91D8-199BA5724890}"/>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07A6682-1179-BC41-AD5A-5BF92E900D18}" type="slidenum">
              <a:rPr lang="en-US" altLang="en-US" smtClean="0"/>
              <a:pPr eaLnBrk="1" hangingPunct="1">
                <a:spcBef>
                  <a:spcPct val="0"/>
                </a:spcBef>
                <a:defRPr/>
              </a:pPr>
              <a:t>1</a:t>
            </a:fld>
            <a:endParaRPr lang="en-US" altLang="en-US"/>
          </a:p>
        </p:txBody>
      </p:sp>
      <p:sp>
        <p:nvSpPr>
          <p:cNvPr id="25603" name="Rectangle 2">
            <a:extLst>
              <a:ext uri="{FF2B5EF4-FFF2-40B4-BE49-F238E27FC236}">
                <a16:creationId xmlns:a16="http://schemas.microsoft.com/office/drawing/2014/main" id="{12CFD194-8CEE-134F-ACC7-B2C991E90AB1}"/>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BD4BEAC1-2AEC-B043-94AC-B9715E6D204E}"/>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a:latin typeface="Arial" charset="0"/>
              </a:rPr>
              <a:t>Above are examples of three different types of non-Mendelian behavior in genetics.  Upper left is a photomicrograph of the human sex chromosomes which have no gene-specific homology and determine the sex of the individual.  Upper right is a chart of skin color which is one character that is impacted by several different genes.  The lower example is an example of incomplete dominance in a human condition called hypercholesterolemia.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72EB369E-D273-0443-A66F-988C756674AA}"/>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46EABCD-D00E-AC48-9021-60070243C416}" type="slidenum">
              <a:rPr lang="en-US" altLang="en-US" smtClean="0"/>
              <a:pPr eaLnBrk="1" hangingPunct="1">
                <a:spcBef>
                  <a:spcPct val="0"/>
                </a:spcBef>
                <a:defRPr/>
              </a:pPr>
              <a:t>10</a:t>
            </a:fld>
            <a:endParaRPr lang="en-US" altLang="en-US"/>
          </a:p>
        </p:txBody>
      </p:sp>
      <p:sp>
        <p:nvSpPr>
          <p:cNvPr id="33795" name="Rectangle 2">
            <a:extLst>
              <a:ext uri="{FF2B5EF4-FFF2-40B4-BE49-F238E27FC236}">
                <a16:creationId xmlns:a16="http://schemas.microsoft.com/office/drawing/2014/main" id="{0AC3147F-77A9-BC41-9D94-754D8C3A0F93}"/>
              </a:ext>
            </a:extLst>
          </p:cNvPr>
          <p:cNvSpPr>
            <a:spLocks noGrp="1" noRot="1" noChangeAspect="1" noChangeArrowheads="1" noTextEdit="1"/>
          </p:cNvSpPr>
          <p:nvPr>
            <p:ph type="sldImg"/>
          </p:nvPr>
        </p:nvSpPr>
        <p:spPr>
          <a:xfrm>
            <a:off x="1143000" y="684213"/>
            <a:ext cx="4573588" cy="3430587"/>
          </a:xfrm>
          <a:ln/>
        </p:spPr>
      </p:sp>
      <p:sp>
        <p:nvSpPr>
          <p:cNvPr id="33796" name="Rectangle 3">
            <a:extLst>
              <a:ext uri="{FF2B5EF4-FFF2-40B4-BE49-F238E27FC236}">
                <a16:creationId xmlns:a16="http://schemas.microsoft.com/office/drawing/2014/main" id="{503B884B-CB16-BB4B-A48B-EE038F825481}"/>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Snapdragon flower color is the classic example as the F1 generation above behaves as if characteristics were blended- an idea common when Mendel was working out his laws.  Good thing he didn’t study snapdragons first.  The fact that the alleles are not blended comes from the F2 generation where both parental phenotypes are shown in the homozygotes.  In hypercholesterolemia the normal situation is to make LDL receptors.  LDLs are cholesterol carrying proteins that deliver cholesterol to the receptor where the cholesterol is internalized and metabolized.  In heterozygotes there are half the LDL receptors and blood cholesterol levels are 2x higher.  Much higher risk of arteriosclerosis.  In homozygous recessive situation, the blood cholesterol level is 5x higher with severe disease.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1E39B30F-13A2-4A4A-A29F-1344CEC4D749}"/>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8FE27CF-3A1B-9444-8AE3-16A0B143693C}" type="slidenum">
              <a:rPr lang="en-US" altLang="en-US" smtClean="0"/>
              <a:pPr eaLnBrk="1" hangingPunct="1">
                <a:spcBef>
                  <a:spcPct val="0"/>
                </a:spcBef>
                <a:defRPr/>
              </a:pPr>
              <a:t>11</a:t>
            </a:fld>
            <a:endParaRPr lang="en-US" altLang="en-US"/>
          </a:p>
        </p:txBody>
      </p:sp>
      <p:sp>
        <p:nvSpPr>
          <p:cNvPr id="34819" name="Rectangle 2">
            <a:extLst>
              <a:ext uri="{FF2B5EF4-FFF2-40B4-BE49-F238E27FC236}">
                <a16:creationId xmlns:a16="http://schemas.microsoft.com/office/drawing/2014/main" id="{73E896AA-2CA1-6545-80A4-9B81A10590EC}"/>
              </a:ext>
            </a:extLst>
          </p:cNvPr>
          <p:cNvSpPr>
            <a:spLocks noGrp="1" noRot="1" noChangeAspect="1" noChangeArrowheads="1" noTextEdit="1"/>
          </p:cNvSpPr>
          <p:nvPr>
            <p:ph type="sldImg"/>
          </p:nvPr>
        </p:nvSpPr>
        <p:spPr>
          <a:xfrm>
            <a:off x="1143000" y="684213"/>
            <a:ext cx="4573588" cy="3430587"/>
          </a:xfrm>
          <a:ln/>
        </p:spPr>
      </p:sp>
      <p:sp>
        <p:nvSpPr>
          <p:cNvPr id="34820" name="Rectangle 3">
            <a:extLst>
              <a:ext uri="{FF2B5EF4-FFF2-40B4-BE49-F238E27FC236}">
                <a16:creationId xmlns:a16="http://schemas.microsoft.com/office/drawing/2014/main" id="{AB3722A5-2AB8-464A-B9CA-FEEFDD13608B}"/>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The A and B alleles code for glycosyltransferase enzymes that add a different carbohydrate to the H antigen present on the surface of red blood cells.  The H antigen is a series of carbohydrates or a chain that is attached primarily to proteins in the membrane.  The addition of a different monosaccharide causes a change in the immunological recognition of the cell surfaces of A or B type blood cells.  If both A and B are expressed, the cell is in blood type AB.  Both A and B are also dominant to the O allele which is a form of the glycosyltransferase enzyme that is inactive and adds no carbohydrate to the H antigen.  AB individuals can receive blood from any other type because A and B are recognized as self.  Type O is universal donor.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8CAFDDBC-A76E-FE40-A601-6962F3E343F6}"/>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02BD071-AD76-2B4B-B6C7-1BB779B32DE0}" type="slidenum">
              <a:rPr lang="en-US" altLang="en-US" smtClean="0"/>
              <a:pPr eaLnBrk="1" hangingPunct="1">
                <a:spcBef>
                  <a:spcPct val="0"/>
                </a:spcBef>
                <a:defRPr/>
              </a:pPr>
              <a:t>12</a:t>
            </a:fld>
            <a:endParaRPr lang="en-US" altLang="en-US"/>
          </a:p>
        </p:txBody>
      </p:sp>
      <p:sp>
        <p:nvSpPr>
          <p:cNvPr id="35843" name="Rectangle 2">
            <a:extLst>
              <a:ext uri="{FF2B5EF4-FFF2-40B4-BE49-F238E27FC236}">
                <a16:creationId xmlns:a16="http://schemas.microsoft.com/office/drawing/2014/main" id="{CA29C3C3-7555-0D44-9D69-AD9A0E93FA8D}"/>
              </a:ext>
            </a:extLst>
          </p:cNvPr>
          <p:cNvSpPr>
            <a:spLocks noGrp="1" noRot="1" noChangeAspect="1" noChangeArrowheads="1" noTextEdit="1"/>
          </p:cNvSpPr>
          <p:nvPr>
            <p:ph type="sldImg"/>
          </p:nvPr>
        </p:nvSpPr>
        <p:spPr>
          <a:xfrm>
            <a:off x="1143000" y="684213"/>
            <a:ext cx="4573588" cy="3430587"/>
          </a:xfrm>
          <a:ln/>
        </p:spPr>
      </p:sp>
      <p:sp>
        <p:nvSpPr>
          <p:cNvPr id="35844" name="Rectangle 3">
            <a:extLst>
              <a:ext uri="{FF2B5EF4-FFF2-40B4-BE49-F238E27FC236}">
                <a16:creationId xmlns:a16="http://schemas.microsoft.com/office/drawing/2014/main" id="{23FC52CB-B10E-2646-A2AF-D061EC8A393A}"/>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spcBef>
                <a:spcPct val="0"/>
              </a:spcBef>
              <a:defRPr/>
            </a:pPr>
            <a:r>
              <a:rPr lang="en-US" altLang="en-US">
                <a:latin typeface="Arial" charset="0"/>
              </a:rPr>
              <a:t>This defective gene has a saving grace in that it confers resistance to Malaria, an infectious disease.  At far left is the proposed fibril formation of hemoglobin molecules that causes them to precipitate in the cell.  Normal hemoglobin does not form this polymer.  The middle panel illustrates the impacts of Hb S on various organs. Above right is abnormal structure of a single Hb S molecule.  Below right is illustrated the destruction of RBC with Hb s concatamers.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2AB5D7DB-8845-9441-B5AB-58AB6260A1C6}"/>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F77DB80-596D-374F-A9AE-FCDA86B90E8A}" type="slidenum">
              <a:rPr lang="en-US" altLang="en-US" smtClean="0"/>
              <a:pPr eaLnBrk="1" hangingPunct="1">
                <a:spcBef>
                  <a:spcPct val="0"/>
                </a:spcBef>
                <a:defRPr/>
              </a:pPr>
              <a:t>13</a:t>
            </a:fld>
            <a:endParaRPr lang="en-US" altLang="en-US"/>
          </a:p>
        </p:txBody>
      </p:sp>
      <p:sp>
        <p:nvSpPr>
          <p:cNvPr id="36867" name="Rectangle 2">
            <a:extLst>
              <a:ext uri="{FF2B5EF4-FFF2-40B4-BE49-F238E27FC236}">
                <a16:creationId xmlns:a16="http://schemas.microsoft.com/office/drawing/2014/main" id="{3D15D046-D48B-3741-9A06-D4A8108C07E5}"/>
              </a:ext>
            </a:extLst>
          </p:cNvPr>
          <p:cNvSpPr>
            <a:spLocks noGrp="1" noRot="1" noChangeAspect="1" noChangeArrowheads="1" noTextEdit="1"/>
          </p:cNvSpPr>
          <p:nvPr>
            <p:ph type="sldImg"/>
          </p:nvPr>
        </p:nvSpPr>
        <p:spPr>
          <a:xfrm>
            <a:off x="1144588" y="685800"/>
            <a:ext cx="4572000" cy="3429000"/>
          </a:xfrm>
          <a:ln/>
        </p:spPr>
      </p:sp>
      <p:sp>
        <p:nvSpPr>
          <p:cNvPr id="36868" name="Rectangle 3">
            <a:extLst>
              <a:ext uri="{FF2B5EF4-FFF2-40B4-BE49-F238E27FC236}">
                <a16:creationId xmlns:a16="http://schemas.microsoft.com/office/drawing/2014/main" id="{03C09825-B6EE-594F-AEC3-080B6EBFF145}"/>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 On the left is a Black Lab with E_B_ genotype.  In the middle is a yellow lab with eebb genotype.  On the right is a chocolate lab with EEbb genotype</a:t>
            </a:r>
          </a:p>
          <a:p>
            <a:pPr eaLnBrk="1" hangingPunct="1">
              <a:defRPr/>
            </a:pPr>
            <a:endParaRPr lang="en-US" alt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F884CA6-0E6C-B14A-ABBE-F174B873F60E}"/>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34E8452-6256-B247-BD83-71E99CD1DF71}" type="slidenum">
              <a:rPr lang="en-US" altLang="en-US" smtClean="0"/>
              <a:pPr eaLnBrk="1" hangingPunct="1">
                <a:spcBef>
                  <a:spcPct val="0"/>
                </a:spcBef>
                <a:defRPr/>
              </a:pPr>
              <a:t>14</a:t>
            </a:fld>
            <a:endParaRPr lang="en-US" altLang="en-US"/>
          </a:p>
        </p:txBody>
      </p:sp>
      <p:sp>
        <p:nvSpPr>
          <p:cNvPr id="37891" name="Rectangle 2">
            <a:extLst>
              <a:ext uri="{FF2B5EF4-FFF2-40B4-BE49-F238E27FC236}">
                <a16:creationId xmlns:a16="http://schemas.microsoft.com/office/drawing/2014/main" id="{D6E40DD5-2101-A644-B8F5-4A74CA1DD800}"/>
              </a:ext>
            </a:extLst>
          </p:cNvPr>
          <p:cNvSpPr>
            <a:spLocks noGrp="1" noRot="1" noChangeAspect="1" noChangeArrowheads="1" noTextEdit="1"/>
          </p:cNvSpPr>
          <p:nvPr>
            <p:ph type="sldImg"/>
          </p:nvPr>
        </p:nvSpPr>
        <p:spPr>
          <a:xfrm>
            <a:off x="1143000" y="684213"/>
            <a:ext cx="4573588" cy="3430587"/>
          </a:xfrm>
          <a:ln/>
        </p:spPr>
      </p:sp>
      <p:sp>
        <p:nvSpPr>
          <p:cNvPr id="37892" name="Rectangle 3">
            <a:extLst>
              <a:ext uri="{FF2B5EF4-FFF2-40B4-BE49-F238E27FC236}">
                <a16:creationId xmlns:a16="http://schemas.microsoft.com/office/drawing/2014/main" id="{1547DA58-CA7A-6D47-9C3B-36A09E1BE16A}"/>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Vary in a population along a continuum.  There are additive effects of two or more genes.  At least three separate genes impact skin color.  Modeled above in Punnett square assumes three separate genes where the dark coloration is incompletely dominant to the other alleles.  There are several ways to achieve the same coloration as there are six alleles for any expression.  For example AABbcc may have the same degree of coloration as AaBbCc.</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4D32E0CF-EB20-674E-AF0C-CC3789D0F1DD}"/>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2D0730F-38AF-774D-AA97-0419CDA0756E}" type="slidenum">
              <a:rPr lang="en-US" altLang="en-US" smtClean="0"/>
              <a:pPr eaLnBrk="1" hangingPunct="1">
                <a:spcBef>
                  <a:spcPct val="0"/>
                </a:spcBef>
                <a:defRPr/>
              </a:pPr>
              <a:t>15</a:t>
            </a:fld>
            <a:endParaRPr lang="en-US" altLang="en-US"/>
          </a:p>
        </p:txBody>
      </p:sp>
      <p:sp>
        <p:nvSpPr>
          <p:cNvPr id="38915" name="Rectangle 2">
            <a:extLst>
              <a:ext uri="{FF2B5EF4-FFF2-40B4-BE49-F238E27FC236}">
                <a16:creationId xmlns:a16="http://schemas.microsoft.com/office/drawing/2014/main" id="{6DC02F8C-B02D-3640-9C0F-7F67C351188B}"/>
              </a:ext>
            </a:extLst>
          </p:cNvPr>
          <p:cNvSpPr>
            <a:spLocks noGrp="1" noRot="1" noChangeAspect="1" noChangeArrowheads="1" noTextEdit="1"/>
          </p:cNvSpPr>
          <p:nvPr>
            <p:ph type="sldImg"/>
          </p:nvPr>
        </p:nvSpPr>
        <p:spPr>
          <a:xfrm>
            <a:off x="1143000" y="684213"/>
            <a:ext cx="4573588" cy="3430587"/>
          </a:xfrm>
          <a:ln/>
        </p:spPr>
      </p:sp>
      <p:sp>
        <p:nvSpPr>
          <p:cNvPr id="38916" name="Rectangle 3">
            <a:extLst>
              <a:ext uri="{FF2B5EF4-FFF2-40B4-BE49-F238E27FC236}">
                <a16:creationId xmlns:a16="http://schemas.microsoft.com/office/drawing/2014/main" id="{2FB37755-F66E-394A-9189-BE0FCDA6EAC1}"/>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endParaRPr lang="en-US" alt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4D32E0CF-EB20-674E-AF0C-CC3789D0F1DD}"/>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2D0730F-38AF-774D-AA97-0419CDA0756E}" type="slidenum">
              <a:rPr lang="en-US" altLang="en-US" smtClean="0"/>
              <a:pPr eaLnBrk="1" hangingPunct="1">
                <a:spcBef>
                  <a:spcPct val="0"/>
                </a:spcBef>
                <a:defRPr/>
              </a:pPr>
              <a:t>16</a:t>
            </a:fld>
            <a:endParaRPr lang="en-US" altLang="en-US"/>
          </a:p>
        </p:txBody>
      </p:sp>
      <p:sp>
        <p:nvSpPr>
          <p:cNvPr id="38915" name="Rectangle 2">
            <a:extLst>
              <a:ext uri="{FF2B5EF4-FFF2-40B4-BE49-F238E27FC236}">
                <a16:creationId xmlns:a16="http://schemas.microsoft.com/office/drawing/2014/main" id="{6DC02F8C-B02D-3640-9C0F-7F67C351188B}"/>
              </a:ext>
            </a:extLst>
          </p:cNvPr>
          <p:cNvSpPr>
            <a:spLocks noGrp="1" noRot="1" noChangeAspect="1" noChangeArrowheads="1" noTextEdit="1"/>
          </p:cNvSpPr>
          <p:nvPr>
            <p:ph type="sldImg"/>
          </p:nvPr>
        </p:nvSpPr>
        <p:spPr>
          <a:xfrm>
            <a:off x="1143000" y="684213"/>
            <a:ext cx="4573588" cy="3430587"/>
          </a:xfrm>
          <a:ln/>
        </p:spPr>
      </p:sp>
      <p:sp>
        <p:nvSpPr>
          <p:cNvPr id="38916" name="Rectangle 3">
            <a:extLst>
              <a:ext uri="{FF2B5EF4-FFF2-40B4-BE49-F238E27FC236}">
                <a16:creationId xmlns:a16="http://schemas.microsoft.com/office/drawing/2014/main" id="{2FB37755-F66E-394A-9189-BE0FCDA6EAC1}"/>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endParaRPr lang="en-US" altLang="en-US">
              <a:latin typeface="Arial" charset="0"/>
            </a:endParaRPr>
          </a:p>
        </p:txBody>
      </p:sp>
    </p:spTree>
    <p:extLst>
      <p:ext uri="{BB962C8B-B14F-4D97-AF65-F5344CB8AC3E}">
        <p14:creationId xmlns:p14="http://schemas.microsoft.com/office/powerpoint/2010/main" val="2642689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B5767BD8-76DB-1548-A6BC-233E7760FBAC}"/>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80FE6CA-44D2-D842-B2AC-FFFD00A7A974}" type="slidenum">
              <a:rPr lang="en-US" altLang="en-US" smtClean="0"/>
              <a:pPr eaLnBrk="1" hangingPunct="1">
                <a:spcBef>
                  <a:spcPct val="0"/>
                </a:spcBef>
                <a:defRPr/>
              </a:pPr>
              <a:t>17</a:t>
            </a:fld>
            <a:endParaRPr lang="en-US" altLang="en-US"/>
          </a:p>
        </p:txBody>
      </p:sp>
      <p:sp>
        <p:nvSpPr>
          <p:cNvPr id="39939" name="Rectangle 2">
            <a:extLst>
              <a:ext uri="{FF2B5EF4-FFF2-40B4-BE49-F238E27FC236}">
                <a16:creationId xmlns:a16="http://schemas.microsoft.com/office/drawing/2014/main" id="{143F3AF7-943D-8447-A8CD-1206D7B8770B}"/>
              </a:ext>
            </a:extLst>
          </p:cNvPr>
          <p:cNvSpPr>
            <a:spLocks noGrp="1" noRot="1" noChangeAspect="1" noChangeArrowheads="1" noTextEdit="1"/>
          </p:cNvSpPr>
          <p:nvPr>
            <p:ph type="sldImg"/>
          </p:nvPr>
        </p:nvSpPr>
        <p:spPr>
          <a:xfrm>
            <a:off x="1144588" y="685800"/>
            <a:ext cx="4572000" cy="3429000"/>
          </a:xfrm>
          <a:ln/>
        </p:spPr>
      </p:sp>
      <p:sp>
        <p:nvSpPr>
          <p:cNvPr id="39940" name="Rectangle 3">
            <a:extLst>
              <a:ext uri="{FF2B5EF4-FFF2-40B4-BE49-F238E27FC236}">
                <a16:creationId xmlns:a16="http://schemas.microsoft.com/office/drawing/2014/main" id="{D4F071C0-6C29-0F42-8A1E-D45D2D5A8743}"/>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Himalayan rabbits carry the C gene that has an impact on fur coloration, skin and eyes at temperatures indicated on slide.  But many traits are modulated by the environment (nature vs nurture argument).  In humans the red and white blood cell count can vary depending upon altitude, physical activity level over time and other factors.  Do you have a tan?  Does that affect your skin color?  However, you do not pass a tan on to your offspring- only your genes are passed 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68F79B52-3093-1B4A-8AFA-814D1905CEEE}"/>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42F845C-4676-6D4B-985A-DBC8B1887E31}" type="slidenum">
              <a:rPr lang="en-US" altLang="en-US" smtClean="0"/>
              <a:pPr eaLnBrk="1" hangingPunct="1">
                <a:spcBef>
                  <a:spcPct val="0"/>
                </a:spcBef>
                <a:defRPr/>
              </a:pPr>
              <a:t>18</a:t>
            </a:fld>
            <a:endParaRPr lang="en-US" altLang="en-US"/>
          </a:p>
        </p:txBody>
      </p:sp>
      <p:sp>
        <p:nvSpPr>
          <p:cNvPr id="40963" name="Rectangle 2">
            <a:extLst>
              <a:ext uri="{FF2B5EF4-FFF2-40B4-BE49-F238E27FC236}">
                <a16:creationId xmlns:a16="http://schemas.microsoft.com/office/drawing/2014/main" id="{79E68DB1-4920-0349-85E4-4B746FD034B7}"/>
              </a:ext>
            </a:extLst>
          </p:cNvPr>
          <p:cNvSpPr>
            <a:spLocks noGrp="1" noRot="1" noChangeAspect="1" noChangeArrowheads="1" noTextEdit="1"/>
          </p:cNvSpPr>
          <p:nvPr>
            <p:ph type="sldImg"/>
          </p:nvPr>
        </p:nvSpPr>
        <p:spPr>
          <a:xfrm>
            <a:off x="1143000" y="684213"/>
            <a:ext cx="4573588" cy="3430587"/>
          </a:xfrm>
          <a:ln/>
        </p:spPr>
      </p:sp>
      <p:sp>
        <p:nvSpPr>
          <p:cNvPr id="40964" name="Rectangle 3">
            <a:extLst>
              <a:ext uri="{FF2B5EF4-FFF2-40B4-BE49-F238E27FC236}">
                <a16:creationId xmlns:a16="http://schemas.microsoft.com/office/drawing/2014/main" id="{7AB0973E-5936-A745-927E-7B948737371B}"/>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lnSpc>
                <a:spcPct val="95000"/>
              </a:lnSpc>
              <a:defRPr/>
            </a:pPr>
            <a:r>
              <a:rPr lang="en-US" altLang="en-US">
                <a:latin typeface="Arial" charset="0"/>
              </a:rPr>
              <a:t>Duplications may occur during unequal crossing over in meiosis I where DNA sequences are repeated.  Deletions are the reverse of duplications as above or caused by chemical or physical (X-rays) exposures.  Inversions may involve repeated regions of chromosomes.  Translocations are physical movement of part or all of a chromosome to another non-homologous chromosome (often reciprocal if partial).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4193E274-0C03-374B-8741-C7AE8013ED7A}"/>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0DEC8DB-E610-5C45-B28B-39510F0D2460}" type="slidenum">
              <a:rPr lang="en-US" altLang="en-US" smtClean="0"/>
              <a:pPr eaLnBrk="1" hangingPunct="1">
                <a:spcBef>
                  <a:spcPct val="0"/>
                </a:spcBef>
                <a:defRPr/>
              </a:pPr>
              <a:t>19</a:t>
            </a:fld>
            <a:endParaRPr lang="en-US" altLang="en-US"/>
          </a:p>
        </p:txBody>
      </p:sp>
      <p:sp>
        <p:nvSpPr>
          <p:cNvPr id="41987" name="Rectangle 2">
            <a:extLst>
              <a:ext uri="{FF2B5EF4-FFF2-40B4-BE49-F238E27FC236}">
                <a16:creationId xmlns:a16="http://schemas.microsoft.com/office/drawing/2014/main" id="{1E577215-4AD7-A448-9791-8B89BAFCCE48}"/>
              </a:ext>
            </a:extLst>
          </p:cNvPr>
          <p:cNvSpPr>
            <a:spLocks noGrp="1" noRot="1" noChangeAspect="1" noChangeArrowheads="1" noTextEdit="1"/>
          </p:cNvSpPr>
          <p:nvPr>
            <p:ph type="sldImg"/>
          </p:nvPr>
        </p:nvSpPr>
        <p:spPr>
          <a:xfrm>
            <a:off x="1143000" y="684213"/>
            <a:ext cx="4573588" cy="3430587"/>
          </a:xfrm>
          <a:ln/>
        </p:spPr>
      </p:sp>
      <p:sp>
        <p:nvSpPr>
          <p:cNvPr id="41988" name="Rectangle 3">
            <a:extLst>
              <a:ext uri="{FF2B5EF4-FFF2-40B4-BE49-F238E27FC236}">
                <a16:creationId xmlns:a16="http://schemas.microsoft.com/office/drawing/2014/main" id="{7752B820-66D7-F14C-ACDB-AB358E591494}"/>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Translocation or exchange of genetic material on chromosomes 22 and 8.  This was the first example of a malignancy that was tied to a chromosomal change.  The change on chromosome 22 caused deregulation or unregulated transcription of a tyrosine kinase and stimulating cell growth in bone marrow (10-25x increase in number of white blood cells).  This signaling system protein, if blocked, can stop the cancer phenotype.  Knowledge of the type of protein led to discovery of a drug that inhibits the kinase activity- Gleevec (imatinib mesylate).</a:t>
            </a:r>
          </a:p>
          <a:p>
            <a:pPr eaLnBrk="1" hangingPunct="1">
              <a:defRPr/>
            </a:pPr>
            <a:r>
              <a:rPr lang="en-US" altLang="en-US">
                <a:latin typeface="Arial" charset="0"/>
              </a:rPr>
              <a:t>Method of staining chromosomes is called SKY.  SKY uses chromosome sequence specific DNA probes with attached flourescent dyes.  The dye for each chromosome is different (as are the probes).  Referred to as “painting the chromosome.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DD3096DE-A9D2-FE48-B9A2-1834914B3F59}"/>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F3AB3380-612A-4641-AFAD-06310D845B47}" type="slidenum">
              <a:rPr lang="en-US" altLang="en-US" smtClean="0"/>
              <a:pPr eaLnBrk="1" hangingPunct="1">
                <a:spcBef>
                  <a:spcPct val="0"/>
                </a:spcBef>
                <a:defRPr/>
              </a:pPr>
              <a:t>2</a:t>
            </a:fld>
            <a:endParaRPr lang="en-US" altLang="en-US"/>
          </a:p>
        </p:txBody>
      </p:sp>
      <p:sp>
        <p:nvSpPr>
          <p:cNvPr id="26627" name="Rectangle 2">
            <a:extLst>
              <a:ext uri="{FF2B5EF4-FFF2-40B4-BE49-F238E27FC236}">
                <a16:creationId xmlns:a16="http://schemas.microsoft.com/office/drawing/2014/main" id="{CF8C8F90-7A7B-4548-820D-0355736AFC08}"/>
              </a:ext>
            </a:extLst>
          </p:cNvPr>
          <p:cNvSpPr>
            <a:spLocks noGrp="1" noRot="1" noChangeAspect="1" noChangeArrowheads="1" noTextEdit="1"/>
          </p:cNvSpPr>
          <p:nvPr>
            <p:ph type="sldImg"/>
          </p:nvPr>
        </p:nvSpPr>
        <p:spPr>
          <a:xfrm>
            <a:off x="1143000" y="684213"/>
            <a:ext cx="4573588" cy="3430587"/>
          </a:xfrm>
          <a:ln/>
        </p:spPr>
      </p:sp>
      <p:sp>
        <p:nvSpPr>
          <p:cNvPr id="26628" name="Rectangle 3">
            <a:extLst>
              <a:ext uri="{FF2B5EF4-FFF2-40B4-BE49-F238E27FC236}">
                <a16:creationId xmlns:a16="http://schemas.microsoft.com/office/drawing/2014/main" id="{FB3681F8-A9D5-6A4F-BC92-5C6DFBDBD01F}"/>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Not all genes and traits behave in a strict mendeelian sense as this represents the most simplistic cases.  Follow the slide to mention other types of information.  Not all forms will be covered in class but all are covered in the readings from Chapter 9.</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53008CDC-6751-FA47-AA72-A3AA22386FE3}"/>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C9BEE1F-7426-5941-888B-AE1DF2FC049C}" type="slidenum">
              <a:rPr lang="en-US" altLang="en-US" smtClean="0"/>
              <a:pPr eaLnBrk="1" hangingPunct="1">
                <a:spcBef>
                  <a:spcPct val="0"/>
                </a:spcBef>
                <a:defRPr/>
              </a:pPr>
              <a:t>20</a:t>
            </a:fld>
            <a:endParaRPr lang="en-US" altLang="en-US"/>
          </a:p>
        </p:txBody>
      </p:sp>
      <p:sp>
        <p:nvSpPr>
          <p:cNvPr id="43011" name="Rectangle 2">
            <a:extLst>
              <a:ext uri="{FF2B5EF4-FFF2-40B4-BE49-F238E27FC236}">
                <a16:creationId xmlns:a16="http://schemas.microsoft.com/office/drawing/2014/main" id="{F0DD62AC-CCD0-4D48-BCFE-54EC24E86C8E}"/>
              </a:ext>
            </a:extLst>
          </p:cNvPr>
          <p:cNvSpPr>
            <a:spLocks noGrp="1" noRot="1" noChangeAspect="1" noChangeArrowheads="1" noTextEdit="1"/>
          </p:cNvSpPr>
          <p:nvPr>
            <p:ph type="sldImg"/>
          </p:nvPr>
        </p:nvSpPr>
        <p:spPr>
          <a:xfrm>
            <a:off x="1144588" y="685800"/>
            <a:ext cx="4572000" cy="3429000"/>
          </a:xfrm>
          <a:ln/>
        </p:spPr>
      </p:sp>
      <p:sp>
        <p:nvSpPr>
          <p:cNvPr id="43012" name="Rectangle 3">
            <a:extLst>
              <a:ext uri="{FF2B5EF4-FFF2-40B4-BE49-F238E27FC236}">
                <a16:creationId xmlns:a16="http://schemas.microsoft.com/office/drawing/2014/main" id="{0D684050-2A56-F945-B17A-B7146B3185F0}"/>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endParaRPr lang="en-US" alt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65C1AB38-86C8-FB40-A835-E38D1EAAD559}"/>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F87B160-687C-4E40-A2AA-D83A06E942C3}" type="slidenum">
              <a:rPr lang="en-US" altLang="en-US" smtClean="0"/>
              <a:pPr eaLnBrk="1" hangingPunct="1">
                <a:spcBef>
                  <a:spcPct val="0"/>
                </a:spcBef>
                <a:defRPr/>
              </a:pPr>
              <a:t>21</a:t>
            </a:fld>
            <a:endParaRPr lang="en-US" altLang="en-US"/>
          </a:p>
        </p:txBody>
      </p:sp>
      <p:sp>
        <p:nvSpPr>
          <p:cNvPr id="44035" name="Rectangle 2">
            <a:extLst>
              <a:ext uri="{FF2B5EF4-FFF2-40B4-BE49-F238E27FC236}">
                <a16:creationId xmlns:a16="http://schemas.microsoft.com/office/drawing/2014/main" id="{6E50A116-2E5F-1A49-88AB-82912016F539}"/>
              </a:ext>
            </a:extLst>
          </p:cNvPr>
          <p:cNvSpPr>
            <a:spLocks noGrp="1" noRot="1" noChangeAspect="1" noChangeArrowheads="1" noTextEdit="1"/>
          </p:cNvSpPr>
          <p:nvPr>
            <p:ph type="sldImg"/>
          </p:nvPr>
        </p:nvSpPr>
        <p:spPr>
          <a:xfrm>
            <a:off x="1144588" y="685800"/>
            <a:ext cx="4572000" cy="3429000"/>
          </a:xfrm>
          <a:ln/>
        </p:spPr>
      </p:sp>
      <p:sp>
        <p:nvSpPr>
          <p:cNvPr id="44036" name="Rectangle 3">
            <a:extLst>
              <a:ext uri="{FF2B5EF4-FFF2-40B4-BE49-F238E27FC236}">
                <a16:creationId xmlns:a16="http://schemas.microsoft.com/office/drawing/2014/main" id="{3053AFA3-C18D-BA4A-993D-6B7526118AEF}"/>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endParaRPr lang="en-US" alt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3DE79ABC-B532-1B41-8E11-5A540195FAF9}"/>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C29E11BD-0F14-B84B-826C-E2D82FB55A7D}" type="slidenum">
              <a:rPr lang="en-US" altLang="en-US" smtClean="0"/>
              <a:pPr eaLnBrk="1" hangingPunct="1">
                <a:spcBef>
                  <a:spcPct val="0"/>
                </a:spcBef>
                <a:defRPr/>
              </a:pPr>
              <a:t>22</a:t>
            </a:fld>
            <a:endParaRPr lang="en-US" altLang="en-US"/>
          </a:p>
        </p:txBody>
      </p:sp>
      <p:sp>
        <p:nvSpPr>
          <p:cNvPr id="45059" name="Rectangle 2">
            <a:extLst>
              <a:ext uri="{FF2B5EF4-FFF2-40B4-BE49-F238E27FC236}">
                <a16:creationId xmlns:a16="http://schemas.microsoft.com/office/drawing/2014/main" id="{E4A9A953-D75C-3247-80BD-1176DCD7F5B8}"/>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5C1CC848-E96A-194D-AD9C-DC732905D641}"/>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a:latin typeface="Arial" charset="0"/>
              </a:rPr>
              <a:t>If nondisjunction occurs during meiosis I all of the gametes have abnormal chromosome numbers.  In this simplified example, the gametes would have either 3 or 1 chromosome (equal numbers of gametes)- the result of not separating sister chromosomes from Prophase I.  If the nondisjunction occurs in meiosis II there are two normal gametes, one with an extra chromosome and one with a loss of chromosomes.  Assume that in this example we are looking at a female and the X chromosome is either lost or doubled due to nondisjunction.  If it is lost, a male sperm carrying the X chromosome would yield an individual with Turner Syndrome.  If the mating is with an egg that has two X chromosomes you get an individual with XXX Syndrome.  The nondisjunction occurs randomly but is more frequent in eggs of older mothers.  It can happen in males during spermatogenesis.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04D0DB6D-6F69-7449-908B-32B49F62A57E}"/>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11BC92F-A6E2-B943-A580-867EE1D86407}" type="slidenum">
              <a:rPr lang="en-US" altLang="en-US" smtClean="0"/>
              <a:pPr eaLnBrk="1" hangingPunct="1">
                <a:spcBef>
                  <a:spcPct val="0"/>
                </a:spcBef>
                <a:defRPr/>
              </a:pPr>
              <a:t>23</a:t>
            </a:fld>
            <a:endParaRPr lang="en-US" altLang="en-US"/>
          </a:p>
        </p:txBody>
      </p:sp>
      <p:sp>
        <p:nvSpPr>
          <p:cNvPr id="46083" name="Rectangle 2">
            <a:extLst>
              <a:ext uri="{FF2B5EF4-FFF2-40B4-BE49-F238E27FC236}">
                <a16:creationId xmlns:a16="http://schemas.microsoft.com/office/drawing/2014/main" id="{B145692A-96AF-4F49-B835-C9CF6C24726A}"/>
              </a:ext>
            </a:extLst>
          </p:cNvPr>
          <p:cNvSpPr>
            <a:spLocks noGrp="1" noRot="1" noChangeAspect="1" noChangeArrowheads="1" noTextEdit="1"/>
          </p:cNvSpPr>
          <p:nvPr>
            <p:ph type="sldImg"/>
          </p:nvPr>
        </p:nvSpPr>
        <p:spPr>
          <a:xfrm>
            <a:off x="1144588" y="685800"/>
            <a:ext cx="4572000" cy="3429000"/>
          </a:xfrm>
          <a:ln/>
        </p:spPr>
      </p:sp>
      <p:sp>
        <p:nvSpPr>
          <p:cNvPr id="46084" name="Rectangle 3">
            <a:extLst>
              <a:ext uri="{FF2B5EF4-FFF2-40B4-BE49-F238E27FC236}">
                <a16:creationId xmlns:a16="http://schemas.microsoft.com/office/drawing/2014/main" id="{55E37DAF-9A64-224A-86B8-D1AB6BDD1B1E}"/>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Follow slide.  Variability may be due to which alleles of genes are in the triploid copies of chromosome #21 and in the penetrance of those alleles. Alleles do not always do the same thing in different individuals.  Variability may be due to which alleles of genes are in the triploid copies of chromosome #21 and in the penetrance of those alleles. </a:t>
            </a:r>
          </a:p>
          <a:p>
            <a:pPr eaLnBrk="1" hangingPunct="1">
              <a:defRPr/>
            </a:pPr>
            <a:r>
              <a:rPr lang="en-US" altLang="en-US">
                <a:latin typeface="Arial" charset="0"/>
              </a:rPr>
              <a:t>Variability may be due to which alleles of genes are in the triploid copies of chromosome #21 and in the penetrance of those alleles. Alleles do not always do the same thing in different individuals.  Test include amniocentesis with karyotyping but a newer method is available.  Fetal blood is found in a women’s blood (cF DNA).  With a screen involving either sequencing of specific fragments or use of methylation patterns (quantitative differences between autosomes and trisomy) the presence or absence of Down trisomy is ~99% accurate.  Can test for two other chromosomal abnormalities also.</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05AC4BF6-6730-3A4F-95F1-53D62BC74F8A}"/>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FC416A9D-0C53-8A47-92D3-CF9B1F3A012A}" type="slidenum">
              <a:rPr lang="en-US" altLang="en-US" smtClean="0"/>
              <a:pPr eaLnBrk="1" hangingPunct="1">
                <a:spcBef>
                  <a:spcPct val="0"/>
                </a:spcBef>
                <a:defRPr/>
              </a:pPr>
              <a:t>24</a:t>
            </a:fld>
            <a:endParaRPr lang="en-US" altLang="en-US"/>
          </a:p>
        </p:txBody>
      </p:sp>
      <p:sp>
        <p:nvSpPr>
          <p:cNvPr id="47107" name="Rectangle 2">
            <a:extLst>
              <a:ext uri="{FF2B5EF4-FFF2-40B4-BE49-F238E27FC236}">
                <a16:creationId xmlns:a16="http://schemas.microsoft.com/office/drawing/2014/main" id="{48AFCC7E-3959-234B-8475-1422FD090257}"/>
              </a:ext>
            </a:extLst>
          </p:cNvPr>
          <p:cNvSpPr>
            <a:spLocks noGrp="1" noRot="1" noChangeAspect="1" noChangeArrowheads="1" noTextEdit="1"/>
          </p:cNvSpPr>
          <p:nvPr>
            <p:ph type="sldImg"/>
          </p:nvPr>
        </p:nvSpPr>
        <p:spPr>
          <a:xfrm>
            <a:off x="1143000" y="684213"/>
            <a:ext cx="4573588" cy="3430587"/>
          </a:xfrm>
          <a:ln/>
        </p:spPr>
      </p:sp>
      <p:sp>
        <p:nvSpPr>
          <p:cNvPr id="47108" name="Rectangle 3">
            <a:extLst>
              <a:ext uri="{FF2B5EF4-FFF2-40B4-BE49-F238E27FC236}">
                <a16:creationId xmlns:a16="http://schemas.microsoft.com/office/drawing/2014/main" id="{9A535C5B-7D0A-614A-9BBB-8D8A586C4491}"/>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1CF856E-8AD0-D74F-967B-B67380C13E37}"/>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DDDE0D1-4C67-C94C-B031-9A66D7719A56}" type="slidenum">
              <a:rPr lang="en-US" altLang="en-US" smtClean="0"/>
              <a:pPr eaLnBrk="1" hangingPunct="1">
                <a:spcBef>
                  <a:spcPct val="0"/>
                </a:spcBef>
                <a:defRPr/>
              </a:pPr>
              <a:t>3</a:t>
            </a:fld>
            <a:endParaRPr lang="en-US" altLang="en-US"/>
          </a:p>
        </p:txBody>
      </p:sp>
      <p:sp>
        <p:nvSpPr>
          <p:cNvPr id="27651" name="Rectangle 2">
            <a:extLst>
              <a:ext uri="{FF2B5EF4-FFF2-40B4-BE49-F238E27FC236}">
                <a16:creationId xmlns:a16="http://schemas.microsoft.com/office/drawing/2014/main" id="{98E8267D-B274-3C4E-B840-70151C344F53}"/>
              </a:ext>
            </a:extLst>
          </p:cNvPr>
          <p:cNvSpPr>
            <a:spLocks noGrp="1" noRot="1" noChangeAspect="1" noChangeArrowheads="1" noTextEdit="1"/>
          </p:cNvSpPr>
          <p:nvPr>
            <p:ph type="sldImg"/>
          </p:nvPr>
        </p:nvSpPr>
        <p:spPr>
          <a:xfrm>
            <a:off x="1143000" y="684213"/>
            <a:ext cx="4573588" cy="3430587"/>
          </a:xfrm>
          <a:ln/>
        </p:spPr>
      </p:sp>
      <p:sp>
        <p:nvSpPr>
          <p:cNvPr id="27652" name="Rectangle 3">
            <a:extLst>
              <a:ext uri="{FF2B5EF4-FFF2-40B4-BE49-F238E27FC236}">
                <a16:creationId xmlns:a16="http://schemas.microsoft.com/office/drawing/2014/main" id="{9BCEF964-A714-994D-9C35-40F2061A1B20}"/>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SRY genes encodes a transcription factor that turns on many genes and leads to male sex.  In the absence of this transcription factor, female is the default condition.  In females the X chromosomes are homologous chromosome and behave as such during meiosis.  What about the Y and X chromosomes in males?  There are similarities at the opposite ends that allow the X and Y chromosomes to pair without much contact between the majority of the two chromosomes.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3496EA07-E39F-5640-9067-20B2C9B780BD}"/>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DEB15D6-B5C8-7949-A1A1-0F8EA888DB55}" type="slidenum">
              <a:rPr lang="en-US" altLang="en-US" smtClean="0"/>
              <a:pPr eaLnBrk="1" hangingPunct="1">
                <a:spcBef>
                  <a:spcPct val="0"/>
                </a:spcBef>
                <a:defRPr/>
              </a:pPr>
              <a:t>4</a:t>
            </a:fld>
            <a:endParaRPr lang="en-US" altLang="en-US"/>
          </a:p>
        </p:txBody>
      </p:sp>
      <p:sp>
        <p:nvSpPr>
          <p:cNvPr id="28675" name="Rectangle 2">
            <a:extLst>
              <a:ext uri="{FF2B5EF4-FFF2-40B4-BE49-F238E27FC236}">
                <a16:creationId xmlns:a16="http://schemas.microsoft.com/office/drawing/2014/main" id="{16AAB410-8DA6-C746-9A80-A260F7294B44}"/>
              </a:ext>
            </a:extLst>
          </p:cNvPr>
          <p:cNvSpPr>
            <a:spLocks noGrp="1" noRot="1" noChangeAspect="1" noChangeArrowheads="1" noTextEdit="1"/>
          </p:cNvSpPr>
          <p:nvPr>
            <p:ph type="sldImg"/>
          </p:nvPr>
        </p:nvSpPr>
        <p:spPr>
          <a:xfrm>
            <a:off x="1143000" y="684213"/>
            <a:ext cx="4573588" cy="3430587"/>
          </a:xfrm>
          <a:ln/>
        </p:spPr>
      </p:sp>
      <p:sp>
        <p:nvSpPr>
          <p:cNvPr id="28676" name="Rectangle 3">
            <a:extLst>
              <a:ext uri="{FF2B5EF4-FFF2-40B4-BE49-F238E27FC236}">
                <a16:creationId xmlns:a16="http://schemas.microsoft.com/office/drawing/2014/main" id="{BC5E1404-B121-B049-A9C5-A3BBFDE79A06}"/>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Nettie Stevens discovered sex chromosomes in insects. She died within a few years. Her former mentor, TH Morgan, wrote about her in 1912: "Modern cytological work involves an intricacy of detail, the significance of which can be appreciated by the specialist alone; but Miss Stevens had a share in a discovery of importance, and her work will be remembered for this, when the minutiae of detailed investigations that she carried out have become incorporated in the general body of the subject". — Thomas Hunt Morgan, following Stevens' death in 1912 </a:t>
            </a:r>
          </a:p>
          <a:p>
            <a:pPr eaLnBrk="1" hangingPunct="1">
              <a:defRPr/>
            </a:pPr>
            <a:r>
              <a:rPr lang="en-US" altLang="en-US">
                <a:latin typeface="Arial" charset="0"/>
              </a:rPr>
              <a:t>This somewhat lukewarm praise fails to catch the magnitude of Stevens’ accomplishment. All the more curious because it was Stevens herself who brought the study of Drosophila into Morgan’s laboratory. She was a pioneer of science.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17C90446-164D-AA45-A9A2-587C4EE174E7}"/>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6E36888-ECEF-D842-9346-15BD7D3326B6}" type="slidenum">
              <a:rPr lang="en-US" altLang="en-US" smtClean="0"/>
              <a:pPr eaLnBrk="1" hangingPunct="1">
                <a:spcBef>
                  <a:spcPct val="0"/>
                </a:spcBef>
                <a:defRPr/>
              </a:pPr>
              <a:t>5</a:t>
            </a:fld>
            <a:endParaRPr lang="en-US" altLang="en-US"/>
          </a:p>
        </p:txBody>
      </p:sp>
      <p:sp>
        <p:nvSpPr>
          <p:cNvPr id="29699" name="Rectangle 2">
            <a:extLst>
              <a:ext uri="{FF2B5EF4-FFF2-40B4-BE49-F238E27FC236}">
                <a16:creationId xmlns:a16="http://schemas.microsoft.com/office/drawing/2014/main" id="{501FC365-A543-1E4E-AC1C-762CD49A1548}"/>
              </a:ext>
            </a:extLst>
          </p:cNvPr>
          <p:cNvSpPr>
            <a:spLocks noGrp="1" noRot="1" noChangeAspect="1" noChangeArrowheads="1" noTextEdit="1"/>
          </p:cNvSpPr>
          <p:nvPr>
            <p:ph type="sldImg"/>
          </p:nvPr>
        </p:nvSpPr>
        <p:spPr>
          <a:xfrm>
            <a:off x="1143000" y="684213"/>
            <a:ext cx="4573588" cy="3430587"/>
          </a:xfrm>
          <a:ln/>
        </p:spPr>
      </p:sp>
      <p:sp>
        <p:nvSpPr>
          <p:cNvPr id="29700" name="Rectangle 3">
            <a:extLst>
              <a:ext uri="{FF2B5EF4-FFF2-40B4-BE49-F238E27FC236}">
                <a16:creationId xmlns:a16="http://schemas.microsoft.com/office/drawing/2014/main" id="{5A89444A-4C62-0246-9ED2-1626448FDC44}"/>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defRPr/>
            </a:pPr>
            <a:r>
              <a:rPr lang="en-US" altLang="en-US">
                <a:latin typeface="Arial" charset="0"/>
              </a:rPr>
              <a:t>First cross on the left is a homozygous dominant female vs. a hemizygous recessive male.  The middle cross is a heterozygous female versus a hemizygous dominant male.  In this cross the female can contribute the dominant or recessive allele to either male or female offspring.  The male offspring will be 50% red eyed and 50% white eyed.  All females have red eyes and males show both phenotypes.  Differences in ratios  such as this are indicative of a sex-linked gene. The far right is a heterozygous female versus a hemizygous recessive male.  What would you get if you crossed a homozygous recessive female versus a hemizygous dominant male?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EDFE417B-6E74-4445-95DE-5292F9CA18B9}"/>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21DDC38-4231-054B-9930-FD1D6C789919}" type="slidenum">
              <a:rPr lang="en-US" altLang="en-US" smtClean="0"/>
              <a:pPr eaLnBrk="1" hangingPunct="1">
                <a:spcBef>
                  <a:spcPct val="0"/>
                </a:spcBef>
                <a:defRPr/>
              </a:pPr>
              <a:t>6</a:t>
            </a:fld>
            <a:endParaRPr lang="en-US" altLang="en-US"/>
          </a:p>
        </p:txBody>
      </p:sp>
      <p:sp>
        <p:nvSpPr>
          <p:cNvPr id="30723" name="Rectangle 2">
            <a:extLst>
              <a:ext uri="{FF2B5EF4-FFF2-40B4-BE49-F238E27FC236}">
                <a16:creationId xmlns:a16="http://schemas.microsoft.com/office/drawing/2014/main" id="{1F84FDD9-6D40-6A43-A58A-9C1D161F3C52}"/>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785E38C6-5782-5148-849D-1B7B970800A4}"/>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a:latin typeface="Arial" charset="0"/>
              </a:rPr>
              <a:t>Answer:  All of the females will be heterozygous with red eyes.  All of the males will be white eyed because they all got a recessive from their mother.  The female ratio is explainable as Mendelian if the father were homozygous or hemizygous dominant (of course males can only be hemizygous for X-linked chromosomes).  The male ratio cannot be explained using normal Mendelian genetics because you would expect the father to have at least one red gene and at least half of the males would get the dominant gene.  This cross truly indicates a distinction between sex linkage and normal Mendelian genetics.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AD75113D-E4D7-CB42-B2DF-538FF6CC292C}"/>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02CB317-8EB2-E347-A9D9-C877FC007CBE}" type="slidenum">
              <a:rPr lang="en-US" altLang="en-US" smtClean="0"/>
              <a:pPr eaLnBrk="1" hangingPunct="1">
                <a:spcBef>
                  <a:spcPct val="0"/>
                </a:spcBef>
                <a:defRPr/>
              </a:pPr>
              <a:t>7</a:t>
            </a:fld>
            <a:endParaRPr lang="en-US" altLang="en-US"/>
          </a:p>
        </p:txBody>
      </p:sp>
      <p:sp>
        <p:nvSpPr>
          <p:cNvPr id="31747" name="Rectangle 2">
            <a:extLst>
              <a:ext uri="{FF2B5EF4-FFF2-40B4-BE49-F238E27FC236}">
                <a16:creationId xmlns:a16="http://schemas.microsoft.com/office/drawing/2014/main" id="{34C3A0FB-3614-5E42-A209-105398A3942F}"/>
              </a:ext>
            </a:extLst>
          </p:cNvPr>
          <p:cNvSpPr>
            <a:spLocks noGrp="1" noRot="1" noChangeAspect="1" noChangeArrowheads="1" noTextEdit="1"/>
          </p:cNvSpPr>
          <p:nvPr>
            <p:ph type="sldImg"/>
          </p:nvPr>
        </p:nvSpPr>
        <p:spPr>
          <a:xfrm>
            <a:off x="1143000" y="684213"/>
            <a:ext cx="4573588" cy="3430587"/>
          </a:xfrm>
          <a:ln/>
        </p:spPr>
      </p:sp>
      <p:sp>
        <p:nvSpPr>
          <p:cNvPr id="31748" name="Rectangle 3">
            <a:extLst>
              <a:ext uri="{FF2B5EF4-FFF2-40B4-BE49-F238E27FC236}">
                <a16:creationId xmlns:a16="http://schemas.microsoft.com/office/drawing/2014/main" id="{37FA3D4A-5040-7946-B6CF-59764A2731A9}"/>
              </a:ext>
            </a:extLst>
          </p:cNvPr>
          <p:cNvSpPr>
            <a:spLocks noGrp="1" noChangeArrowheads="1"/>
          </p:cNvSpPr>
          <p:nvPr>
            <p:ph type="body" idx="1"/>
          </p:nvPr>
        </p:nvSpPr>
        <p:spPr>
          <a:xfrm>
            <a:off x="685800" y="4343400"/>
            <a:ext cx="5486400" cy="41163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30" tIns="45714" rIns="91430" bIns="45714"/>
          <a:lstStyle/>
          <a:p>
            <a:pPr eaLnBrk="1" hangingPunct="1">
              <a:spcBef>
                <a:spcPct val="0"/>
              </a:spcBef>
              <a:defRPr/>
            </a:pPr>
            <a:r>
              <a:rPr lang="en-US" altLang="en-US">
                <a:latin typeface="Arial" charset="0"/>
              </a:rPr>
              <a:t>Duchene muscular dystrophy. Dystrophin gene anchors cell cortex to plasma membrane.  To answer the question asked in the last phrase, look at the figure with the carrier mother and normal father.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E3551FCF-8664-DD41-BEAD-42310C172179}"/>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3C968CE-2AC4-284C-9340-6A62C77386A7}" type="slidenum">
              <a:rPr lang="en-US" altLang="en-US" smtClean="0"/>
              <a:pPr eaLnBrk="1" hangingPunct="1">
                <a:spcBef>
                  <a:spcPct val="0"/>
                </a:spcBef>
                <a:defRPr/>
              </a:pPr>
              <a:t>8</a:t>
            </a:fld>
            <a:endParaRPr lang="en-US" altLang="en-US"/>
          </a:p>
        </p:txBody>
      </p:sp>
      <p:sp>
        <p:nvSpPr>
          <p:cNvPr id="32771" name="Rectangle 2">
            <a:extLst>
              <a:ext uri="{FF2B5EF4-FFF2-40B4-BE49-F238E27FC236}">
                <a16:creationId xmlns:a16="http://schemas.microsoft.com/office/drawing/2014/main" id="{2EE12DCE-1486-6F48-9CFA-F5CE38FFD563}"/>
              </a:ext>
            </a:extLst>
          </p:cNvPr>
          <p:cNvSpPr>
            <a:spLocks noGrp="1" noRot="1" noChangeAspect="1" noChangeArrowheads="1" noTextEdit="1"/>
          </p:cNvSpPr>
          <p:nvPr>
            <p:ph type="sldImg"/>
          </p:nvPr>
        </p:nvSpPr>
        <p:spPr>
          <a:xfrm>
            <a:off x="1143000" y="684213"/>
            <a:ext cx="4573588" cy="3430587"/>
          </a:xfrm>
          <a:ln/>
        </p:spPr>
      </p:sp>
      <p:sp>
        <p:nvSpPr>
          <p:cNvPr id="32772" name="Rectangle 3">
            <a:extLst>
              <a:ext uri="{FF2B5EF4-FFF2-40B4-BE49-F238E27FC236}">
                <a16:creationId xmlns:a16="http://schemas.microsoft.com/office/drawing/2014/main" id="{E1FF279F-15BA-8D48-8718-36B0FEBA66FC}"/>
              </a:ext>
            </a:extLst>
          </p:cNvPr>
          <p:cNvSpPr>
            <a:spLocks noGrp="1" noChangeArrowheads="1"/>
          </p:cNvSpPr>
          <p:nvPr>
            <p:ph type="body" idx="1"/>
          </p:nvPr>
        </p:nvSpPr>
        <p:spPr>
          <a:xfrm>
            <a:off x="685800" y="4343400"/>
            <a:ext cx="5486400" cy="4116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a:latin typeface="Arial" charset="0"/>
              </a:rPr>
              <a:t>Use a form of the gene that has been shortened- assume the introns have been taken out possibly a cDNA since dystrophin is such a large gene (&gt;2500 kb with 79 exons which account for 0.6% of the gene).  Disease is 1/3500 male births and typically it is a deletion product within one of the long introns.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E3551FCF-8664-DD41-BEAD-42310C172179}"/>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0855BE8-E907-C642-ABE8-12683C050E8F}" type="slidenum">
              <a:rPr lang="en-US" altLang="en-US" smtClean="0"/>
              <a:pPr eaLnBrk="1" hangingPunct="1">
                <a:spcBef>
                  <a:spcPct val="0"/>
                </a:spcBef>
                <a:defRPr/>
              </a:pPr>
              <a:t>9</a:t>
            </a:fld>
            <a:endParaRPr lang="en-US" altLang="en-US"/>
          </a:p>
        </p:txBody>
      </p:sp>
      <p:sp>
        <p:nvSpPr>
          <p:cNvPr id="32771" name="Rectangle 2">
            <a:extLst>
              <a:ext uri="{FF2B5EF4-FFF2-40B4-BE49-F238E27FC236}">
                <a16:creationId xmlns:a16="http://schemas.microsoft.com/office/drawing/2014/main" id="{2EE12DCE-1486-6F48-9CFA-F5CE38FFD563}"/>
              </a:ext>
            </a:extLst>
          </p:cNvPr>
          <p:cNvSpPr>
            <a:spLocks noGrp="1" noRot="1" noChangeAspect="1" noChangeArrowheads="1" noTextEdit="1"/>
          </p:cNvSpPr>
          <p:nvPr>
            <p:ph type="sldImg"/>
          </p:nvPr>
        </p:nvSpPr>
        <p:spPr>
          <a:xfrm>
            <a:off x="1143000" y="684213"/>
            <a:ext cx="4573588" cy="3430587"/>
          </a:xfrm>
          <a:ln/>
        </p:spPr>
      </p:sp>
      <p:sp>
        <p:nvSpPr>
          <p:cNvPr id="32772" name="Rectangle 3">
            <a:extLst>
              <a:ext uri="{FF2B5EF4-FFF2-40B4-BE49-F238E27FC236}">
                <a16:creationId xmlns:a16="http://schemas.microsoft.com/office/drawing/2014/main" id="{E1FF279F-15BA-8D48-8718-36B0FEBA66FC}"/>
              </a:ext>
            </a:extLst>
          </p:cNvPr>
          <p:cNvSpPr>
            <a:spLocks noGrp="1" noChangeArrowheads="1"/>
          </p:cNvSpPr>
          <p:nvPr>
            <p:ph type="body" idx="1"/>
          </p:nvPr>
        </p:nvSpPr>
        <p:spPr>
          <a:xfrm>
            <a:off x="685800" y="4343400"/>
            <a:ext cx="5486400" cy="4116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a:latin typeface="Arial" charset="0"/>
              </a:rPr>
              <a:t>Use a form of the gene that has been shortened- assume the introns have been taken out possibly a cDNA since dystrophin is such a large gene (&gt;2500 kb with 79 exons which account for 0.6% of the gene).  Disease is 1/3500 male births and typically it is a deletion product within one of the long introns.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9E258CC-2460-0C4D-9753-854AA634A4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CE74869-76CF-8D48-8353-0F0F86866F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CA9C3F-069B-134C-9771-4A21BCF6AFBF}"/>
              </a:ext>
            </a:extLst>
          </p:cNvPr>
          <p:cNvSpPr>
            <a:spLocks noGrp="1" noChangeArrowheads="1"/>
          </p:cNvSpPr>
          <p:nvPr>
            <p:ph type="sldNum" sz="quarter" idx="12"/>
          </p:nvPr>
        </p:nvSpPr>
        <p:spPr>
          <a:ln/>
        </p:spPr>
        <p:txBody>
          <a:bodyPr/>
          <a:lstStyle>
            <a:lvl1pPr>
              <a:defRPr/>
            </a:lvl1pPr>
          </a:lstStyle>
          <a:p>
            <a:pPr>
              <a:defRPr/>
            </a:pPr>
            <a:fld id="{578B9E49-D735-1F48-8C71-43A66EDF3F6E}" type="slidenum">
              <a:rPr lang="en-US" altLang="en-US"/>
              <a:pPr>
                <a:defRPr/>
              </a:pPr>
              <a:t>‹#›</a:t>
            </a:fld>
            <a:endParaRPr lang="en-US" altLang="en-US"/>
          </a:p>
        </p:txBody>
      </p:sp>
    </p:spTree>
    <p:extLst>
      <p:ext uri="{BB962C8B-B14F-4D97-AF65-F5344CB8AC3E}">
        <p14:creationId xmlns:p14="http://schemas.microsoft.com/office/powerpoint/2010/main" val="160045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C85406A-8917-C74E-977A-00A78A09AB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CADF681-D885-214E-9E52-3DD302ED8E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B398BB-FE09-B446-BBCC-7DA7C1CB4E29}"/>
              </a:ext>
            </a:extLst>
          </p:cNvPr>
          <p:cNvSpPr>
            <a:spLocks noGrp="1" noChangeArrowheads="1"/>
          </p:cNvSpPr>
          <p:nvPr>
            <p:ph type="sldNum" sz="quarter" idx="12"/>
          </p:nvPr>
        </p:nvSpPr>
        <p:spPr>
          <a:ln/>
        </p:spPr>
        <p:txBody>
          <a:bodyPr/>
          <a:lstStyle>
            <a:lvl1pPr>
              <a:defRPr/>
            </a:lvl1pPr>
          </a:lstStyle>
          <a:p>
            <a:pPr>
              <a:defRPr/>
            </a:pPr>
            <a:fld id="{B8468758-6A08-0742-B277-BA231AFB25A0}" type="slidenum">
              <a:rPr lang="en-US" altLang="en-US"/>
              <a:pPr>
                <a:defRPr/>
              </a:pPr>
              <a:t>‹#›</a:t>
            </a:fld>
            <a:endParaRPr lang="en-US" altLang="en-US"/>
          </a:p>
        </p:txBody>
      </p:sp>
    </p:spTree>
    <p:extLst>
      <p:ext uri="{BB962C8B-B14F-4D97-AF65-F5344CB8AC3E}">
        <p14:creationId xmlns:p14="http://schemas.microsoft.com/office/powerpoint/2010/main" val="2589609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52E6316-DA69-DA4F-9A5A-DB12DC513D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88B46B2-784C-D547-88BA-36641554AF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A331E5-F3FB-E44E-95D8-0994156A27CE}"/>
              </a:ext>
            </a:extLst>
          </p:cNvPr>
          <p:cNvSpPr>
            <a:spLocks noGrp="1" noChangeArrowheads="1"/>
          </p:cNvSpPr>
          <p:nvPr>
            <p:ph type="sldNum" sz="quarter" idx="12"/>
          </p:nvPr>
        </p:nvSpPr>
        <p:spPr>
          <a:ln/>
        </p:spPr>
        <p:txBody>
          <a:bodyPr/>
          <a:lstStyle>
            <a:lvl1pPr>
              <a:defRPr/>
            </a:lvl1pPr>
          </a:lstStyle>
          <a:p>
            <a:pPr>
              <a:defRPr/>
            </a:pPr>
            <a:fld id="{D7D61109-3884-C541-9D0F-CED459B5458A}" type="slidenum">
              <a:rPr lang="en-US" altLang="en-US"/>
              <a:pPr>
                <a:defRPr/>
              </a:pPr>
              <a:t>‹#›</a:t>
            </a:fld>
            <a:endParaRPr lang="en-US" altLang="en-US"/>
          </a:p>
        </p:txBody>
      </p:sp>
    </p:spTree>
    <p:extLst>
      <p:ext uri="{BB962C8B-B14F-4D97-AF65-F5344CB8AC3E}">
        <p14:creationId xmlns:p14="http://schemas.microsoft.com/office/powerpoint/2010/main" val="1915001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E9ADD04-5B64-BD42-8877-C0477C4669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64D5806-41EA-3E42-B846-F5F91B687C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851085-79E2-5446-9C89-74E6908117B0}"/>
              </a:ext>
            </a:extLst>
          </p:cNvPr>
          <p:cNvSpPr>
            <a:spLocks noGrp="1" noChangeArrowheads="1"/>
          </p:cNvSpPr>
          <p:nvPr>
            <p:ph type="sldNum" sz="quarter" idx="12"/>
          </p:nvPr>
        </p:nvSpPr>
        <p:spPr>
          <a:ln/>
        </p:spPr>
        <p:txBody>
          <a:bodyPr/>
          <a:lstStyle>
            <a:lvl1pPr>
              <a:defRPr/>
            </a:lvl1pPr>
          </a:lstStyle>
          <a:p>
            <a:pPr>
              <a:defRPr/>
            </a:pPr>
            <a:fld id="{84B96E49-B4F2-EC46-9CD0-6F91F86965FA}" type="slidenum">
              <a:rPr lang="en-US" altLang="en-US"/>
              <a:pPr>
                <a:defRPr/>
              </a:pPr>
              <a:t>‹#›</a:t>
            </a:fld>
            <a:endParaRPr lang="en-US" altLang="en-US"/>
          </a:p>
        </p:txBody>
      </p:sp>
    </p:spTree>
    <p:extLst>
      <p:ext uri="{BB962C8B-B14F-4D97-AF65-F5344CB8AC3E}">
        <p14:creationId xmlns:p14="http://schemas.microsoft.com/office/powerpoint/2010/main" val="243728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D011536-EAF5-7443-8216-B7280A0EF94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2FBD10-C32D-9042-9BB9-C4A17E3CE7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26B4184-9344-D74B-9E9D-0BC71B57CD52}"/>
              </a:ext>
            </a:extLst>
          </p:cNvPr>
          <p:cNvSpPr>
            <a:spLocks noGrp="1" noChangeArrowheads="1"/>
          </p:cNvSpPr>
          <p:nvPr>
            <p:ph type="sldNum" sz="quarter" idx="12"/>
          </p:nvPr>
        </p:nvSpPr>
        <p:spPr>
          <a:ln/>
        </p:spPr>
        <p:txBody>
          <a:bodyPr/>
          <a:lstStyle>
            <a:lvl1pPr>
              <a:defRPr/>
            </a:lvl1pPr>
          </a:lstStyle>
          <a:p>
            <a:pPr>
              <a:defRPr/>
            </a:pPr>
            <a:fld id="{41607390-5789-8D4D-BAAC-36A126BC99D2}" type="slidenum">
              <a:rPr lang="en-US" altLang="en-US"/>
              <a:pPr>
                <a:defRPr/>
              </a:pPr>
              <a:t>‹#›</a:t>
            </a:fld>
            <a:endParaRPr lang="en-US" altLang="en-US"/>
          </a:p>
        </p:txBody>
      </p:sp>
    </p:spTree>
    <p:extLst>
      <p:ext uri="{BB962C8B-B14F-4D97-AF65-F5344CB8AC3E}">
        <p14:creationId xmlns:p14="http://schemas.microsoft.com/office/powerpoint/2010/main" val="4256593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EA66496-4BBE-7746-A90E-13CE1C2D142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5D2333A-D6F9-764F-9A79-32D2847AD9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63C3BF2-4A84-3B44-8BE7-FB803C3C65AC}"/>
              </a:ext>
            </a:extLst>
          </p:cNvPr>
          <p:cNvSpPr>
            <a:spLocks noGrp="1" noChangeArrowheads="1"/>
          </p:cNvSpPr>
          <p:nvPr>
            <p:ph type="sldNum" sz="quarter" idx="12"/>
          </p:nvPr>
        </p:nvSpPr>
        <p:spPr>
          <a:ln/>
        </p:spPr>
        <p:txBody>
          <a:bodyPr/>
          <a:lstStyle>
            <a:lvl1pPr>
              <a:defRPr/>
            </a:lvl1pPr>
          </a:lstStyle>
          <a:p>
            <a:pPr>
              <a:defRPr/>
            </a:pPr>
            <a:fld id="{D8DBA0D2-6D16-7848-B9B6-BD360C8A8804}" type="slidenum">
              <a:rPr lang="en-US" altLang="en-US"/>
              <a:pPr>
                <a:defRPr/>
              </a:pPr>
              <a:t>‹#›</a:t>
            </a:fld>
            <a:endParaRPr lang="en-US" altLang="en-US"/>
          </a:p>
        </p:txBody>
      </p:sp>
    </p:spTree>
    <p:extLst>
      <p:ext uri="{BB962C8B-B14F-4D97-AF65-F5344CB8AC3E}">
        <p14:creationId xmlns:p14="http://schemas.microsoft.com/office/powerpoint/2010/main" val="156585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3525CA1-284D-3A49-9D34-C822114F9CD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1F1797A-DE4D-7F48-BE15-3E486065EB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C278A6B-3113-CB46-8FE8-503A72903BAE}"/>
              </a:ext>
            </a:extLst>
          </p:cNvPr>
          <p:cNvSpPr>
            <a:spLocks noGrp="1" noChangeArrowheads="1"/>
          </p:cNvSpPr>
          <p:nvPr>
            <p:ph type="sldNum" sz="quarter" idx="12"/>
          </p:nvPr>
        </p:nvSpPr>
        <p:spPr>
          <a:ln/>
        </p:spPr>
        <p:txBody>
          <a:bodyPr/>
          <a:lstStyle>
            <a:lvl1pPr>
              <a:defRPr/>
            </a:lvl1pPr>
          </a:lstStyle>
          <a:p>
            <a:pPr>
              <a:defRPr/>
            </a:pPr>
            <a:fld id="{395E8715-905B-334A-A518-BA4B4FFC6D34}" type="slidenum">
              <a:rPr lang="en-US" altLang="en-US"/>
              <a:pPr>
                <a:defRPr/>
              </a:pPr>
              <a:t>‹#›</a:t>
            </a:fld>
            <a:endParaRPr lang="en-US" altLang="en-US"/>
          </a:p>
        </p:txBody>
      </p:sp>
    </p:spTree>
    <p:extLst>
      <p:ext uri="{BB962C8B-B14F-4D97-AF65-F5344CB8AC3E}">
        <p14:creationId xmlns:p14="http://schemas.microsoft.com/office/powerpoint/2010/main" val="80469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1099D16-08FC-E34D-9B6A-1CEFFE1F347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D398BD7-AF0D-DA4A-8478-8613636FA1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A51004B-CE65-FC4A-8BC1-1997EFC3C2A6}"/>
              </a:ext>
            </a:extLst>
          </p:cNvPr>
          <p:cNvSpPr>
            <a:spLocks noGrp="1" noChangeArrowheads="1"/>
          </p:cNvSpPr>
          <p:nvPr>
            <p:ph type="sldNum" sz="quarter" idx="12"/>
          </p:nvPr>
        </p:nvSpPr>
        <p:spPr>
          <a:ln/>
        </p:spPr>
        <p:txBody>
          <a:bodyPr/>
          <a:lstStyle>
            <a:lvl1pPr>
              <a:defRPr/>
            </a:lvl1pPr>
          </a:lstStyle>
          <a:p>
            <a:pPr>
              <a:defRPr/>
            </a:pPr>
            <a:fld id="{AFDA2F47-2A9C-CB4F-949E-BD0D8B321665}" type="slidenum">
              <a:rPr lang="en-US" altLang="en-US"/>
              <a:pPr>
                <a:defRPr/>
              </a:pPr>
              <a:t>‹#›</a:t>
            </a:fld>
            <a:endParaRPr lang="en-US" altLang="en-US"/>
          </a:p>
        </p:txBody>
      </p:sp>
    </p:spTree>
    <p:extLst>
      <p:ext uri="{BB962C8B-B14F-4D97-AF65-F5344CB8AC3E}">
        <p14:creationId xmlns:p14="http://schemas.microsoft.com/office/powerpoint/2010/main" val="416953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B912016-11F1-9E40-AD96-2BAA0F21274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D0E3954-F0B7-8443-BD6D-0BC1B63897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934E959-7E28-9949-873A-9163E62A49B1}"/>
              </a:ext>
            </a:extLst>
          </p:cNvPr>
          <p:cNvSpPr>
            <a:spLocks noGrp="1" noChangeArrowheads="1"/>
          </p:cNvSpPr>
          <p:nvPr>
            <p:ph type="sldNum" sz="quarter" idx="12"/>
          </p:nvPr>
        </p:nvSpPr>
        <p:spPr>
          <a:ln/>
        </p:spPr>
        <p:txBody>
          <a:bodyPr/>
          <a:lstStyle>
            <a:lvl1pPr>
              <a:defRPr/>
            </a:lvl1pPr>
          </a:lstStyle>
          <a:p>
            <a:pPr>
              <a:defRPr/>
            </a:pPr>
            <a:fld id="{84EECEEB-7AA0-F542-8012-66B6D116A8B0}" type="slidenum">
              <a:rPr lang="en-US" altLang="en-US"/>
              <a:pPr>
                <a:defRPr/>
              </a:pPr>
              <a:t>‹#›</a:t>
            </a:fld>
            <a:endParaRPr lang="en-US" altLang="en-US"/>
          </a:p>
        </p:txBody>
      </p:sp>
    </p:spTree>
    <p:extLst>
      <p:ext uri="{BB962C8B-B14F-4D97-AF65-F5344CB8AC3E}">
        <p14:creationId xmlns:p14="http://schemas.microsoft.com/office/powerpoint/2010/main" val="332590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9C6E096-A4C5-3049-BCB8-545218A0A4B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B79A74F-9BA0-D34D-A895-DCEC43FC23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DBDAD75-6324-8940-A72C-7886FCC47265}"/>
              </a:ext>
            </a:extLst>
          </p:cNvPr>
          <p:cNvSpPr>
            <a:spLocks noGrp="1" noChangeArrowheads="1"/>
          </p:cNvSpPr>
          <p:nvPr>
            <p:ph type="sldNum" sz="quarter" idx="12"/>
          </p:nvPr>
        </p:nvSpPr>
        <p:spPr>
          <a:ln/>
        </p:spPr>
        <p:txBody>
          <a:bodyPr/>
          <a:lstStyle>
            <a:lvl1pPr>
              <a:defRPr/>
            </a:lvl1pPr>
          </a:lstStyle>
          <a:p>
            <a:pPr>
              <a:defRPr/>
            </a:pPr>
            <a:fld id="{D8142300-B02C-CC48-A9A1-1F173C656148}" type="slidenum">
              <a:rPr lang="en-US" altLang="en-US"/>
              <a:pPr>
                <a:defRPr/>
              </a:pPr>
              <a:t>‹#›</a:t>
            </a:fld>
            <a:endParaRPr lang="en-US" altLang="en-US"/>
          </a:p>
        </p:txBody>
      </p:sp>
    </p:spTree>
    <p:extLst>
      <p:ext uri="{BB962C8B-B14F-4D97-AF65-F5344CB8AC3E}">
        <p14:creationId xmlns:p14="http://schemas.microsoft.com/office/powerpoint/2010/main" val="422253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AC7753B-C161-9F4A-8A82-C7F2A85C44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6B9B78D-71FA-AC4D-875F-B6D6FE998E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924987E-0EC8-294E-9AB4-1323EACC9190}"/>
              </a:ext>
            </a:extLst>
          </p:cNvPr>
          <p:cNvSpPr>
            <a:spLocks noGrp="1" noChangeArrowheads="1"/>
          </p:cNvSpPr>
          <p:nvPr>
            <p:ph type="sldNum" sz="quarter" idx="12"/>
          </p:nvPr>
        </p:nvSpPr>
        <p:spPr>
          <a:ln/>
        </p:spPr>
        <p:txBody>
          <a:bodyPr/>
          <a:lstStyle>
            <a:lvl1pPr>
              <a:defRPr/>
            </a:lvl1pPr>
          </a:lstStyle>
          <a:p>
            <a:pPr>
              <a:defRPr/>
            </a:pPr>
            <a:fld id="{B1371E7C-171E-CA40-80EF-BCF52309B66E}" type="slidenum">
              <a:rPr lang="en-US" altLang="en-US"/>
              <a:pPr>
                <a:defRPr/>
              </a:pPr>
              <a:t>‹#›</a:t>
            </a:fld>
            <a:endParaRPr lang="en-US" altLang="en-US"/>
          </a:p>
        </p:txBody>
      </p:sp>
    </p:spTree>
    <p:extLst>
      <p:ext uri="{BB962C8B-B14F-4D97-AF65-F5344CB8AC3E}">
        <p14:creationId xmlns:p14="http://schemas.microsoft.com/office/powerpoint/2010/main" val="249430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23B53F1-5FDE-B842-90E8-23BF5CE31F8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4F06197-B1ED-1C47-B7A8-9514B41C0FD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5A63ECE-1F71-CF40-9928-D8C92388FFB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p>
        </p:txBody>
      </p:sp>
      <p:sp>
        <p:nvSpPr>
          <p:cNvPr id="1029" name="Rectangle 5">
            <a:extLst>
              <a:ext uri="{FF2B5EF4-FFF2-40B4-BE49-F238E27FC236}">
                <a16:creationId xmlns:a16="http://schemas.microsoft.com/office/drawing/2014/main" id="{9EFCDB86-BF3A-D147-A7BB-9B5FD0ED777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p>
        </p:txBody>
      </p:sp>
      <p:sp>
        <p:nvSpPr>
          <p:cNvPr id="1030" name="Rectangle 6">
            <a:extLst>
              <a:ext uri="{FF2B5EF4-FFF2-40B4-BE49-F238E27FC236}">
                <a16:creationId xmlns:a16="http://schemas.microsoft.com/office/drawing/2014/main" id="{C965D1C6-4063-164A-908C-79B0AEED33B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5FD3598A-018C-844F-91DC-3C50CF45CAD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cvg.cengagenow.com/ilrn/books/stbu11l/video/csMental_Ills.sw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https://www.youtube.com/embed/du0rtNZ3b-Y?feature=oembed" TargetMode="External"/><Relationship Id="rId6" Type="http://schemas.openxmlformats.org/officeDocument/2006/relationships/image" Target="../media/image27.png"/><Relationship Id="rId5" Type="http://schemas.openxmlformats.org/officeDocument/2006/relationships/hyperlink" Target="http://cvg.cengagenow.com/ilrn/books/stbu11l/video/csMental_Ills.swf" TargetMode="External"/><Relationship Id="rId4" Type="http://schemas.openxmlformats.org/officeDocument/2006/relationships/hyperlink" Target="http://rpi.edu/dept/bio/introbio/webct/Studio/2GeneticsAndMedicine/3/2In/2.3_VideoStrangeGenesTorturedMind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vfeAJxtb-F8?feature=oembed" TargetMode="External"/><Relationship Id="rId5" Type="http://schemas.openxmlformats.org/officeDocument/2006/relationships/image" Target="../media/image13.png"/><Relationship Id="rId4" Type="http://schemas.openxmlformats.org/officeDocument/2006/relationships/hyperlink" Target="http://www.youtube.com/watch?v=vfeAJxtb-F8"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vfeAJxtb-F8"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intro.bio.rpi.edu/Studio/2GeneticsAndMedicine/3/2In/MuscularDystrophyGeneTherapy.mp4" TargetMode="External"/><Relationship Id="rId5" Type="http://schemas.openxmlformats.org/officeDocument/2006/relationships/image" Target="../media/image14.png"/><Relationship Id="rId4" Type="http://schemas.openxmlformats.org/officeDocument/2006/relationships/hyperlink" Target="http://www.youtube.com/swf/l.swf?video_id=vfeAJxtb-F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C57CE9F8-6354-F848-9204-566D1B2F8A9D}"/>
              </a:ext>
            </a:extLst>
          </p:cNvPr>
          <p:cNvSpPr>
            <a:spLocks noGrp="1" noChangeArrowheads="1"/>
          </p:cNvSpPr>
          <p:nvPr>
            <p:ph type="title"/>
          </p:nvPr>
        </p:nvSpPr>
        <p:spPr/>
        <p:txBody>
          <a:bodyPr/>
          <a:lstStyle/>
          <a:p>
            <a:pPr eaLnBrk="1" hangingPunct="1">
              <a:defRPr/>
            </a:pPr>
            <a:r>
              <a:rPr lang="en-US" altLang="en-US" sz="4000"/>
              <a:t>Human Genetics II: Non-Mendelian Examples</a:t>
            </a:r>
          </a:p>
        </p:txBody>
      </p:sp>
      <p:pic>
        <p:nvPicPr>
          <p:cNvPr id="14338" name="Picture 5" descr="09_20aHumanSexChromo-L">
            <a:extLst>
              <a:ext uri="{FF2B5EF4-FFF2-40B4-BE49-F238E27FC236}">
                <a16:creationId xmlns:a16="http://schemas.microsoft.com/office/drawing/2014/main" id="{72663117-E908-1E4F-942E-06ECE3F92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277177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6" descr="09_11bHypercholesterolem-L">
            <a:extLst>
              <a:ext uri="{FF2B5EF4-FFF2-40B4-BE49-F238E27FC236}">
                <a16:creationId xmlns:a16="http://schemas.microsoft.com/office/drawing/2014/main" id="{5B2E8DA6-EE5C-1E46-8137-512F95875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495800"/>
            <a:ext cx="3048000"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7" descr="09_14bPolygenicInherit-L">
            <a:extLst>
              <a:ext uri="{FF2B5EF4-FFF2-40B4-BE49-F238E27FC236}">
                <a16:creationId xmlns:a16="http://schemas.microsoft.com/office/drawing/2014/main" id="{DC07FA7A-FEE6-3641-AFDC-CF1AC392F0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752600"/>
            <a:ext cx="34353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a:extLst>
              <a:ext uri="{FF2B5EF4-FFF2-40B4-BE49-F238E27FC236}">
                <a16:creationId xmlns:a16="http://schemas.microsoft.com/office/drawing/2014/main" id="{9F77D856-8F03-E342-A434-B7D74E33ED34}"/>
              </a:ext>
            </a:extLst>
          </p:cNvPr>
          <p:cNvSpPr txBox="1">
            <a:spLocks noChangeArrowheads="1"/>
          </p:cNvSpPr>
          <p:nvPr/>
        </p:nvSpPr>
        <p:spPr bwMode="auto">
          <a:xfrm>
            <a:off x="685800" y="152400"/>
            <a:ext cx="7924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a:solidFill>
                  <a:srgbClr val="FF99FF"/>
                </a:solidFill>
                <a:cs typeface="Arial" panose="020B0604020202020204" pitchFamily="34" charset="0"/>
              </a:rPr>
              <a:t>Incomplete dominance</a:t>
            </a:r>
            <a:r>
              <a:rPr lang="en-US" altLang="en-US" sz="3600">
                <a:cs typeface="Arial" panose="020B0604020202020204" pitchFamily="34" charset="0"/>
              </a:rPr>
              <a:t> results in </a:t>
            </a:r>
            <a:r>
              <a:rPr lang="en-US" altLang="en-US" sz="3600">
                <a:solidFill>
                  <a:srgbClr val="FF99FF"/>
                </a:solidFill>
                <a:cs typeface="Arial" panose="020B0604020202020204" pitchFamily="34" charset="0"/>
              </a:rPr>
              <a:t>intermediate</a:t>
            </a:r>
            <a:r>
              <a:rPr lang="en-US" altLang="en-US" sz="3600">
                <a:cs typeface="Arial" panose="020B0604020202020204" pitchFamily="34" charset="0"/>
              </a:rPr>
              <a:t> phenotypes.</a:t>
            </a:r>
          </a:p>
        </p:txBody>
      </p:sp>
      <p:pic>
        <p:nvPicPr>
          <p:cNvPr id="32770" name="Picture 34" descr="09_11aIncompleteDominance-L">
            <a:extLst>
              <a:ext uri="{FF2B5EF4-FFF2-40B4-BE49-F238E27FC236}">
                <a16:creationId xmlns:a16="http://schemas.microsoft.com/office/drawing/2014/main" id="{E50AC467-6135-8943-A6DB-5B262C145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23987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5" descr="09_11bHypercholesterolem-L">
            <a:extLst>
              <a:ext uri="{FF2B5EF4-FFF2-40B4-BE49-F238E27FC236}">
                <a16:creationId xmlns:a16="http://schemas.microsoft.com/office/drawing/2014/main" id="{CF311864-3E9D-E441-B9F2-7A6603F78B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057400"/>
            <a:ext cx="42735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36">
            <a:extLst>
              <a:ext uri="{FF2B5EF4-FFF2-40B4-BE49-F238E27FC236}">
                <a16:creationId xmlns:a16="http://schemas.microsoft.com/office/drawing/2014/main" id="{EBD8B0FE-BD3E-6540-91E4-08FB289EB7D4}"/>
              </a:ext>
            </a:extLst>
          </p:cNvPr>
          <p:cNvSpPr txBox="1">
            <a:spLocks noChangeArrowheads="1"/>
          </p:cNvSpPr>
          <p:nvPr/>
        </p:nvSpPr>
        <p:spPr bwMode="auto">
          <a:xfrm>
            <a:off x="979488" y="5105400"/>
            <a:ext cx="2678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Snapdragon color.</a:t>
            </a:r>
          </a:p>
        </p:txBody>
      </p:sp>
      <p:sp>
        <p:nvSpPr>
          <p:cNvPr id="32773" name="Text Box 37">
            <a:extLst>
              <a:ext uri="{FF2B5EF4-FFF2-40B4-BE49-F238E27FC236}">
                <a16:creationId xmlns:a16="http://schemas.microsoft.com/office/drawing/2014/main" id="{70F4210F-F3C6-DA42-9B39-E493EB29C3C8}"/>
              </a:ext>
            </a:extLst>
          </p:cNvPr>
          <p:cNvSpPr txBox="1">
            <a:spLocks noChangeArrowheads="1"/>
          </p:cNvSpPr>
          <p:nvPr/>
        </p:nvSpPr>
        <p:spPr bwMode="auto">
          <a:xfrm flipV="1">
            <a:off x="609600" y="56388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			</a:t>
            </a:r>
          </a:p>
        </p:txBody>
      </p:sp>
      <p:sp>
        <p:nvSpPr>
          <p:cNvPr id="10247" name="Text Box 8">
            <a:extLst>
              <a:ext uri="{FF2B5EF4-FFF2-40B4-BE49-F238E27FC236}">
                <a16:creationId xmlns:a16="http://schemas.microsoft.com/office/drawing/2014/main" id="{58D4EAA4-F8DF-7248-B967-F0BA7F394AAF}"/>
              </a:ext>
            </a:extLst>
          </p:cNvPr>
          <p:cNvSpPr txBox="1">
            <a:spLocks noChangeArrowheads="1"/>
          </p:cNvSpPr>
          <p:nvPr/>
        </p:nvSpPr>
        <p:spPr bwMode="auto">
          <a:xfrm>
            <a:off x="4724400" y="51054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2400">
                <a:ea typeface="Arial" charset="0"/>
                <a:cs typeface="Arial" charset="0"/>
              </a:rPr>
              <a:t>Hypercholesterolemia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2">
            <a:extLst>
              <a:ext uri="{FF2B5EF4-FFF2-40B4-BE49-F238E27FC236}">
                <a16:creationId xmlns:a16="http://schemas.microsoft.com/office/drawing/2014/main" id="{672A4003-0E55-814E-8599-153532C6CB0C}"/>
              </a:ext>
            </a:extLst>
          </p:cNvPr>
          <p:cNvSpPr txBox="1">
            <a:spLocks noChangeArrowheads="1"/>
          </p:cNvSpPr>
          <p:nvPr/>
        </p:nvSpPr>
        <p:spPr bwMode="auto">
          <a:xfrm>
            <a:off x="669925" y="152400"/>
            <a:ext cx="796766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FF0000"/>
                </a:solidFill>
                <a:cs typeface="Arial" panose="020B0604020202020204" pitchFamily="34" charset="0"/>
              </a:rPr>
              <a:t>Multiple alleles at the same locus</a:t>
            </a:r>
          </a:p>
          <a:p>
            <a:pPr>
              <a:spcBef>
                <a:spcPct val="0"/>
              </a:spcBef>
              <a:buFontTx/>
              <a:buNone/>
            </a:pPr>
            <a:r>
              <a:rPr lang="en-US" altLang="en-US" sz="2000">
                <a:cs typeface="Arial" panose="020B0604020202020204" pitchFamily="34" charset="0"/>
              </a:rPr>
              <a:t>Many genes have more than two alleles in the population whereas what we have discussed thus far are genes with only two differing alleles.</a:t>
            </a:r>
          </a:p>
        </p:txBody>
      </p:sp>
      <p:pic>
        <p:nvPicPr>
          <p:cNvPr id="34818" name="Picture 3" descr="09_12_ABOBlood-L">
            <a:extLst>
              <a:ext uri="{FF2B5EF4-FFF2-40B4-BE49-F238E27FC236}">
                <a16:creationId xmlns:a16="http://schemas.microsoft.com/office/drawing/2014/main" id="{88135C8D-952E-A94F-B115-208BB6B44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636963"/>
            <a:ext cx="6711950"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4">
            <a:extLst>
              <a:ext uri="{FF2B5EF4-FFF2-40B4-BE49-F238E27FC236}">
                <a16:creationId xmlns:a16="http://schemas.microsoft.com/office/drawing/2014/main" id="{C9852110-F848-F049-A434-830E3407FCA1}"/>
              </a:ext>
            </a:extLst>
          </p:cNvPr>
          <p:cNvSpPr txBox="1">
            <a:spLocks noChangeArrowheads="1"/>
          </p:cNvSpPr>
          <p:nvPr/>
        </p:nvSpPr>
        <p:spPr bwMode="auto">
          <a:xfrm>
            <a:off x="669925" y="1600200"/>
            <a:ext cx="66452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ABO blood group phenotype.</a:t>
            </a:r>
          </a:p>
          <a:p>
            <a:pPr>
              <a:spcBef>
                <a:spcPct val="0"/>
              </a:spcBef>
              <a:buFontTx/>
              <a:buNone/>
            </a:pPr>
            <a:r>
              <a:rPr lang="en-US" altLang="en-US" sz="2400">
                <a:cs typeface="Arial" panose="020B0604020202020204" pitchFamily="34" charset="0"/>
              </a:rPr>
              <a:t>3 alleles of a single gene.</a:t>
            </a:r>
          </a:p>
          <a:p>
            <a:pPr>
              <a:spcBef>
                <a:spcPct val="0"/>
              </a:spcBef>
              <a:buFontTx/>
              <a:buNone/>
            </a:pPr>
            <a:r>
              <a:rPr lang="en-US" altLang="en-US" sz="2400">
                <a:cs typeface="Arial" panose="020B0604020202020204" pitchFamily="34" charset="0"/>
              </a:rPr>
              <a:t>6 possible genotypes.</a:t>
            </a:r>
          </a:p>
          <a:p>
            <a:pPr>
              <a:spcBef>
                <a:spcPct val="0"/>
              </a:spcBef>
              <a:buFontTx/>
              <a:buNone/>
            </a:pPr>
            <a:r>
              <a:rPr lang="en-US" altLang="en-US" sz="2400">
                <a:cs typeface="Arial" panose="020B0604020202020204" pitchFamily="34" charset="0"/>
              </a:rPr>
              <a:t>Both A and B alleles are expressed if present and the A and B alleles are </a:t>
            </a:r>
            <a:r>
              <a:rPr lang="en-US" altLang="en-US" sz="2400">
                <a:solidFill>
                  <a:srgbClr val="FF3300"/>
                </a:solidFill>
                <a:cs typeface="Arial" panose="020B0604020202020204" pitchFamily="34" charset="0"/>
              </a:rPr>
              <a:t>Codominant</a:t>
            </a:r>
            <a:r>
              <a:rPr lang="en-US" altLang="en-US" sz="2400">
                <a:cs typeface="Arial" panose="020B0604020202020204" pitchFamily="3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a:extLst>
              <a:ext uri="{FF2B5EF4-FFF2-40B4-BE49-F238E27FC236}">
                <a16:creationId xmlns:a16="http://schemas.microsoft.com/office/drawing/2014/main" id="{FE2796E9-9473-4E4A-A562-F5130FCECB25}"/>
              </a:ext>
            </a:extLst>
          </p:cNvPr>
          <p:cNvSpPr txBox="1">
            <a:spLocks noChangeArrowheads="1"/>
          </p:cNvSpPr>
          <p:nvPr/>
        </p:nvSpPr>
        <p:spPr bwMode="auto">
          <a:xfrm>
            <a:off x="974725" y="0"/>
            <a:ext cx="7589838"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a:solidFill>
                  <a:srgbClr val="FF0000"/>
                </a:solidFill>
                <a:cs typeface="Arial" panose="020B0604020202020204" pitchFamily="34" charset="0"/>
              </a:rPr>
              <a:t>Pleiotropy</a:t>
            </a:r>
          </a:p>
          <a:p>
            <a:pPr algn="ctr">
              <a:spcBef>
                <a:spcPct val="0"/>
              </a:spcBef>
              <a:buFontTx/>
              <a:buNone/>
            </a:pPr>
            <a:r>
              <a:rPr lang="en-US" altLang="en-US" sz="2400">
                <a:cs typeface="Arial" panose="020B0604020202020204" pitchFamily="34" charset="0"/>
              </a:rPr>
              <a:t>A single gene may affect many phenotypic characters.</a:t>
            </a:r>
          </a:p>
          <a:p>
            <a:pPr algn="ctr">
              <a:spcBef>
                <a:spcPct val="0"/>
              </a:spcBef>
              <a:buFontTx/>
              <a:buNone/>
            </a:pPr>
            <a:r>
              <a:rPr lang="en-US" altLang="en-US" sz="2400">
                <a:cs typeface="Arial" panose="020B0604020202020204" pitchFamily="34" charset="0"/>
              </a:rPr>
              <a:t>Example:  Sickle Cell Anemia </a:t>
            </a:r>
          </a:p>
        </p:txBody>
      </p:sp>
      <p:pic>
        <p:nvPicPr>
          <p:cNvPr id="36866" name="Picture 3" descr="09_13Pleiotropy-L">
            <a:extLst>
              <a:ext uri="{FF2B5EF4-FFF2-40B4-BE49-F238E27FC236}">
                <a16:creationId xmlns:a16="http://schemas.microsoft.com/office/drawing/2014/main" id="{705C77CF-D379-B249-B31C-5E53EE8F3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36750"/>
            <a:ext cx="41148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4">
            <a:extLst>
              <a:ext uri="{FF2B5EF4-FFF2-40B4-BE49-F238E27FC236}">
                <a16:creationId xmlns:a16="http://schemas.microsoft.com/office/drawing/2014/main" id="{D3E07FA3-C1AA-C241-91EF-060FA0D12DB9}"/>
              </a:ext>
            </a:extLst>
          </p:cNvPr>
          <p:cNvSpPr txBox="1">
            <a:spLocks noChangeArrowheads="1"/>
          </p:cNvSpPr>
          <p:nvPr/>
        </p:nvSpPr>
        <p:spPr bwMode="auto">
          <a:xfrm>
            <a:off x="228600" y="5715000"/>
            <a:ext cx="899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Hb A to Hb S:  single amino acid substitution.                        Glutamate </a:t>
            </a:r>
            <a:r>
              <a:rPr lang="en-US" altLang="en-US" sz="2400">
                <a:latin typeface="Symbol" pitchFamily="2" charset="2"/>
                <a:cs typeface="Arial" panose="020B0604020202020204" pitchFamily="34" charset="0"/>
              </a:rPr>
              <a:t>b</a:t>
            </a:r>
            <a:r>
              <a:rPr lang="en-US" altLang="en-US" sz="2400">
                <a:cs typeface="Arial" panose="020B0604020202020204" pitchFamily="34" charset="0"/>
              </a:rPr>
              <a:t>6 </a:t>
            </a:r>
            <a:r>
              <a:rPr lang="en-US" altLang="en-US" sz="2400">
                <a:cs typeface="Arial" panose="020B0604020202020204" pitchFamily="34" charset="0"/>
                <a:sym typeface="Wingdings" pitchFamily="2" charset="2"/>
              </a:rPr>
              <a:t></a:t>
            </a:r>
            <a:r>
              <a:rPr lang="en-US" altLang="en-US" sz="2400">
                <a:cs typeface="Arial" panose="020B0604020202020204" pitchFamily="34" charset="0"/>
              </a:rPr>
              <a:t>Valine </a:t>
            </a:r>
          </a:p>
        </p:txBody>
      </p:sp>
      <p:pic>
        <p:nvPicPr>
          <p:cNvPr id="36868" name="Picture 6" descr="07F18">
            <a:extLst>
              <a:ext uri="{FF2B5EF4-FFF2-40B4-BE49-F238E27FC236}">
                <a16:creationId xmlns:a16="http://schemas.microsoft.com/office/drawing/2014/main" id="{F73FA6E9-7097-BE4F-992C-E4F98A301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429000"/>
            <a:ext cx="24384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descr="F10-26b">
            <a:extLst>
              <a:ext uri="{FF2B5EF4-FFF2-40B4-BE49-F238E27FC236}">
                <a16:creationId xmlns:a16="http://schemas.microsoft.com/office/drawing/2014/main" id="{E891F3C9-3125-E940-B0D7-C915479238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362200"/>
            <a:ext cx="15144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7" descr="Hemoglobin.jpg">
            <a:extLst>
              <a:ext uri="{FF2B5EF4-FFF2-40B4-BE49-F238E27FC236}">
                <a16:creationId xmlns:a16="http://schemas.microsoft.com/office/drawing/2014/main" id="{0C2ED77C-C22E-6547-886E-09090A3F406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1600200"/>
            <a:ext cx="22479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8">
            <a:extLst>
              <a:ext uri="{FF2B5EF4-FFF2-40B4-BE49-F238E27FC236}">
                <a16:creationId xmlns:a16="http://schemas.microsoft.com/office/drawing/2014/main" id="{153F8706-3FED-B54F-A574-7FD80821C237}"/>
              </a:ext>
            </a:extLst>
          </p:cNvPr>
          <p:cNvSpPr txBox="1">
            <a:spLocks noChangeArrowheads="1"/>
          </p:cNvSpPr>
          <p:nvPr/>
        </p:nvSpPr>
        <p:spPr bwMode="auto">
          <a:xfrm>
            <a:off x="8229600" y="2738438"/>
            <a:ext cx="579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Hb</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0FFF518-9501-C04B-8101-981475DC5267}"/>
              </a:ext>
            </a:extLst>
          </p:cNvPr>
          <p:cNvSpPr>
            <a:spLocks noGrp="1" noChangeArrowheads="1"/>
          </p:cNvSpPr>
          <p:nvPr>
            <p:ph type="title" idx="4294967295"/>
          </p:nvPr>
        </p:nvSpPr>
        <p:spPr/>
        <p:txBody>
          <a:bodyPr/>
          <a:lstStyle/>
          <a:p>
            <a:pPr eaLnBrk="1" hangingPunct="1">
              <a:defRPr/>
            </a:pPr>
            <a:r>
              <a:rPr lang="en-US" altLang="en-US" sz="3600"/>
              <a:t>Epistasis: Interactions between more than one gene impacting a single trait</a:t>
            </a:r>
          </a:p>
        </p:txBody>
      </p:sp>
      <p:pic>
        <p:nvPicPr>
          <p:cNvPr id="38914" name="Picture 3" descr="labrador1">
            <a:extLst>
              <a:ext uri="{FF2B5EF4-FFF2-40B4-BE49-F238E27FC236}">
                <a16:creationId xmlns:a16="http://schemas.microsoft.com/office/drawing/2014/main" id="{C638499C-C678-E542-8D03-7E619BABC0E5}"/>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990600" y="1862138"/>
            <a:ext cx="1925638" cy="1803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Rectangle 4">
            <a:extLst>
              <a:ext uri="{FF2B5EF4-FFF2-40B4-BE49-F238E27FC236}">
                <a16:creationId xmlns:a16="http://schemas.microsoft.com/office/drawing/2014/main" id="{27E3C2BD-4EE5-564B-A1F6-4F69372F16E1}"/>
              </a:ext>
            </a:extLst>
          </p:cNvPr>
          <p:cNvSpPr>
            <a:spLocks noGrp="1" noChangeArrowheads="1"/>
          </p:cNvSpPr>
          <p:nvPr>
            <p:ph type="body" sz="half" idx="4294967295"/>
          </p:nvPr>
        </p:nvSpPr>
        <p:spPr>
          <a:xfrm>
            <a:off x="457200" y="3940175"/>
            <a:ext cx="8229600" cy="2185988"/>
          </a:xfrm>
        </p:spPr>
        <p:txBody>
          <a:bodyPr/>
          <a:lstStyle/>
          <a:p>
            <a:pPr eaLnBrk="1" hangingPunct="1">
              <a:lnSpc>
                <a:spcPct val="80000"/>
              </a:lnSpc>
              <a:defRPr/>
            </a:pPr>
            <a:r>
              <a:rPr lang="en-US" altLang="en-US" sz="2400"/>
              <a:t>Two genes involved:  pigment formation (B and b) and pigment deposition (E and e).</a:t>
            </a:r>
          </a:p>
          <a:p>
            <a:pPr eaLnBrk="1" hangingPunct="1">
              <a:lnSpc>
                <a:spcPct val="80000"/>
              </a:lnSpc>
              <a:defRPr/>
            </a:pPr>
            <a:r>
              <a:rPr lang="en-US" altLang="en-US" sz="2400"/>
              <a:t>The pigment genes encode B for black which is dominant to b for brown.</a:t>
            </a:r>
          </a:p>
          <a:p>
            <a:pPr eaLnBrk="1" hangingPunct="1">
              <a:lnSpc>
                <a:spcPct val="80000"/>
              </a:lnSpc>
              <a:defRPr/>
            </a:pPr>
            <a:r>
              <a:rPr lang="en-US" altLang="en-US" sz="2400"/>
              <a:t>The pigment deposition genes are E for maximum deposition of pigment into the hairs and e for minimal pigment deposition.</a:t>
            </a:r>
          </a:p>
        </p:txBody>
      </p:sp>
      <p:pic>
        <p:nvPicPr>
          <p:cNvPr id="38916" name="Picture 5" descr="labrador 2">
            <a:extLst>
              <a:ext uri="{FF2B5EF4-FFF2-40B4-BE49-F238E27FC236}">
                <a16:creationId xmlns:a16="http://schemas.microsoft.com/office/drawing/2014/main" id="{D676BCA6-ED34-6843-B975-2A92C77190D0}"/>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3657600" y="1828800"/>
            <a:ext cx="1784350" cy="1828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7" name="Picture 6" descr="labrador3">
            <a:extLst>
              <a:ext uri="{FF2B5EF4-FFF2-40B4-BE49-F238E27FC236}">
                <a16:creationId xmlns:a16="http://schemas.microsoft.com/office/drawing/2014/main" id="{2660ADDD-E8F3-A74A-91FC-A155BEF56B30}"/>
              </a:ext>
            </a:extLst>
          </p:cNvPr>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6172200" y="1752600"/>
            <a:ext cx="2286000" cy="183673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a:extLst>
              <a:ext uri="{FF2B5EF4-FFF2-40B4-BE49-F238E27FC236}">
                <a16:creationId xmlns:a16="http://schemas.microsoft.com/office/drawing/2014/main" id="{1568E812-01DC-1D4F-9396-DCC16FB31418}"/>
              </a:ext>
            </a:extLst>
          </p:cNvPr>
          <p:cNvSpPr txBox="1">
            <a:spLocks noChangeArrowheads="1"/>
          </p:cNvSpPr>
          <p:nvPr/>
        </p:nvSpPr>
        <p:spPr bwMode="auto">
          <a:xfrm>
            <a:off x="762000" y="469900"/>
            <a:ext cx="32766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solidFill>
                  <a:srgbClr val="FF0000"/>
                </a:solidFill>
                <a:cs typeface="Arial" panose="020B0604020202020204" pitchFamily="34" charset="0"/>
              </a:rPr>
              <a:t>Polygenic inheritance</a:t>
            </a:r>
          </a:p>
          <a:p>
            <a:pPr algn="ctr">
              <a:spcBef>
                <a:spcPct val="0"/>
              </a:spcBef>
              <a:buFontTx/>
              <a:buNone/>
            </a:pPr>
            <a:endParaRPr lang="en-US" altLang="en-US" sz="2800">
              <a:solidFill>
                <a:srgbClr val="FF0000"/>
              </a:solidFill>
              <a:cs typeface="Arial" panose="020B0604020202020204" pitchFamily="34" charset="0"/>
            </a:endParaRPr>
          </a:p>
          <a:p>
            <a:pPr algn="ctr">
              <a:spcBef>
                <a:spcPct val="0"/>
              </a:spcBef>
              <a:buFontTx/>
              <a:buNone/>
            </a:pPr>
            <a:endParaRPr lang="en-US" altLang="en-US" sz="2800">
              <a:solidFill>
                <a:srgbClr val="FF0000"/>
              </a:solidFill>
              <a:cs typeface="Arial" panose="020B0604020202020204" pitchFamily="34" charset="0"/>
            </a:endParaRPr>
          </a:p>
          <a:p>
            <a:pPr>
              <a:spcBef>
                <a:spcPct val="0"/>
              </a:spcBef>
              <a:buFontTx/>
              <a:buNone/>
            </a:pPr>
            <a:r>
              <a:rPr lang="en-US" altLang="en-US" sz="2600">
                <a:cs typeface="Arial" panose="020B0604020202020204" pitchFamily="34" charset="0"/>
              </a:rPr>
              <a:t>A single character may be influenced by many genes.</a:t>
            </a:r>
          </a:p>
          <a:p>
            <a:pPr>
              <a:spcBef>
                <a:spcPct val="0"/>
              </a:spcBef>
              <a:buFontTx/>
              <a:buNone/>
            </a:pPr>
            <a:r>
              <a:rPr lang="en-US" altLang="en-US" sz="2400">
                <a:cs typeface="Arial" panose="020B0604020202020204" pitchFamily="34" charset="0"/>
              </a:rPr>
              <a:t>	Examples:</a:t>
            </a:r>
          </a:p>
          <a:p>
            <a:pPr>
              <a:spcBef>
                <a:spcPct val="0"/>
              </a:spcBef>
              <a:buFontTx/>
              <a:buNone/>
            </a:pPr>
            <a:r>
              <a:rPr lang="en-US" altLang="en-US" sz="2400">
                <a:cs typeface="Arial" panose="020B0604020202020204" pitchFamily="34" charset="0"/>
              </a:rPr>
              <a:t>Human skin color, height, and eye coloration</a:t>
            </a:r>
          </a:p>
        </p:txBody>
      </p:sp>
      <p:pic>
        <p:nvPicPr>
          <p:cNvPr id="40962" name="Picture 3" descr="09_14_PolygenicInherit-L">
            <a:extLst>
              <a:ext uri="{FF2B5EF4-FFF2-40B4-BE49-F238E27FC236}">
                <a16:creationId xmlns:a16="http://schemas.microsoft.com/office/drawing/2014/main" id="{8939029F-3574-FC46-BA5A-760C829A3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066800"/>
            <a:ext cx="3962400"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4">
            <a:extLst>
              <a:ext uri="{FF2B5EF4-FFF2-40B4-BE49-F238E27FC236}">
                <a16:creationId xmlns:a16="http://schemas.microsoft.com/office/drawing/2014/main" id="{4CC55CBD-B209-AC41-9E56-41D9B4C0875C}"/>
              </a:ext>
            </a:extLst>
          </p:cNvPr>
          <p:cNvSpPr txBox="1">
            <a:spLocks noChangeArrowheads="1"/>
          </p:cNvSpPr>
          <p:nvPr/>
        </p:nvSpPr>
        <p:spPr bwMode="auto">
          <a:xfrm>
            <a:off x="6477000" y="1219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Ex. skin color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a:extLst>
              <a:ext uri="{FF2B5EF4-FFF2-40B4-BE49-F238E27FC236}">
                <a16:creationId xmlns:a16="http://schemas.microsoft.com/office/drawing/2014/main" id="{507FF40A-5221-834C-84CF-650220C80F48}"/>
              </a:ext>
            </a:extLst>
          </p:cNvPr>
          <p:cNvSpPr txBox="1">
            <a:spLocks noChangeArrowheads="1"/>
          </p:cNvSpPr>
          <p:nvPr/>
        </p:nvSpPr>
        <p:spPr bwMode="auto">
          <a:xfrm>
            <a:off x="457200" y="806450"/>
            <a:ext cx="8213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600">
                <a:cs typeface="Arial" panose="020B0604020202020204" pitchFamily="34" charset="0"/>
              </a:rPr>
              <a:t>Polygenic Involvement in Human Neurological Disease</a:t>
            </a:r>
          </a:p>
        </p:txBody>
      </p:sp>
      <p:sp>
        <p:nvSpPr>
          <p:cNvPr id="43010" name="Text Box 3">
            <a:extLst>
              <a:ext uri="{FF2B5EF4-FFF2-40B4-BE49-F238E27FC236}">
                <a16:creationId xmlns:a16="http://schemas.microsoft.com/office/drawing/2014/main" id="{971D3D4A-C93A-6740-8C72-AFC168E0FE16}"/>
              </a:ext>
            </a:extLst>
          </p:cNvPr>
          <p:cNvSpPr txBox="1">
            <a:spLocks noChangeArrowheads="1"/>
          </p:cNvSpPr>
          <p:nvPr/>
        </p:nvSpPr>
        <p:spPr bwMode="auto">
          <a:xfrm>
            <a:off x="3810000" y="1600200"/>
            <a:ext cx="40386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Neurobiological disorders:</a:t>
            </a:r>
          </a:p>
          <a:p>
            <a:pPr>
              <a:spcBef>
                <a:spcPct val="0"/>
              </a:spcBef>
              <a:buFontTx/>
              <a:buNone/>
            </a:pPr>
            <a:r>
              <a:rPr lang="en-US" altLang="en-US" sz="2400">
                <a:cs typeface="Arial" panose="020B0604020202020204" pitchFamily="34" charset="0"/>
              </a:rPr>
              <a:t>  depression, schizophrenia, bipolar disorder</a:t>
            </a:r>
          </a:p>
          <a:p>
            <a:pPr>
              <a:spcBef>
                <a:spcPct val="0"/>
              </a:spcBef>
              <a:buFontTx/>
              <a:buNone/>
            </a:pPr>
            <a:r>
              <a:rPr lang="en-US" altLang="en-US" sz="2400">
                <a:cs typeface="Arial" panose="020B0604020202020204" pitchFamily="34" charset="0"/>
              </a:rPr>
              <a:t>Schizophrenia:  mutant alleles</a:t>
            </a:r>
          </a:p>
          <a:p>
            <a:pPr>
              <a:spcBef>
                <a:spcPct val="0"/>
              </a:spcBef>
              <a:buFontTx/>
              <a:buNone/>
            </a:pPr>
            <a:r>
              <a:rPr lang="en-US" altLang="en-US" sz="2400">
                <a:cs typeface="Arial" panose="020B0604020202020204" pitchFamily="34" charset="0"/>
              </a:rPr>
              <a:t>  chromosomes 1, 3, 5, 6, 8, 11-15, 18, 22</a:t>
            </a:r>
          </a:p>
          <a:p>
            <a:pPr>
              <a:spcBef>
                <a:spcPct val="0"/>
              </a:spcBef>
              <a:buFontTx/>
              <a:buNone/>
            </a:pPr>
            <a:r>
              <a:rPr lang="en-US" altLang="en-US" sz="2400">
                <a:cs typeface="Arial" panose="020B0604020202020204" pitchFamily="34" charset="0"/>
              </a:rPr>
              <a:t>Environmental factors may contribute</a:t>
            </a:r>
          </a:p>
        </p:txBody>
      </p:sp>
      <p:pic>
        <p:nvPicPr>
          <p:cNvPr id="15364" name="Picture 4">
            <a:hlinkClick r:id="rId3"/>
            <a:extLst>
              <a:ext uri="{FF2B5EF4-FFF2-40B4-BE49-F238E27FC236}">
                <a16:creationId xmlns:a16="http://schemas.microsoft.com/office/drawing/2014/main" id="{FB4612AE-BB88-5C47-BB53-A5D997C49F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05000"/>
            <a:ext cx="238125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365" name="Text Box 6">
            <a:extLst>
              <a:ext uri="{FF2B5EF4-FFF2-40B4-BE49-F238E27FC236}">
                <a16:creationId xmlns:a16="http://schemas.microsoft.com/office/drawing/2014/main" id="{F0322F8B-9B2C-A141-BBCF-F8A534DB944F}"/>
              </a:ext>
            </a:extLst>
          </p:cNvPr>
          <p:cNvSpPr txBox="1">
            <a:spLocks noChangeArrowheads="1"/>
          </p:cNvSpPr>
          <p:nvPr/>
        </p:nvSpPr>
        <p:spPr bwMode="auto">
          <a:xfrm>
            <a:off x="1447800" y="5486400"/>
            <a:ext cx="7010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2400" dirty="0">
                <a:cs typeface="Arial" panose="020B0604020202020204" pitchFamily="34" charset="0"/>
                <a:hlinkClick r:id="" action="ppaction://hlinkshowjump?jump=nextslide"/>
              </a:rPr>
              <a:t>Video: Strange Genes, Richly Tortured Minds </a:t>
            </a:r>
            <a:endParaRPr lang="en-US" altLang="en-US" sz="2400" dirty="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6">
            <a:extLst>
              <a:ext uri="{FF2B5EF4-FFF2-40B4-BE49-F238E27FC236}">
                <a16:creationId xmlns:a16="http://schemas.microsoft.com/office/drawing/2014/main" id="{F0322F8B-9B2C-A141-BBCF-F8A534DB944F}"/>
              </a:ext>
            </a:extLst>
          </p:cNvPr>
          <p:cNvSpPr txBox="1">
            <a:spLocks noChangeArrowheads="1"/>
          </p:cNvSpPr>
          <p:nvPr/>
        </p:nvSpPr>
        <p:spPr bwMode="auto">
          <a:xfrm>
            <a:off x="1447800" y="-76200"/>
            <a:ext cx="7010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2400" dirty="0">
                <a:cs typeface="Arial" panose="020B0604020202020204" pitchFamily="34" charset="0"/>
                <a:hlinkClick r:id="rId4"/>
              </a:rPr>
              <a:t>Video: Strange Genes, Richly Tortured Minds </a:t>
            </a:r>
            <a:endParaRPr lang="en-US" altLang="en-US" sz="2400" dirty="0">
              <a:cs typeface="Arial" panose="020B0604020202020204" pitchFamily="34" charset="0"/>
            </a:endParaRPr>
          </a:p>
        </p:txBody>
      </p:sp>
      <p:sp>
        <p:nvSpPr>
          <p:cNvPr id="6" name="Text Box 6">
            <a:extLst>
              <a:ext uri="{FF2B5EF4-FFF2-40B4-BE49-F238E27FC236}">
                <a16:creationId xmlns:a16="http://schemas.microsoft.com/office/drawing/2014/main" id="{05082062-4570-4C45-8EA9-313BD0D627CE}"/>
              </a:ext>
            </a:extLst>
          </p:cNvPr>
          <p:cNvSpPr txBox="1">
            <a:spLocks noChangeArrowheads="1"/>
          </p:cNvSpPr>
          <p:nvPr/>
        </p:nvSpPr>
        <p:spPr bwMode="auto">
          <a:xfrm>
            <a:off x="2057400" y="6477000"/>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defRPr/>
            </a:pPr>
            <a:r>
              <a:rPr lang="en-US" altLang="en-US" sz="1800" dirty="0">
                <a:cs typeface="Arial" panose="020B0604020202020204" pitchFamily="34" charset="0"/>
                <a:hlinkClick r:id="rId5"/>
              </a:rPr>
              <a:t>(flash movie)</a:t>
            </a:r>
            <a:endParaRPr lang="en-US" altLang="en-US" sz="1800" dirty="0">
              <a:cs typeface="Arial" panose="020B0604020202020204" pitchFamily="34" charset="0"/>
            </a:endParaRPr>
          </a:p>
        </p:txBody>
      </p:sp>
      <p:pic>
        <p:nvPicPr>
          <p:cNvPr id="2" name="Video: Strange Genes, Richly Torchured Minds">
            <a:hlinkClick r:id="" action="ppaction://media"/>
            <a:extLst>
              <a:ext uri="{FF2B5EF4-FFF2-40B4-BE49-F238E27FC236}">
                <a16:creationId xmlns:a16="http://schemas.microsoft.com/office/drawing/2014/main" id="{25B5C370-9BD9-4B41-B3E3-4EE1FB4F07AB}"/>
              </a:ext>
            </a:extLst>
          </p:cNvPr>
          <p:cNvPicPr>
            <a:picLocks noRot="1" noChangeAspect="1"/>
          </p:cNvPicPr>
          <p:nvPr>
            <a:videoFile r:link="rId1"/>
          </p:nvPr>
        </p:nvPicPr>
        <p:blipFill>
          <a:blip r:embed="rId6"/>
          <a:stretch>
            <a:fillRect/>
          </a:stretch>
        </p:blipFill>
        <p:spPr>
          <a:xfrm>
            <a:off x="425746" y="304800"/>
            <a:ext cx="8337254" cy="6248400"/>
          </a:xfrm>
          <a:prstGeom prst="rect">
            <a:avLst/>
          </a:prstGeom>
        </p:spPr>
      </p:pic>
    </p:spTree>
    <p:extLst>
      <p:ext uri="{BB962C8B-B14F-4D97-AF65-F5344CB8AC3E}">
        <p14:creationId xmlns:p14="http://schemas.microsoft.com/office/powerpoint/2010/main" val="414244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5D21F62-F17D-8441-AC3F-4909C79E7E44}"/>
              </a:ext>
            </a:extLst>
          </p:cNvPr>
          <p:cNvSpPr>
            <a:spLocks noGrp="1" noChangeArrowheads="1"/>
          </p:cNvSpPr>
          <p:nvPr>
            <p:ph type="title" idx="4294967295"/>
          </p:nvPr>
        </p:nvSpPr>
        <p:spPr>
          <a:xfrm>
            <a:off x="685800" y="152400"/>
            <a:ext cx="7772400" cy="1524000"/>
          </a:xfrm>
        </p:spPr>
        <p:txBody>
          <a:bodyPr/>
          <a:lstStyle/>
          <a:p>
            <a:pPr eaLnBrk="1" hangingPunct="1">
              <a:defRPr/>
            </a:pPr>
            <a:r>
              <a:rPr lang="en-US" altLang="en-US" b="1"/>
              <a:t>Environmental Influence</a:t>
            </a:r>
          </a:p>
        </p:txBody>
      </p:sp>
      <p:sp>
        <p:nvSpPr>
          <p:cNvPr id="91140" name="Rectangle 4">
            <a:extLst>
              <a:ext uri="{FF2B5EF4-FFF2-40B4-BE49-F238E27FC236}">
                <a16:creationId xmlns:a16="http://schemas.microsoft.com/office/drawing/2014/main" id="{4EF3CFC8-0FC9-AE41-94EF-A988086BD9C3}"/>
              </a:ext>
            </a:extLst>
          </p:cNvPr>
          <p:cNvSpPr>
            <a:spLocks noGrp="1" noChangeArrowheads="1"/>
          </p:cNvSpPr>
          <p:nvPr>
            <p:ph type="body" sz="half" idx="4294967295"/>
          </p:nvPr>
        </p:nvSpPr>
        <p:spPr>
          <a:xfrm>
            <a:off x="6096000" y="1524000"/>
            <a:ext cx="2590800" cy="4038600"/>
          </a:xfrm>
        </p:spPr>
        <p:txBody>
          <a:bodyPr/>
          <a:lstStyle/>
          <a:p>
            <a:pPr eaLnBrk="1" hangingPunct="1">
              <a:lnSpc>
                <a:spcPct val="80000"/>
              </a:lnSpc>
              <a:buFontTx/>
              <a:buNone/>
              <a:defRPr/>
            </a:pPr>
            <a:r>
              <a:rPr lang="en-US" altLang="en-US" sz="3900" b="1"/>
              <a:t>Hair patch color</a:t>
            </a:r>
          </a:p>
          <a:p>
            <a:pPr eaLnBrk="1" hangingPunct="1">
              <a:lnSpc>
                <a:spcPct val="80000"/>
              </a:lnSpc>
              <a:spcBef>
                <a:spcPct val="100000"/>
              </a:spcBef>
              <a:defRPr/>
            </a:pPr>
            <a:r>
              <a:rPr lang="en-US" altLang="en-US" sz="2400" b="1"/>
              <a:t>&gt; 34</a:t>
            </a:r>
            <a:r>
              <a:rPr lang="en-US" altLang="en-US" sz="2400" b="1">
                <a:cs typeface="Arial" panose="020B0604020202020204" pitchFamily="34" charset="0"/>
              </a:rPr>
              <a:t>°C: White</a:t>
            </a:r>
          </a:p>
          <a:p>
            <a:pPr eaLnBrk="1" hangingPunct="1">
              <a:lnSpc>
                <a:spcPct val="80000"/>
              </a:lnSpc>
              <a:spcBef>
                <a:spcPct val="100000"/>
              </a:spcBef>
              <a:defRPr/>
            </a:pPr>
            <a:r>
              <a:rPr lang="en-US" altLang="en-US" sz="2400" b="1">
                <a:cs typeface="Arial" panose="020B0604020202020204" pitchFamily="34" charset="0"/>
              </a:rPr>
              <a:t>&lt; 25°C: Black</a:t>
            </a:r>
          </a:p>
          <a:p>
            <a:pPr eaLnBrk="1" hangingPunct="1">
              <a:lnSpc>
                <a:spcPct val="80000"/>
              </a:lnSpc>
              <a:spcBef>
                <a:spcPct val="100000"/>
              </a:spcBef>
              <a:defRPr/>
            </a:pPr>
            <a:r>
              <a:rPr lang="en-US" altLang="en-US" sz="2400" b="1">
                <a:cs typeface="Arial" panose="020B0604020202020204" pitchFamily="34" charset="0"/>
              </a:rPr>
              <a:t>Black pigment enzyme inactive above 34°C</a:t>
            </a:r>
          </a:p>
        </p:txBody>
      </p:sp>
      <p:pic>
        <p:nvPicPr>
          <p:cNvPr id="45059" name="Picture 7" descr="himalayanRabbit">
            <a:extLst>
              <a:ext uri="{FF2B5EF4-FFF2-40B4-BE49-F238E27FC236}">
                <a16:creationId xmlns:a16="http://schemas.microsoft.com/office/drawing/2014/main" id="{3AA814DD-8861-9E4A-8998-46B84C74876E}"/>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19318" r="17046"/>
          <a:stretch>
            <a:fillRect/>
          </a:stretch>
        </p:blipFill>
        <p:spPr>
          <a:xfrm>
            <a:off x="698500" y="1663700"/>
            <a:ext cx="4598988" cy="3582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Text Box 8">
            <a:extLst>
              <a:ext uri="{FF2B5EF4-FFF2-40B4-BE49-F238E27FC236}">
                <a16:creationId xmlns:a16="http://schemas.microsoft.com/office/drawing/2014/main" id="{0F4605C7-EBA0-0949-8D56-6D72C25DFFEB}"/>
              </a:ext>
            </a:extLst>
          </p:cNvPr>
          <p:cNvSpPr txBox="1">
            <a:spLocks noChangeArrowheads="1"/>
          </p:cNvSpPr>
          <p:nvPr/>
        </p:nvSpPr>
        <p:spPr bwMode="auto">
          <a:xfrm>
            <a:off x="1066800" y="58674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2400">
                <a:ea typeface="Arial" charset="0"/>
                <a:cs typeface="Arial" charset="0"/>
              </a:rPr>
              <a:t>Himalayan rabbit: C gene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fade">
                                      <p:cBhvr>
                                        <p:cTn id="7" dur="2000"/>
                                        <p:tgtEl>
                                          <p:spTgt spid="91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1140">
                                            <p:txEl>
                                              <p:pRg st="0" end="0"/>
                                            </p:txEl>
                                          </p:spTgt>
                                        </p:tgtEl>
                                        <p:attrNameLst>
                                          <p:attrName>style.visibility</p:attrName>
                                        </p:attrNameLst>
                                      </p:cBhvr>
                                      <p:to>
                                        <p:strVal val="visible"/>
                                      </p:to>
                                    </p:set>
                                    <p:animEffect transition="in" filter="fade">
                                      <p:cBhvr>
                                        <p:cTn id="12" dur="2000"/>
                                        <p:tgtEl>
                                          <p:spTgt spid="91140">
                                            <p:txEl>
                                              <p:pRg st="0" end="0"/>
                                            </p:txEl>
                                          </p:spTgt>
                                        </p:tgtEl>
                                      </p:cBhvr>
                                    </p:animEffect>
                                  </p:childTnLst>
                                  <p:subTnLst>
                                    <p:animClr clrSpc="rgb" dir="cw">
                                      <p:cBhvr override="childStyle">
                                        <p:cTn dur="1" fill="hold" display="0" masterRel="nextClick" afterEffect="1"/>
                                        <p:tgtEl>
                                          <p:spTgt spid="91140">
                                            <p:txEl>
                                              <p:pRg st="0" end="0"/>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1140">
                                            <p:txEl>
                                              <p:pRg st="1" end="1"/>
                                            </p:txEl>
                                          </p:spTgt>
                                        </p:tgtEl>
                                        <p:attrNameLst>
                                          <p:attrName>style.visibility</p:attrName>
                                        </p:attrNameLst>
                                      </p:cBhvr>
                                      <p:to>
                                        <p:strVal val="visible"/>
                                      </p:to>
                                    </p:set>
                                    <p:animEffect transition="in" filter="fade">
                                      <p:cBhvr>
                                        <p:cTn id="17" dur="2000"/>
                                        <p:tgtEl>
                                          <p:spTgt spid="91140">
                                            <p:txEl>
                                              <p:pRg st="1" end="1"/>
                                            </p:txEl>
                                          </p:spTgt>
                                        </p:tgtEl>
                                      </p:cBhvr>
                                    </p:animEffect>
                                  </p:childTnLst>
                                  <p:subTnLst>
                                    <p:animClr clrSpc="rgb" dir="cw">
                                      <p:cBhvr override="childStyle">
                                        <p:cTn dur="1" fill="hold" display="0" masterRel="nextClick" afterEffect="1"/>
                                        <p:tgtEl>
                                          <p:spTgt spid="91140">
                                            <p:txEl>
                                              <p:pRg st="1" end="1"/>
                                            </p:txEl>
                                          </p:spTgt>
                                        </p:tgtEl>
                                        <p:attrNameLst>
                                          <p:attrName>ppt_c</p:attrName>
                                        </p:attrNameLst>
                                      </p:cBhvr>
                                      <p:to>
                                        <a:schemeClr val="bg2"/>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1140">
                                            <p:txEl>
                                              <p:pRg st="2" end="2"/>
                                            </p:txEl>
                                          </p:spTgt>
                                        </p:tgtEl>
                                        <p:attrNameLst>
                                          <p:attrName>style.visibility</p:attrName>
                                        </p:attrNameLst>
                                      </p:cBhvr>
                                      <p:to>
                                        <p:strVal val="visible"/>
                                      </p:to>
                                    </p:set>
                                    <p:animEffect transition="in" filter="fade">
                                      <p:cBhvr>
                                        <p:cTn id="22" dur="2000"/>
                                        <p:tgtEl>
                                          <p:spTgt spid="91140">
                                            <p:txEl>
                                              <p:pRg st="2" end="2"/>
                                            </p:txEl>
                                          </p:spTgt>
                                        </p:tgtEl>
                                      </p:cBhvr>
                                    </p:animEffect>
                                  </p:childTnLst>
                                  <p:subTnLst>
                                    <p:animClr clrSpc="rgb" dir="cw">
                                      <p:cBhvr override="childStyle">
                                        <p:cTn dur="1" fill="hold" display="0" masterRel="nextClick" afterEffect="1"/>
                                        <p:tgtEl>
                                          <p:spTgt spid="91140">
                                            <p:txEl>
                                              <p:pRg st="2" end="2"/>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1140">
                                            <p:txEl>
                                              <p:pRg st="3" end="3"/>
                                            </p:txEl>
                                          </p:spTgt>
                                        </p:tgtEl>
                                        <p:attrNameLst>
                                          <p:attrName>style.visibility</p:attrName>
                                        </p:attrNameLst>
                                      </p:cBhvr>
                                      <p:to>
                                        <p:strVal val="visible"/>
                                      </p:to>
                                    </p:set>
                                    <p:animEffect transition="in" filter="fade">
                                      <p:cBhvr>
                                        <p:cTn id="27" dur="2000"/>
                                        <p:tgtEl>
                                          <p:spTgt spid="91140">
                                            <p:txEl>
                                              <p:pRg st="3" end="3"/>
                                            </p:txEl>
                                          </p:spTgt>
                                        </p:tgtEl>
                                      </p:cBhvr>
                                    </p:animEffect>
                                  </p:childTnLst>
                                  <p:subTnLst>
                                    <p:animClr clrSpc="rgb" dir="cw">
                                      <p:cBhvr override="childStyle">
                                        <p:cTn dur="1" fill="hold" display="0" masterRel="nextClick" afterEffect="1"/>
                                        <p:tgtEl>
                                          <p:spTgt spid="91140">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4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2">
            <a:extLst>
              <a:ext uri="{FF2B5EF4-FFF2-40B4-BE49-F238E27FC236}">
                <a16:creationId xmlns:a16="http://schemas.microsoft.com/office/drawing/2014/main" id="{736DCC1E-4257-5240-BA1C-4974FBDBD8C5}"/>
              </a:ext>
            </a:extLst>
          </p:cNvPr>
          <p:cNvSpPr txBox="1">
            <a:spLocks noChangeArrowheads="1"/>
          </p:cNvSpPr>
          <p:nvPr/>
        </p:nvSpPr>
        <p:spPr bwMode="auto">
          <a:xfrm>
            <a:off x="974725" y="317500"/>
            <a:ext cx="73882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600">
                <a:cs typeface="Arial" panose="020B0604020202020204" pitchFamily="34" charset="0"/>
              </a:rPr>
              <a:t>Changes in chromosome structure &amp; number can</a:t>
            </a:r>
          </a:p>
          <a:p>
            <a:pPr>
              <a:spcBef>
                <a:spcPct val="0"/>
              </a:spcBef>
              <a:buFontTx/>
              <a:buNone/>
            </a:pPr>
            <a:r>
              <a:rPr lang="en-US" altLang="en-US" sz="2600">
                <a:cs typeface="Arial" panose="020B0604020202020204" pitchFamily="34" charset="0"/>
              </a:rPr>
              <a:t>be inherited.</a:t>
            </a:r>
          </a:p>
        </p:txBody>
      </p:sp>
      <p:sp>
        <p:nvSpPr>
          <p:cNvPr id="47106" name="Text Box 3">
            <a:extLst>
              <a:ext uri="{FF2B5EF4-FFF2-40B4-BE49-F238E27FC236}">
                <a16:creationId xmlns:a16="http://schemas.microsoft.com/office/drawing/2014/main" id="{8E220397-A5AD-444B-9DEE-7CFA4655270C}"/>
              </a:ext>
            </a:extLst>
          </p:cNvPr>
          <p:cNvSpPr txBox="1">
            <a:spLocks noChangeArrowheads="1"/>
          </p:cNvSpPr>
          <p:nvPr/>
        </p:nvSpPr>
        <p:spPr bwMode="auto">
          <a:xfrm>
            <a:off x="669925" y="1639888"/>
            <a:ext cx="26590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Structural change:</a:t>
            </a:r>
          </a:p>
          <a:p>
            <a:pPr>
              <a:spcBef>
                <a:spcPct val="0"/>
              </a:spcBef>
              <a:buFontTx/>
              <a:buNone/>
            </a:pPr>
            <a:r>
              <a:rPr lang="en-US" altLang="en-US" sz="2400">
                <a:cs typeface="Arial" panose="020B0604020202020204" pitchFamily="34" charset="0"/>
              </a:rPr>
              <a:t>   a. duplication</a:t>
            </a:r>
          </a:p>
          <a:p>
            <a:pPr>
              <a:spcBef>
                <a:spcPct val="0"/>
              </a:spcBef>
              <a:buFontTx/>
              <a:buNone/>
            </a:pPr>
            <a:r>
              <a:rPr lang="en-US" altLang="en-US" sz="2400">
                <a:cs typeface="Arial" panose="020B0604020202020204" pitchFamily="34" charset="0"/>
              </a:rPr>
              <a:t>   b. deletion</a:t>
            </a:r>
          </a:p>
          <a:p>
            <a:pPr>
              <a:spcBef>
                <a:spcPct val="0"/>
              </a:spcBef>
              <a:buFontTx/>
              <a:buNone/>
            </a:pPr>
            <a:r>
              <a:rPr lang="en-US" altLang="en-US" sz="2400">
                <a:cs typeface="Arial" panose="020B0604020202020204" pitchFamily="34" charset="0"/>
              </a:rPr>
              <a:t>   c. inversion</a:t>
            </a:r>
          </a:p>
          <a:p>
            <a:pPr>
              <a:spcBef>
                <a:spcPct val="0"/>
              </a:spcBef>
              <a:buFontTx/>
              <a:buNone/>
            </a:pPr>
            <a:r>
              <a:rPr lang="en-US" altLang="en-US" sz="2400">
                <a:cs typeface="Arial" panose="020B0604020202020204" pitchFamily="34" charset="0"/>
              </a:rPr>
              <a:t>   d. translocation</a:t>
            </a:r>
          </a:p>
        </p:txBody>
      </p:sp>
      <p:pic>
        <p:nvPicPr>
          <p:cNvPr id="47107" name="Picture 4" descr="12p196a">
            <a:extLst>
              <a:ext uri="{FF2B5EF4-FFF2-40B4-BE49-F238E27FC236}">
                <a16:creationId xmlns:a16="http://schemas.microsoft.com/office/drawing/2014/main" id="{A7E19354-C5D9-174D-943D-8A5BD6866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990600"/>
            <a:ext cx="33401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5" descr="12p196b">
            <a:extLst>
              <a:ext uri="{FF2B5EF4-FFF2-40B4-BE49-F238E27FC236}">
                <a16:creationId xmlns:a16="http://schemas.microsoft.com/office/drawing/2014/main" id="{CF552098-136D-2442-B43C-1EEC85A98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209800"/>
            <a:ext cx="25908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6" descr="12p196c">
            <a:extLst>
              <a:ext uri="{FF2B5EF4-FFF2-40B4-BE49-F238E27FC236}">
                <a16:creationId xmlns:a16="http://schemas.microsoft.com/office/drawing/2014/main" id="{EDF28B06-1E49-3B41-BB62-6F801895E4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429000"/>
            <a:ext cx="32766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7" descr="12p196d">
            <a:extLst>
              <a:ext uri="{FF2B5EF4-FFF2-40B4-BE49-F238E27FC236}">
                <a16:creationId xmlns:a16="http://schemas.microsoft.com/office/drawing/2014/main" id="{F1C4199C-BD07-BA4A-B096-52B8F6C203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4648200"/>
            <a:ext cx="3429000"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 Box 8">
            <a:extLst>
              <a:ext uri="{FF2B5EF4-FFF2-40B4-BE49-F238E27FC236}">
                <a16:creationId xmlns:a16="http://schemas.microsoft.com/office/drawing/2014/main" id="{F57D6CA3-9D79-E74D-B5A6-24DA27ED8E95}"/>
              </a:ext>
            </a:extLst>
          </p:cNvPr>
          <p:cNvSpPr txBox="1">
            <a:spLocks noChangeArrowheads="1"/>
          </p:cNvSpPr>
          <p:nvPr/>
        </p:nvSpPr>
        <p:spPr bwMode="auto">
          <a:xfrm>
            <a:off x="4479925" y="1258888"/>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a.</a:t>
            </a:r>
          </a:p>
        </p:txBody>
      </p:sp>
      <p:sp>
        <p:nvSpPr>
          <p:cNvPr id="47112" name="Text Box 9">
            <a:extLst>
              <a:ext uri="{FF2B5EF4-FFF2-40B4-BE49-F238E27FC236}">
                <a16:creationId xmlns:a16="http://schemas.microsoft.com/office/drawing/2014/main" id="{9D96740B-DC64-404A-8A82-F417B2FE084E}"/>
              </a:ext>
            </a:extLst>
          </p:cNvPr>
          <p:cNvSpPr txBox="1">
            <a:spLocks noChangeArrowheads="1"/>
          </p:cNvSpPr>
          <p:nvPr/>
        </p:nvSpPr>
        <p:spPr bwMode="auto">
          <a:xfrm>
            <a:off x="4495800" y="22860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b.</a:t>
            </a:r>
          </a:p>
        </p:txBody>
      </p:sp>
      <p:sp>
        <p:nvSpPr>
          <p:cNvPr id="47113" name="Text Box 10">
            <a:extLst>
              <a:ext uri="{FF2B5EF4-FFF2-40B4-BE49-F238E27FC236}">
                <a16:creationId xmlns:a16="http://schemas.microsoft.com/office/drawing/2014/main" id="{479C6F90-D691-F846-A6D0-983AFBB93817}"/>
              </a:ext>
            </a:extLst>
          </p:cNvPr>
          <p:cNvSpPr txBox="1">
            <a:spLocks noChangeArrowheads="1"/>
          </p:cNvSpPr>
          <p:nvPr/>
        </p:nvSpPr>
        <p:spPr bwMode="auto">
          <a:xfrm>
            <a:off x="4495800" y="35814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c.</a:t>
            </a:r>
          </a:p>
        </p:txBody>
      </p:sp>
      <p:sp>
        <p:nvSpPr>
          <p:cNvPr id="47114" name="Text Box 11">
            <a:extLst>
              <a:ext uri="{FF2B5EF4-FFF2-40B4-BE49-F238E27FC236}">
                <a16:creationId xmlns:a16="http://schemas.microsoft.com/office/drawing/2014/main" id="{584258FD-5ABD-8447-8891-BEE7DEC1A6FB}"/>
              </a:ext>
            </a:extLst>
          </p:cNvPr>
          <p:cNvSpPr txBox="1">
            <a:spLocks noChangeArrowheads="1"/>
          </p:cNvSpPr>
          <p:nvPr/>
        </p:nvSpPr>
        <p:spPr bwMode="auto">
          <a:xfrm>
            <a:off x="4514850" y="51816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2">
            <a:extLst>
              <a:ext uri="{FF2B5EF4-FFF2-40B4-BE49-F238E27FC236}">
                <a16:creationId xmlns:a16="http://schemas.microsoft.com/office/drawing/2014/main" id="{FA99DE09-AED9-B94B-9468-083210A04E5B}"/>
              </a:ext>
            </a:extLst>
          </p:cNvPr>
          <p:cNvSpPr txBox="1">
            <a:spLocks noChangeArrowheads="1"/>
          </p:cNvSpPr>
          <p:nvPr/>
        </p:nvSpPr>
        <p:spPr bwMode="auto">
          <a:xfrm>
            <a:off x="304800" y="293688"/>
            <a:ext cx="898048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cs typeface="Arial" panose="020B0604020202020204" pitchFamily="34" charset="0"/>
              </a:rPr>
              <a:t>Spectral karyotyping as a diagnostic tool.</a:t>
            </a:r>
            <a:r>
              <a:rPr lang="en-US" altLang="en-US" sz="2400">
                <a:cs typeface="Arial" panose="020B0604020202020204" pitchFamily="34" charset="0"/>
              </a:rPr>
              <a:t>  </a:t>
            </a:r>
          </a:p>
          <a:p>
            <a:pPr>
              <a:spcBef>
                <a:spcPct val="0"/>
              </a:spcBef>
              <a:buFontTx/>
              <a:buNone/>
            </a:pPr>
            <a:r>
              <a:rPr lang="en-US" altLang="en-US" sz="2400">
                <a:cs typeface="Arial" panose="020B0604020202020204" pitchFamily="34" charset="0"/>
              </a:rPr>
              <a:t>Fluorescent dyes interact with regions of chromosome differently.</a:t>
            </a:r>
          </a:p>
          <a:p>
            <a:pPr>
              <a:spcBef>
                <a:spcPct val="0"/>
              </a:spcBef>
              <a:buFontTx/>
              <a:buNone/>
            </a:pPr>
            <a:r>
              <a:rPr lang="en-US" altLang="en-US" sz="2400">
                <a:cs typeface="Arial" panose="020B0604020202020204" pitchFamily="34" charset="0"/>
              </a:rPr>
              <a:t>Reveal abnormalities not otherwise visible.</a:t>
            </a:r>
          </a:p>
        </p:txBody>
      </p:sp>
      <p:pic>
        <p:nvPicPr>
          <p:cNvPr id="49154" name="Picture 5" descr="1204">
            <a:extLst>
              <a:ext uri="{FF2B5EF4-FFF2-40B4-BE49-F238E27FC236}">
                <a16:creationId xmlns:a16="http://schemas.microsoft.com/office/drawing/2014/main" id="{E14EA68C-9687-2941-ACFB-229D0F4FB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08138"/>
            <a:ext cx="3352800"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6">
            <a:extLst>
              <a:ext uri="{FF2B5EF4-FFF2-40B4-BE49-F238E27FC236}">
                <a16:creationId xmlns:a16="http://schemas.microsoft.com/office/drawing/2014/main" id="{E034680C-044F-584A-AC5C-76AEDABFBA57}"/>
              </a:ext>
            </a:extLst>
          </p:cNvPr>
          <p:cNvSpPr txBox="1">
            <a:spLocks noChangeArrowheads="1"/>
          </p:cNvSpPr>
          <p:nvPr/>
        </p:nvSpPr>
        <p:spPr bwMode="auto">
          <a:xfrm>
            <a:off x="304800" y="4816475"/>
            <a:ext cx="8534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“Philadelphia chromosome”- example of a translocation</a:t>
            </a:r>
          </a:p>
          <a:p>
            <a:pPr>
              <a:spcBef>
                <a:spcPct val="0"/>
              </a:spcBef>
              <a:buFontTx/>
              <a:buNone/>
            </a:pPr>
            <a:r>
              <a:rPr lang="en-US" altLang="en-US" sz="2200">
                <a:cs typeface="Arial" panose="020B0604020202020204" pitchFamily="34" charset="0"/>
              </a:rPr>
              <a:t>Fused gene transcribed more often</a:t>
            </a:r>
            <a:r>
              <a:rPr lang="en-US" altLang="en-US" sz="2200">
                <a:latin typeface="Lucida Sans Unicode" panose="020B0602030504020204" pitchFamily="34" charset="0"/>
                <a:cs typeface="Lucida Sans Unicode" panose="020B0602030504020204" pitchFamily="34" charset="0"/>
              </a:rPr>
              <a:t>→</a:t>
            </a:r>
            <a:r>
              <a:rPr lang="en-US" altLang="en-US" sz="2200">
                <a:cs typeface="Lucida Sans Unicode" panose="020B0602030504020204" pitchFamily="34" charset="0"/>
              </a:rPr>
              <a:t>uncontrolled gene expression.</a:t>
            </a:r>
          </a:p>
          <a:p>
            <a:pPr>
              <a:spcBef>
                <a:spcPct val="0"/>
              </a:spcBef>
              <a:buFontTx/>
              <a:buNone/>
            </a:pPr>
            <a:r>
              <a:rPr lang="en-US" altLang="en-US" sz="2200">
                <a:cs typeface="Lucida Sans Unicode" panose="020B0602030504020204" pitchFamily="34" charset="0"/>
              </a:rPr>
              <a:t>Chronic myelogenous leukemia (CML):  too many WBCs.</a:t>
            </a:r>
          </a:p>
          <a:p>
            <a:pPr>
              <a:spcBef>
                <a:spcPct val="0"/>
              </a:spcBef>
              <a:buFontTx/>
              <a:buNone/>
            </a:pPr>
            <a:r>
              <a:rPr lang="en-US" altLang="en-US" sz="2200">
                <a:cs typeface="Lucida Sans Unicode" panose="020B0602030504020204" pitchFamily="34" charset="0"/>
              </a:rPr>
              <a:t>Malignancy in bone marrow.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13_20_table_13_2-L">
            <a:extLst>
              <a:ext uri="{FF2B5EF4-FFF2-40B4-BE49-F238E27FC236}">
                <a16:creationId xmlns:a16="http://schemas.microsoft.com/office/drawing/2014/main" id="{48F6C031-1197-1F4C-8A5A-AA85AE3AC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82296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 Box 5">
            <a:extLst>
              <a:ext uri="{FF2B5EF4-FFF2-40B4-BE49-F238E27FC236}">
                <a16:creationId xmlns:a16="http://schemas.microsoft.com/office/drawing/2014/main" id="{D2F78E95-8741-704E-B76E-8510FC09DFF8}"/>
              </a:ext>
            </a:extLst>
          </p:cNvPr>
          <p:cNvSpPr txBox="1">
            <a:spLocks noChangeArrowheads="1"/>
          </p:cNvSpPr>
          <p:nvPr/>
        </p:nvSpPr>
        <p:spPr bwMode="auto">
          <a:xfrm>
            <a:off x="609600" y="625475"/>
            <a:ext cx="792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What Mendel could not have known in 1866.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7A5C9A1-9B71-3C4D-B913-C8EABCC81385}"/>
              </a:ext>
            </a:extLst>
          </p:cNvPr>
          <p:cNvSpPr>
            <a:spLocks noGrp="1" noChangeArrowheads="1"/>
          </p:cNvSpPr>
          <p:nvPr>
            <p:ph type="title" idx="4294967295"/>
          </p:nvPr>
        </p:nvSpPr>
        <p:spPr/>
        <p:txBody>
          <a:bodyPr/>
          <a:lstStyle/>
          <a:p>
            <a:pPr eaLnBrk="1" hangingPunct="1">
              <a:defRPr/>
            </a:pPr>
            <a:r>
              <a:rPr lang="en-US" altLang="en-US" sz="4000"/>
              <a:t>Additional examples of structural changes</a:t>
            </a:r>
          </a:p>
        </p:txBody>
      </p:sp>
      <p:sp>
        <p:nvSpPr>
          <p:cNvPr id="19459" name="Rectangle 3">
            <a:extLst>
              <a:ext uri="{FF2B5EF4-FFF2-40B4-BE49-F238E27FC236}">
                <a16:creationId xmlns:a16="http://schemas.microsoft.com/office/drawing/2014/main" id="{5D6946B1-BA6D-164B-842D-B1A9FA77173B}"/>
              </a:ext>
            </a:extLst>
          </p:cNvPr>
          <p:cNvSpPr>
            <a:spLocks noGrp="1" noChangeArrowheads="1"/>
          </p:cNvSpPr>
          <p:nvPr>
            <p:ph type="body" idx="4294967295"/>
          </p:nvPr>
        </p:nvSpPr>
        <p:spPr>
          <a:xfrm>
            <a:off x="457200" y="1752600"/>
            <a:ext cx="8229600" cy="4530725"/>
          </a:xfrm>
        </p:spPr>
        <p:txBody>
          <a:bodyPr/>
          <a:lstStyle/>
          <a:p>
            <a:pPr eaLnBrk="1" hangingPunct="1">
              <a:lnSpc>
                <a:spcPct val="95000"/>
              </a:lnSpc>
              <a:defRPr/>
            </a:pPr>
            <a:r>
              <a:rPr lang="en-US" altLang="en-US" sz="2800"/>
              <a:t>Approximately half of fetuses spontaneously aborted in first trimester have chromosomal abnormalities.</a:t>
            </a:r>
          </a:p>
          <a:p>
            <a:pPr eaLnBrk="1" hangingPunct="1">
              <a:lnSpc>
                <a:spcPct val="95000"/>
              </a:lnSpc>
              <a:defRPr/>
            </a:pPr>
            <a:r>
              <a:rPr lang="en-US" altLang="en-US" sz="2800"/>
              <a:t>Cri-du-chat- small deletion in chromosome 5</a:t>
            </a:r>
          </a:p>
          <a:p>
            <a:pPr lvl="1" eaLnBrk="1" hangingPunct="1">
              <a:lnSpc>
                <a:spcPct val="95000"/>
              </a:lnSpc>
              <a:defRPr/>
            </a:pPr>
            <a:r>
              <a:rPr lang="en-US" altLang="en-US" sz="2400"/>
              <a:t>Abnormal larynx and mental impairment</a:t>
            </a:r>
          </a:p>
          <a:p>
            <a:pPr eaLnBrk="1" hangingPunct="1">
              <a:lnSpc>
                <a:spcPct val="95000"/>
              </a:lnSpc>
              <a:defRPr/>
            </a:pPr>
            <a:r>
              <a:rPr lang="en-US" altLang="en-US" sz="2800"/>
              <a:t>Fragile X syndrome- small part of chromosome is lost</a:t>
            </a:r>
          </a:p>
          <a:p>
            <a:pPr lvl="1" eaLnBrk="1" hangingPunct="1">
              <a:lnSpc>
                <a:spcPct val="95000"/>
              </a:lnSpc>
              <a:defRPr/>
            </a:pPr>
            <a:r>
              <a:rPr lang="en-US" altLang="en-US" sz="2400"/>
              <a:t>Mental impairment, more frequent in boys</a:t>
            </a:r>
          </a:p>
          <a:p>
            <a:pPr eaLnBrk="1" hangingPunct="1">
              <a:lnSpc>
                <a:spcPct val="95000"/>
              </a:lnSpc>
              <a:defRPr/>
            </a:pPr>
            <a:r>
              <a:rPr lang="en-US" altLang="en-US" sz="2800"/>
              <a:t>Norrie disease- inversion in X chromosome</a:t>
            </a:r>
          </a:p>
          <a:p>
            <a:pPr lvl="1" eaLnBrk="1" hangingPunct="1">
              <a:lnSpc>
                <a:spcPct val="95000"/>
              </a:lnSpc>
              <a:defRPr/>
            </a:pPr>
            <a:r>
              <a:rPr lang="en-US" altLang="en-US" sz="2400"/>
              <a:t>Blindness in males due to incomplete development of the retina, developmental delays</a:t>
            </a:r>
          </a:p>
          <a:p>
            <a:pPr lvl="1" eaLnBrk="1" hangingPunct="1">
              <a:lnSpc>
                <a:spcPct val="95000"/>
              </a:lnSpc>
              <a:defRPr/>
            </a:pPr>
            <a:endParaRPr lang="en-US" altLang="en-US"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BA9E84C-8594-A64A-9EC5-9E89023A2F69}"/>
              </a:ext>
            </a:extLst>
          </p:cNvPr>
          <p:cNvSpPr>
            <a:spLocks noGrp="1" noChangeArrowheads="1"/>
          </p:cNvSpPr>
          <p:nvPr>
            <p:ph type="title" idx="4294967295"/>
          </p:nvPr>
        </p:nvSpPr>
        <p:spPr/>
        <p:txBody>
          <a:bodyPr/>
          <a:lstStyle/>
          <a:p>
            <a:pPr eaLnBrk="1" hangingPunct="1">
              <a:defRPr/>
            </a:pPr>
            <a:r>
              <a:rPr lang="en-US" altLang="en-US" sz="4000"/>
              <a:t>Aneuploidy: one extra or one less chromosome </a:t>
            </a:r>
          </a:p>
        </p:txBody>
      </p:sp>
      <p:pic>
        <p:nvPicPr>
          <p:cNvPr id="53250" name="Picture 3" descr="Down's syndrome">
            <a:extLst>
              <a:ext uri="{FF2B5EF4-FFF2-40B4-BE49-F238E27FC236}">
                <a16:creationId xmlns:a16="http://schemas.microsoft.com/office/drawing/2014/main" id="{D25EEB89-8211-3D4D-A421-34D9D785F8B3}"/>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85800" y="1600200"/>
            <a:ext cx="4198938" cy="4521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Text Box 4">
            <a:extLst>
              <a:ext uri="{FF2B5EF4-FFF2-40B4-BE49-F238E27FC236}">
                <a16:creationId xmlns:a16="http://schemas.microsoft.com/office/drawing/2014/main" id="{199DACF2-AD64-2247-84DD-99AFE79110F7}"/>
              </a:ext>
            </a:extLst>
          </p:cNvPr>
          <p:cNvSpPr txBox="1">
            <a:spLocks noChangeArrowheads="1"/>
          </p:cNvSpPr>
          <p:nvPr/>
        </p:nvSpPr>
        <p:spPr bwMode="auto">
          <a:xfrm>
            <a:off x="5181600" y="35814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1800">
                <a:ea typeface="Arial" charset="0"/>
                <a:cs typeface="Arial" charset="0"/>
              </a:rPr>
              <a:t>Trisomy chromosome #21- Down Syndrome</a:t>
            </a:r>
          </a:p>
        </p:txBody>
      </p:sp>
      <p:sp>
        <p:nvSpPr>
          <p:cNvPr id="20485" name="Line 5">
            <a:extLst>
              <a:ext uri="{FF2B5EF4-FFF2-40B4-BE49-F238E27FC236}">
                <a16:creationId xmlns:a16="http://schemas.microsoft.com/office/drawing/2014/main" id="{350A815E-5241-5D4E-9E50-81DAB1B8DCB1}"/>
              </a:ext>
            </a:extLst>
          </p:cNvPr>
          <p:cNvSpPr>
            <a:spLocks noChangeShapeType="1"/>
          </p:cNvSpPr>
          <p:nvPr/>
        </p:nvSpPr>
        <p:spPr bwMode="auto">
          <a:xfrm flipH="1">
            <a:off x="3124200" y="4191000"/>
            <a:ext cx="28194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Arial" charset="0"/>
            </a:endParaRPr>
          </a:p>
        </p:txBody>
      </p:sp>
      <p:sp>
        <p:nvSpPr>
          <p:cNvPr id="20486" name="Text Box 6">
            <a:extLst>
              <a:ext uri="{FF2B5EF4-FFF2-40B4-BE49-F238E27FC236}">
                <a16:creationId xmlns:a16="http://schemas.microsoft.com/office/drawing/2014/main" id="{9C042C39-3EA6-4A4E-9978-5FC8F498EA69}"/>
              </a:ext>
            </a:extLst>
          </p:cNvPr>
          <p:cNvSpPr txBox="1">
            <a:spLocks noChangeArrowheads="1"/>
          </p:cNvSpPr>
          <p:nvPr/>
        </p:nvSpPr>
        <p:spPr bwMode="auto">
          <a:xfrm>
            <a:off x="5334000" y="5105400"/>
            <a:ext cx="3581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1800">
                <a:ea typeface="Arial" charset="0"/>
                <a:cs typeface="Arial" charset="0"/>
              </a:rPr>
              <a:t>Can be caused by translocation of 21 to another chromosome also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E410D78-EB10-E54E-B21B-9919795A016A}"/>
              </a:ext>
            </a:extLst>
          </p:cNvPr>
          <p:cNvSpPr>
            <a:spLocks noGrp="1" noChangeArrowheads="1"/>
          </p:cNvSpPr>
          <p:nvPr>
            <p:ph type="title"/>
          </p:nvPr>
        </p:nvSpPr>
        <p:spPr/>
        <p:txBody>
          <a:bodyPr/>
          <a:lstStyle/>
          <a:p>
            <a:pPr eaLnBrk="1" hangingPunct="1">
              <a:defRPr/>
            </a:pPr>
            <a:r>
              <a:rPr lang="en-US" altLang="en-US"/>
              <a:t>Nondisjunction during meiosis</a:t>
            </a:r>
          </a:p>
        </p:txBody>
      </p:sp>
      <p:pic>
        <p:nvPicPr>
          <p:cNvPr id="55298" name="Picture 4" descr="08_21aNondisjunctionMI_3-L">
            <a:extLst>
              <a:ext uri="{FF2B5EF4-FFF2-40B4-BE49-F238E27FC236}">
                <a16:creationId xmlns:a16="http://schemas.microsoft.com/office/drawing/2014/main" id="{B43731BE-ECE8-6E46-845C-6DE1E0C90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43434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5" descr="08_21bNondisjunctionMII_3-L">
            <a:extLst>
              <a:ext uri="{FF2B5EF4-FFF2-40B4-BE49-F238E27FC236}">
                <a16:creationId xmlns:a16="http://schemas.microsoft.com/office/drawing/2014/main" id="{014E93EC-2A8A-A541-B090-B449B2A59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895600"/>
            <a:ext cx="4200525"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106F308-A349-D84E-8E21-003E1138ABAB}"/>
              </a:ext>
            </a:extLst>
          </p:cNvPr>
          <p:cNvSpPr>
            <a:spLocks noGrp="1" noChangeArrowheads="1"/>
          </p:cNvSpPr>
          <p:nvPr>
            <p:ph type="title"/>
          </p:nvPr>
        </p:nvSpPr>
        <p:spPr/>
        <p:txBody>
          <a:bodyPr/>
          <a:lstStyle/>
          <a:p>
            <a:pPr eaLnBrk="1" hangingPunct="1">
              <a:defRPr/>
            </a:pPr>
            <a:r>
              <a:rPr lang="en-US" altLang="en-US"/>
              <a:t>Down syndrome facts</a:t>
            </a:r>
          </a:p>
        </p:txBody>
      </p:sp>
      <p:sp>
        <p:nvSpPr>
          <p:cNvPr id="22531" name="Rectangle 3">
            <a:extLst>
              <a:ext uri="{FF2B5EF4-FFF2-40B4-BE49-F238E27FC236}">
                <a16:creationId xmlns:a16="http://schemas.microsoft.com/office/drawing/2014/main" id="{372CB651-51D2-1B4B-8C6B-05C7E677F015}"/>
              </a:ext>
            </a:extLst>
          </p:cNvPr>
          <p:cNvSpPr>
            <a:spLocks noGrp="1" noChangeArrowheads="1"/>
          </p:cNvSpPr>
          <p:nvPr>
            <p:ph type="body" sz="half" idx="4294967295"/>
          </p:nvPr>
        </p:nvSpPr>
        <p:spPr>
          <a:xfrm>
            <a:off x="152400" y="1295400"/>
            <a:ext cx="3886200" cy="4495800"/>
          </a:xfrm>
        </p:spPr>
        <p:txBody>
          <a:bodyPr/>
          <a:lstStyle/>
          <a:p>
            <a:pPr eaLnBrk="1" hangingPunct="1">
              <a:lnSpc>
                <a:spcPct val="80000"/>
              </a:lnSpc>
              <a:defRPr/>
            </a:pPr>
            <a:r>
              <a:rPr lang="en-US" altLang="en-US" sz="2400"/>
              <a:t>Most frequent chromosome number alteration disorder, 1/800 births*</a:t>
            </a:r>
          </a:p>
          <a:p>
            <a:pPr eaLnBrk="1" hangingPunct="1">
              <a:lnSpc>
                <a:spcPct val="80000"/>
              </a:lnSpc>
              <a:defRPr/>
            </a:pPr>
            <a:r>
              <a:rPr lang="en-US" altLang="en-US" sz="2400"/>
              <a:t>Visible characteristics include- upward slant to eyes, flattened facial structure, skin creases on appendages</a:t>
            </a:r>
          </a:p>
          <a:p>
            <a:pPr eaLnBrk="1" hangingPunct="1">
              <a:lnSpc>
                <a:spcPct val="80000"/>
              </a:lnSpc>
              <a:defRPr/>
            </a:pPr>
            <a:r>
              <a:rPr lang="en-US" altLang="en-US" sz="2400"/>
              <a:t>Variable level of mental retardation</a:t>
            </a:r>
          </a:p>
          <a:p>
            <a:pPr eaLnBrk="1" hangingPunct="1">
              <a:lnSpc>
                <a:spcPct val="80000"/>
              </a:lnSpc>
              <a:defRPr/>
            </a:pPr>
            <a:r>
              <a:rPr lang="en-US" altLang="en-US" sz="2400"/>
              <a:t>Heart problems</a:t>
            </a:r>
          </a:p>
          <a:p>
            <a:pPr eaLnBrk="1" hangingPunct="1">
              <a:lnSpc>
                <a:spcPct val="80000"/>
              </a:lnSpc>
              <a:defRPr/>
            </a:pPr>
            <a:r>
              <a:rPr lang="en-US" altLang="en-US" sz="2400"/>
              <a:t>Slow reflexes</a:t>
            </a:r>
          </a:p>
        </p:txBody>
      </p:sp>
      <p:pic>
        <p:nvPicPr>
          <p:cNvPr id="57347" name="Picture 6" descr="down">
            <a:extLst>
              <a:ext uri="{FF2B5EF4-FFF2-40B4-BE49-F238E27FC236}">
                <a16:creationId xmlns:a16="http://schemas.microsoft.com/office/drawing/2014/main" id="{C19DF738-632A-FC47-A144-8A044500F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114550"/>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7">
            <a:extLst>
              <a:ext uri="{FF2B5EF4-FFF2-40B4-BE49-F238E27FC236}">
                <a16:creationId xmlns:a16="http://schemas.microsoft.com/office/drawing/2014/main" id="{23061629-D5AF-E44C-9A40-42901C1C0B53}"/>
              </a:ext>
            </a:extLst>
          </p:cNvPr>
          <p:cNvSpPr txBox="1">
            <a:spLocks noChangeArrowheads="1"/>
          </p:cNvSpPr>
          <p:nvPr/>
        </p:nvSpPr>
        <p:spPr bwMode="auto">
          <a:xfrm>
            <a:off x="381000" y="5943600"/>
            <a:ext cx="403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1800"/>
              <a:t>*Often the result of non-disjunction during meiosis of the ovum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12t01">
            <a:extLst>
              <a:ext uri="{FF2B5EF4-FFF2-40B4-BE49-F238E27FC236}">
                <a16:creationId xmlns:a16="http://schemas.microsoft.com/office/drawing/2014/main" id="{23CAB375-47BC-3749-922A-6AA033D31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412750"/>
            <a:ext cx="8964613"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
            <a:extLst>
              <a:ext uri="{FF2B5EF4-FFF2-40B4-BE49-F238E27FC236}">
                <a16:creationId xmlns:a16="http://schemas.microsoft.com/office/drawing/2014/main" id="{D9ECA222-33A6-C345-9F9D-7FBBA49F0CFA}"/>
              </a:ext>
            </a:extLst>
          </p:cNvPr>
          <p:cNvSpPr txBox="1">
            <a:spLocks noChangeArrowheads="1"/>
          </p:cNvSpPr>
          <p:nvPr/>
        </p:nvSpPr>
        <p:spPr bwMode="auto">
          <a:xfrm>
            <a:off x="2057400" y="446088"/>
            <a:ext cx="49164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cs typeface="Arial" panose="020B0604020202020204" pitchFamily="34" charset="0"/>
              </a:rPr>
              <a:t>Sex Determination in Humans</a:t>
            </a:r>
          </a:p>
        </p:txBody>
      </p:sp>
      <p:sp>
        <p:nvSpPr>
          <p:cNvPr id="18434" name="Text Box 3">
            <a:extLst>
              <a:ext uri="{FF2B5EF4-FFF2-40B4-BE49-F238E27FC236}">
                <a16:creationId xmlns:a16="http://schemas.microsoft.com/office/drawing/2014/main" id="{1E3BCFE8-D5AB-174A-99EE-A8ADA1ADA70E}"/>
              </a:ext>
            </a:extLst>
          </p:cNvPr>
          <p:cNvSpPr txBox="1">
            <a:spLocks noChangeArrowheads="1"/>
          </p:cNvSpPr>
          <p:nvPr/>
        </p:nvSpPr>
        <p:spPr bwMode="auto">
          <a:xfrm>
            <a:off x="457200" y="1219200"/>
            <a:ext cx="61309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Female egg:  X</a:t>
            </a:r>
          </a:p>
          <a:p>
            <a:pPr>
              <a:spcBef>
                <a:spcPct val="0"/>
              </a:spcBef>
              <a:buFontTx/>
              <a:buNone/>
            </a:pPr>
            <a:r>
              <a:rPr lang="en-US" altLang="en-US" sz="2400">
                <a:cs typeface="Arial" panose="020B0604020202020204" pitchFamily="34" charset="0"/>
              </a:rPr>
              <a:t>Male sperm:  X or Y</a:t>
            </a:r>
          </a:p>
          <a:p>
            <a:pPr>
              <a:spcBef>
                <a:spcPct val="0"/>
              </a:spcBef>
              <a:buFontTx/>
              <a:buNone/>
            </a:pPr>
            <a:r>
              <a:rPr lang="en-US" altLang="en-US" sz="2400">
                <a:cs typeface="Arial" panose="020B0604020202020204" pitchFamily="34" charset="0"/>
              </a:rPr>
              <a:t>Y chromosome:   </a:t>
            </a:r>
          </a:p>
          <a:p>
            <a:pPr>
              <a:spcBef>
                <a:spcPct val="0"/>
              </a:spcBef>
              <a:buFontTx/>
              <a:buNone/>
            </a:pPr>
            <a:r>
              <a:rPr lang="en-US" altLang="en-US" sz="2400">
                <a:cs typeface="Arial" panose="020B0604020202020204" pitchFamily="34" charset="0"/>
              </a:rPr>
              <a:t>   </a:t>
            </a:r>
            <a:r>
              <a:rPr lang="en-US" altLang="en-US" sz="2400" i="1">
                <a:cs typeface="Arial" panose="020B0604020202020204" pitchFamily="34" charset="0"/>
              </a:rPr>
              <a:t>SRY</a:t>
            </a:r>
            <a:r>
              <a:rPr lang="en-US" altLang="en-US" sz="2400">
                <a:cs typeface="Arial" panose="020B0604020202020204" pitchFamily="34" charset="0"/>
              </a:rPr>
              <a:t> gene is one of 307 genes on Y</a:t>
            </a:r>
          </a:p>
          <a:p>
            <a:pPr>
              <a:spcBef>
                <a:spcPct val="0"/>
              </a:spcBef>
              <a:buFontTx/>
              <a:buNone/>
            </a:pPr>
            <a:r>
              <a:rPr lang="en-US" altLang="en-US" sz="2400">
                <a:cs typeface="Arial" panose="020B0604020202020204" pitchFamily="34" charset="0"/>
              </a:rPr>
              <a:t>   Master gene for male sex determination.</a:t>
            </a:r>
          </a:p>
          <a:p>
            <a:pPr>
              <a:spcBef>
                <a:spcPct val="0"/>
              </a:spcBef>
              <a:buFontTx/>
              <a:buNone/>
            </a:pPr>
            <a:r>
              <a:rPr lang="en-US" altLang="en-US" sz="2400">
                <a:cs typeface="Arial" panose="020B0604020202020204" pitchFamily="34" charset="0"/>
              </a:rPr>
              <a:t>   </a:t>
            </a:r>
            <a:r>
              <a:rPr lang="en-US" altLang="en-US" sz="2400" i="1">
                <a:cs typeface="Arial" panose="020B0604020202020204" pitchFamily="34" charset="0"/>
              </a:rPr>
              <a:t>SRY</a:t>
            </a:r>
            <a:r>
              <a:rPr lang="en-US" altLang="en-US" sz="2400">
                <a:cs typeface="Arial" panose="020B0604020202020204" pitchFamily="34" charset="0"/>
              </a:rPr>
              <a:t> gene triggers testosterone synthesis.</a:t>
            </a:r>
          </a:p>
          <a:p>
            <a:pPr>
              <a:spcBef>
                <a:spcPct val="0"/>
              </a:spcBef>
              <a:buFontTx/>
              <a:buNone/>
            </a:pPr>
            <a:r>
              <a:rPr lang="en-US" altLang="en-US" sz="2400">
                <a:cs typeface="Arial" panose="020B0604020202020204" pitchFamily="34" charset="0"/>
              </a:rPr>
              <a:t>Early embryo neither male or female.</a:t>
            </a:r>
          </a:p>
          <a:p>
            <a:pPr>
              <a:spcBef>
                <a:spcPct val="0"/>
              </a:spcBef>
              <a:buFontTx/>
              <a:buNone/>
            </a:pPr>
            <a:endParaRPr lang="en-US" altLang="en-US" sz="2400">
              <a:cs typeface="Arial" panose="020B0604020202020204" pitchFamily="34" charset="0"/>
            </a:endParaRPr>
          </a:p>
          <a:p>
            <a:pPr>
              <a:spcBef>
                <a:spcPct val="0"/>
              </a:spcBef>
              <a:buFontTx/>
              <a:buNone/>
            </a:pPr>
            <a:r>
              <a:rPr lang="en-US" altLang="en-US" sz="2400">
                <a:cs typeface="Arial" panose="020B0604020202020204" pitchFamily="34" charset="0"/>
              </a:rPr>
              <a:t>XX embryo:  no </a:t>
            </a:r>
            <a:r>
              <a:rPr lang="en-US" altLang="en-US" sz="2400" i="1">
                <a:cs typeface="Arial" panose="020B0604020202020204" pitchFamily="34" charset="0"/>
              </a:rPr>
              <a:t>SRY</a:t>
            </a:r>
            <a:r>
              <a:rPr lang="en-US" altLang="en-US" sz="2400">
                <a:cs typeface="Arial" panose="020B0604020202020204" pitchFamily="34" charset="0"/>
              </a:rPr>
              <a:t> gene.</a:t>
            </a:r>
          </a:p>
          <a:p>
            <a:pPr>
              <a:spcBef>
                <a:spcPct val="0"/>
              </a:spcBef>
              <a:buFontTx/>
              <a:buNone/>
            </a:pPr>
            <a:r>
              <a:rPr lang="en-US" altLang="en-US" sz="2400">
                <a:cs typeface="Arial" panose="020B0604020202020204" pitchFamily="34" charset="0"/>
              </a:rPr>
              <a:t>   much less testosterone</a:t>
            </a:r>
          </a:p>
          <a:p>
            <a:pPr>
              <a:spcBef>
                <a:spcPct val="0"/>
              </a:spcBef>
              <a:buFontTx/>
              <a:buNone/>
            </a:pPr>
            <a:r>
              <a:rPr lang="en-US" altLang="en-US" sz="2400">
                <a:cs typeface="Arial" panose="020B0604020202020204" pitchFamily="34" charset="0"/>
              </a:rPr>
              <a:t>   ovaries, estrogen.</a:t>
            </a:r>
          </a:p>
          <a:p>
            <a:pPr>
              <a:spcBef>
                <a:spcPct val="0"/>
              </a:spcBef>
              <a:buFontTx/>
              <a:buNone/>
            </a:pPr>
            <a:r>
              <a:rPr lang="en-US" altLang="en-US" sz="2400">
                <a:cs typeface="Arial" panose="020B0604020202020204" pitchFamily="34" charset="0"/>
              </a:rPr>
              <a:t>X chromosome carries 1,336 genes.</a:t>
            </a:r>
          </a:p>
          <a:p>
            <a:pPr>
              <a:spcBef>
                <a:spcPct val="0"/>
              </a:spcBef>
              <a:buFontTx/>
              <a:buNone/>
            </a:pPr>
            <a:r>
              <a:rPr lang="en-US" altLang="en-US" sz="2400">
                <a:cs typeface="Arial" panose="020B0604020202020204" pitchFamily="34" charset="0"/>
              </a:rPr>
              <a:t>   Few are involved in sexual traits.</a:t>
            </a:r>
          </a:p>
        </p:txBody>
      </p:sp>
      <p:pic>
        <p:nvPicPr>
          <p:cNvPr id="18435" name="Picture 4" descr="1208b">
            <a:extLst>
              <a:ext uri="{FF2B5EF4-FFF2-40B4-BE49-F238E27FC236}">
                <a16:creationId xmlns:a16="http://schemas.microsoft.com/office/drawing/2014/main" id="{56FC984B-29CB-E646-9817-A818B8FE3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505200"/>
            <a:ext cx="3200400"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XX-XYchromosome.jpg">
            <a:extLst>
              <a:ext uri="{FF2B5EF4-FFF2-40B4-BE49-F238E27FC236}">
                <a16:creationId xmlns:a16="http://schemas.microsoft.com/office/drawing/2014/main" id="{C3F22920-4CFB-864F-8CE1-25E2F88A14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13500" y="1219200"/>
            <a:ext cx="18923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a:extLst>
              <a:ext uri="{FF2B5EF4-FFF2-40B4-BE49-F238E27FC236}">
                <a16:creationId xmlns:a16="http://schemas.microsoft.com/office/drawing/2014/main" id="{476A6A27-EFB0-CF46-B215-9D08FE0B6125}"/>
              </a:ext>
            </a:extLst>
          </p:cNvPr>
          <p:cNvSpPr txBox="1">
            <a:spLocks noChangeArrowheads="1"/>
          </p:cNvSpPr>
          <p:nvPr/>
        </p:nvSpPr>
        <p:spPr bwMode="auto">
          <a:xfrm>
            <a:off x="2457450" y="395288"/>
            <a:ext cx="3333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cs typeface="Arial" panose="020B0604020202020204" pitchFamily="34" charset="0"/>
              </a:rPr>
              <a:t>X-linked Inheritance</a:t>
            </a:r>
          </a:p>
        </p:txBody>
      </p:sp>
      <p:sp>
        <p:nvSpPr>
          <p:cNvPr id="20482" name="Text Box 3">
            <a:extLst>
              <a:ext uri="{FF2B5EF4-FFF2-40B4-BE49-F238E27FC236}">
                <a16:creationId xmlns:a16="http://schemas.microsoft.com/office/drawing/2014/main" id="{0F95E5C1-7243-C845-8A43-32E31CB6D729}"/>
              </a:ext>
            </a:extLst>
          </p:cNvPr>
          <p:cNvSpPr txBox="1">
            <a:spLocks noChangeArrowheads="1"/>
          </p:cNvSpPr>
          <p:nvPr/>
        </p:nvSpPr>
        <p:spPr bwMode="auto">
          <a:xfrm>
            <a:off x="1050925" y="855663"/>
            <a:ext cx="8093075"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Mendel died in 1884, but chromosomes were not discovered until 1900’s.</a:t>
            </a:r>
          </a:p>
          <a:p>
            <a:pPr>
              <a:spcBef>
                <a:spcPct val="0"/>
              </a:spcBef>
              <a:buFontTx/>
              <a:buNone/>
            </a:pPr>
            <a:r>
              <a:rPr lang="en-US" altLang="en-US" sz="2400">
                <a:cs typeface="Arial" panose="020B0604020202020204" pitchFamily="34" charset="0"/>
              </a:rPr>
              <a:t>Thomas H Morgan – </a:t>
            </a:r>
            <a:r>
              <a:rPr lang="en-US" altLang="en-US" sz="2400" i="1">
                <a:cs typeface="Arial" panose="020B0604020202020204" pitchFamily="34" charset="0"/>
              </a:rPr>
              <a:t>Drosophila melanogaster</a:t>
            </a:r>
            <a:r>
              <a:rPr lang="en-US" altLang="en-US" sz="2400">
                <a:cs typeface="Arial" panose="020B0604020202020204" pitchFamily="34" charset="0"/>
              </a:rPr>
              <a:t>.</a:t>
            </a:r>
          </a:p>
          <a:p>
            <a:pPr>
              <a:spcBef>
                <a:spcPct val="0"/>
              </a:spcBef>
              <a:buFontTx/>
              <a:buNone/>
            </a:pPr>
            <a:endParaRPr lang="en-US" altLang="en-US" sz="2400">
              <a:cs typeface="Arial" panose="020B0604020202020204" pitchFamily="34" charset="0"/>
            </a:endParaRPr>
          </a:p>
          <a:p>
            <a:pPr>
              <a:spcBef>
                <a:spcPct val="0"/>
              </a:spcBef>
              <a:buFontTx/>
              <a:buNone/>
            </a:pPr>
            <a:r>
              <a:rPr lang="en-US" altLang="en-US" sz="2400">
                <a:cs typeface="Arial" panose="020B0604020202020204" pitchFamily="34" charset="0"/>
              </a:rPr>
              <a:t>Each gene has specific location on a chromosome.</a:t>
            </a:r>
          </a:p>
          <a:p>
            <a:pPr>
              <a:spcBef>
                <a:spcPct val="0"/>
              </a:spcBef>
              <a:buFontTx/>
              <a:buNone/>
            </a:pPr>
            <a:r>
              <a:rPr lang="en-US" altLang="en-US" sz="2400">
                <a:cs typeface="Arial" panose="020B0604020202020204" pitchFamily="34" charset="0"/>
              </a:rPr>
              <a:t>Discovered gene for eye color on X-chromosome.</a:t>
            </a:r>
          </a:p>
          <a:p>
            <a:pPr>
              <a:spcBef>
                <a:spcPct val="0"/>
              </a:spcBef>
              <a:buFontTx/>
              <a:buNone/>
            </a:pPr>
            <a:r>
              <a:rPr lang="en-US" altLang="en-US" sz="2400" i="1">
                <a:cs typeface="Arial" panose="020B0604020202020204" pitchFamily="34" charset="0"/>
              </a:rPr>
              <a:t>Drosophila</a:t>
            </a:r>
            <a:r>
              <a:rPr lang="en-US" altLang="en-US" sz="2400">
                <a:cs typeface="Arial" panose="020B0604020202020204" pitchFamily="34" charset="0"/>
              </a:rPr>
              <a:t> as model system:</a:t>
            </a:r>
          </a:p>
          <a:p>
            <a:pPr>
              <a:spcBef>
                <a:spcPct val="0"/>
              </a:spcBef>
              <a:buFontTx/>
              <a:buNone/>
            </a:pPr>
            <a:r>
              <a:rPr lang="en-US" altLang="en-US" sz="2400">
                <a:cs typeface="Arial" panose="020B0604020202020204" pitchFamily="34" charset="0"/>
              </a:rPr>
              <a:t>   Female lays hundreds of eggs in a few days.</a:t>
            </a:r>
          </a:p>
          <a:p>
            <a:pPr>
              <a:spcBef>
                <a:spcPct val="0"/>
              </a:spcBef>
              <a:buFontTx/>
              <a:buNone/>
            </a:pPr>
            <a:r>
              <a:rPr lang="en-US" altLang="en-US" sz="2400">
                <a:cs typeface="Arial" panose="020B0604020202020204" pitchFamily="34" charset="0"/>
              </a:rPr>
              <a:t>   &lt; 2 weeks, flies emerge.</a:t>
            </a:r>
          </a:p>
          <a:p>
            <a:pPr>
              <a:spcBef>
                <a:spcPct val="0"/>
              </a:spcBef>
              <a:buFontTx/>
              <a:buNone/>
            </a:pPr>
            <a:r>
              <a:rPr lang="en-US" altLang="en-US" sz="2400">
                <a:cs typeface="Arial" panose="020B0604020202020204" pitchFamily="34" charset="0"/>
              </a:rPr>
              <a:t>   Amenable to rapid genetic analysis.</a:t>
            </a:r>
          </a:p>
          <a:p>
            <a:pPr>
              <a:spcBef>
                <a:spcPct val="0"/>
              </a:spcBef>
              <a:buFontTx/>
              <a:buNone/>
            </a:pPr>
            <a:endParaRPr lang="en-US" altLang="en-US" sz="2400">
              <a:cs typeface="Arial" panose="020B0604020202020204" pitchFamily="34" charset="0"/>
            </a:endParaRPr>
          </a:p>
          <a:p>
            <a:pPr>
              <a:spcBef>
                <a:spcPct val="0"/>
              </a:spcBef>
              <a:buFontTx/>
              <a:buNone/>
            </a:pPr>
            <a:r>
              <a:rPr lang="en-US" altLang="en-US" sz="2400">
                <a:cs typeface="Arial" panose="020B0604020202020204" pitchFamily="34" charset="0"/>
              </a:rPr>
              <a:t>•Think about how inheritance would differ for a recessive gene found on the Y vs the same gene found on the X chromosome.</a:t>
            </a:r>
          </a:p>
          <a:p>
            <a:pPr>
              <a:spcBef>
                <a:spcPct val="0"/>
              </a:spcBef>
              <a:buFontTx/>
              <a:buNone/>
            </a:pPr>
            <a:endParaRPr lang="en-US" altLang="en-US" sz="2400">
              <a:cs typeface="Arial" panose="020B0604020202020204" pitchFamily="34" charset="0"/>
            </a:endParaRPr>
          </a:p>
        </p:txBody>
      </p:sp>
      <p:pic>
        <p:nvPicPr>
          <p:cNvPr id="20483" name="Picture 4" descr="12p193">
            <a:extLst>
              <a:ext uri="{FF2B5EF4-FFF2-40B4-BE49-F238E27FC236}">
                <a16:creationId xmlns:a16="http://schemas.microsoft.com/office/drawing/2014/main" id="{3E20E9AA-307D-8C4A-8F50-A4865ADAF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12954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a:extLst>
              <a:ext uri="{FF2B5EF4-FFF2-40B4-BE49-F238E27FC236}">
                <a16:creationId xmlns:a16="http://schemas.microsoft.com/office/drawing/2014/main" id="{58E3669E-30BF-E04A-9E95-DCF6520D0EF1}"/>
              </a:ext>
            </a:extLst>
          </p:cNvPr>
          <p:cNvSpPr txBox="1">
            <a:spLocks noChangeArrowheads="1"/>
          </p:cNvSpPr>
          <p:nvPr/>
        </p:nvSpPr>
        <p:spPr bwMode="auto">
          <a:xfrm>
            <a:off x="2057400" y="457200"/>
            <a:ext cx="5132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cs typeface="Arial" panose="020B0604020202020204" pitchFamily="34" charset="0"/>
              </a:rPr>
              <a:t>Morgan’s Analysis of Eye Color</a:t>
            </a:r>
          </a:p>
        </p:txBody>
      </p:sp>
      <p:pic>
        <p:nvPicPr>
          <p:cNvPr id="22530" name="Picture 7" descr="09_21bXlinkedCross-L.jpg">
            <a:extLst>
              <a:ext uri="{FF2B5EF4-FFF2-40B4-BE49-F238E27FC236}">
                <a16:creationId xmlns:a16="http://schemas.microsoft.com/office/drawing/2014/main" id="{A93A95C8-7E19-5A42-B944-1A9A0C89D6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55725"/>
            <a:ext cx="22129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8" descr="09_21cXlinkedCross-L.jpg">
            <a:extLst>
              <a:ext uri="{FF2B5EF4-FFF2-40B4-BE49-F238E27FC236}">
                <a16:creationId xmlns:a16="http://schemas.microsoft.com/office/drawing/2014/main" id="{C7359629-2957-1248-8343-B32B6FC743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295400"/>
            <a:ext cx="2170113"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9" descr="09_21dXlinkedCross-L.jpg">
            <a:extLst>
              <a:ext uri="{FF2B5EF4-FFF2-40B4-BE49-F238E27FC236}">
                <a16:creationId xmlns:a16="http://schemas.microsoft.com/office/drawing/2014/main" id="{B50D8AEC-5FC4-414F-BFFB-5EC4A641F67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279525"/>
            <a:ext cx="2170113"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8">
            <a:extLst>
              <a:ext uri="{FF2B5EF4-FFF2-40B4-BE49-F238E27FC236}">
                <a16:creationId xmlns:a16="http://schemas.microsoft.com/office/drawing/2014/main" id="{FE3145EB-093B-5743-B217-1897EAC35962}"/>
              </a:ext>
            </a:extLst>
          </p:cNvPr>
          <p:cNvSpPr txBox="1">
            <a:spLocks noChangeArrowheads="1"/>
          </p:cNvSpPr>
          <p:nvPr/>
        </p:nvSpPr>
        <p:spPr bwMode="auto">
          <a:xfrm>
            <a:off x="419100" y="4572000"/>
            <a:ext cx="85121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cs typeface="Arial" panose="020B0604020202020204" pitchFamily="34" charset="0"/>
              </a:rPr>
              <a:t>Eye color alleles carried on X-chromosome.</a:t>
            </a:r>
          </a:p>
          <a:p>
            <a:pPr>
              <a:spcBef>
                <a:spcPct val="0"/>
              </a:spcBef>
              <a:buFontTx/>
              <a:buNone/>
            </a:pPr>
            <a:r>
              <a:rPr lang="en-US" altLang="en-US" sz="2400">
                <a:cs typeface="Arial" panose="020B0604020202020204" pitchFamily="34" charset="0"/>
              </a:rPr>
              <a:t>Phenotype dependent upon X.  Normal Mendelian expression</a:t>
            </a:r>
          </a:p>
          <a:p>
            <a:pPr>
              <a:spcBef>
                <a:spcPct val="0"/>
              </a:spcBef>
              <a:buFontTx/>
              <a:buNone/>
            </a:pPr>
            <a:r>
              <a:rPr lang="en-US" altLang="en-US" sz="2400">
                <a:cs typeface="Arial" panose="020B0604020202020204" pitchFamily="34" charset="0"/>
              </a:rPr>
              <a:t>	in female because there are two copies of X.</a:t>
            </a:r>
          </a:p>
          <a:p>
            <a:pPr>
              <a:spcBef>
                <a:spcPct val="0"/>
              </a:spcBef>
              <a:buFontTx/>
              <a:buNone/>
            </a:pPr>
            <a:r>
              <a:rPr lang="en-US" altLang="en-US" sz="2400">
                <a:cs typeface="Arial" panose="020B0604020202020204" pitchFamily="34" charset="0"/>
              </a:rPr>
              <a:t>Male is hemizygous and demonstrates whatever phenotype </a:t>
            </a:r>
          </a:p>
          <a:p>
            <a:pPr>
              <a:spcBef>
                <a:spcPct val="0"/>
              </a:spcBef>
              <a:buFontTx/>
              <a:buNone/>
            </a:pPr>
            <a:r>
              <a:rPr lang="en-US" altLang="en-US" sz="2400">
                <a:cs typeface="Arial" panose="020B0604020202020204" pitchFamily="34" charset="0"/>
              </a:rPr>
              <a:t>	is on the X chromosome.</a:t>
            </a:r>
          </a:p>
        </p:txBody>
      </p:sp>
      <p:pic>
        <p:nvPicPr>
          <p:cNvPr id="22534" name="Picture 11" descr="09_21aFruitFlyEyeColor-L.jpg">
            <a:extLst>
              <a:ext uri="{FF2B5EF4-FFF2-40B4-BE49-F238E27FC236}">
                <a16:creationId xmlns:a16="http://schemas.microsoft.com/office/drawing/2014/main" id="{E619621E-AAEE-6240-8404-10D7A711C5C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475" y="273050"/>
            <a:ext cx="153352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3ADE236F-16F9-7440-A0BA-FC5FF4734995}"/>
              </a:ext>
            </a:extLst>
          </p:cNvPr>
          <p:cNvSpPr>
            <a:spLocks noGrp="1" noChangeArrowheads="1"/>
          </p:cNvSpPr>
          <p:nvPr>
            <p:ph type="title"/>
          </p:nvPr>
        </p:nvSpPr>
        <p:spPr/>
        <p:txBody>
          <a:bodyPr/>
          <a:lstStyle/>
          <a:p>
            <a:pPr eaLnBrk="1" hangingPunct="1">
              <a:defRPr/>
            </a:pPr>
            <a:r>
              <a:rPr lang="en-US" altLang="en-US"/>
              <a:t>Practice problem</a:t>
            </a:r>
          </a:p>
        </p:txBody>
      </p:sp>
      <p:sp>
        <p:nvSpPr>
          <p:cNvPr id="7171" name="Rectangle 5">
            <a:extLst>
              <a:ext uri="{FF2B5EF4-FFF2-40B4-BE49-F238E27FC236}">
                <a16:creationId xmlns:a16="http://schemas.microsoft.com/office/drawing/2014/main" id="{24B1DCCC-F15B-1D40-8EBE-A071D18EE2F9}"/>
              </a:ext>
            </a:extLst>
          </p:cNvPr>
          <p:cNvSpPr>
            <a:spLocks noGrp="1" noChangeArrowheads="1"/>
          </p:cNvSpPr>
          <p:nvPr>
            <p:ph type="body" idx="1"/>
          </p:nvPr>
        </p:nvSpPr>
        <p:spPr/>
        <p:txBody>
          <a:bodyPr/>
          <a:lstStyle/>
          <a:p>
            <a:pPr eaLnBrk="1" hangingPunct="1">
              <a:lnSpc>
                <a:spcPct val="90000"/>
              </a:lnSpc>
              <a:defRPr/>
            </a:pPr>
            <a:r>
              <a:rPr lang="en-US" altLang="en-US" sz="2800"/>
              <a:t>What would be the eye colors and ratios if you crossed a homozygous recessive female (white eyes) versus a hemizygous dominant (red eyes) male?</a:t>
            </a:r>
          </a:p>
          <a:p>
            <a:pPr eaLnBrk="1" hangingPunct="1">
              <a:lnSpc>
                <a:spcPct val="90000"/>
              </a:lnSpc>
              <a:defRPr/>
            </a:pPr>
            <a:endParaRPr lang="en-US" altLang="en-US" sz="2800"/>
          </a:p>
          <a:p>
            <a:pPr eaLnBrk="1" hangingPunct="1">
              <a:lnSpc>
                <a:spcPct val="90000"/>
              </a:lnSpc>
              <a:defRPr/>
            </a:pPr>
            <a:endParaRPr lang="en-US" altLang="en-US" sz="2800"/>
          </a:p>
          <a:p>
            <a:pPr eaLnBrk="1" hangingPunct="1">
              <a:lnSpc>
                <a:spcPct val="90000"/>
              </a:lnSpc>
              <a:defRPr/>
            </a:pPr>
            <a:endParaRPr lang="en-US" altLang="en-US" sz="2800"/>
          </a:p>
          <a:p>
            <a:pPr eaLnBrk="1" hangingPunct="1">
              <a:lnSpc>
                <a:spcPct val="90000"/>
              </a:lnSpc>
              <a:defRPr/>
            </a:pPr>
            <a:endParaRPr lang="en-US" altLang="en-US" sz="2800"/>
          </a:p>
          <a:p>
            <a:pPr eaLnBrk="1" hangingPunct="1">
              <a:lnSpc>
                <a:spcPct val="90000"/>
              </a:lnSpc>
              <a:defRPr/>
            </a:pPr>
            <a:r>
              <a:rPr lang="en-US" altLang="en-US" sz="2800"/>
              <a:t>Explain these ratios as they are not Mendelian.  </a:t>
            </a:r>
            <a:endParaRPr lang="en-US" altLang="en-US"/>
          </a:p>
        </p:txBody>
      </p:sp>
      <p:pic>
        <p:nvPicPr>
          <p:cNvPr id="24579" name="Picture 11" descr="09_21aFruitFlyEyeColor-L.jpg">
            <a:extLst>
              <a:ext uri="{FF2B5EF4-FFF2-40B4-BE49-F238E27FC236}">
                <a16:creationId xmlns:a16="http://schemas.microsoft.com/office/drawing/2014/main" id="{211239EA-CC86-694F-8000-66AD283CBA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657600"/>
            <a:ext cx="153352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7">
            <a:extLst>
              <a:ext uri="{FF2B5EF4-FFF2-40B4-BE49-F238E27FC236}">
                <a16:creationId xmlns:a16="http://schemas.microsoft.com/office/drawing/2014/main" id="{AFE62EC5-C611-8341-B31A-5A48C806EC85}"/>
              </a:ext>
            </a:extLst>
          </p:cNvPr>
          <p:cNvSpPr txBox="1">
            <a:spLocks noChangeArrowheads="1"/>
          </p:cNvSpPr>
          <p:nvPr/>
        </p:nvSpPr>
        <p:spPr bwMode="auto">
          <a:xfrm>
            <a:off x="3962400" y="44958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1800">
                <a:cs typeface="Arial" panose="020B0604020202020204" pitchFamily="34"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3">
            <a:extLst>
              <a:ext uri="{FF2B5EF4-FFF2-40B4-BE49-F238E27FC236}">
                <a16:creationId xmlns:a16="http://schemas.microsoft.com/office/drawing/2014/main" id="{F8A848C2-7D45-424C-87AD-A8EEFA353B32}"/>
              </a:ext>
            </a:extLst>
          </p:cNvPr>
          <p:cNvSpPr txBox="1">
            <a:spLocks noChangeArrowheads="1"/>
          </p:cNvSpPr>
          <p:nvPr/>
        </p:nvSpPr>
        <p:spPr bwMode="auto">
          <a:xfrm>
            <a:off x="457200" y="471488"/>
            <a:ext cx="8085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cs typeface="Arial" panose="020B0604020202020204" pitchFamily="34" charset="0"/>
              </a:rPr>
              <a:t>X-linked Inheritance Patterns and Human Disease</a:t>
            </a:r>
          </a:p>
        </p:txBody>
      </p:sp>
      <p:pic>
        <p:nvPicPr>
          <p:cNvPr id="26626" name="Picture 4" descr="1210">
            <a:extLst>
              <a:ext uri="{FF2B5EF4-FFF2-40B4-BE49-F238E27FC236}">
                <a16:creationId xmlns:a16="http://schemas.microsoft.com/office/drawing/2014/main" id="{AB6AB6C6-75C5-BF48-91FC-591205EDC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05000"/>
            <a:ext cx="327660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5">
            <a:extLst>
              <a:ext uri="{FF2B5EF4-FFF2-40B4-BE49-F238E27FC236}">
                <a16:creationId xmlns:a16="http://schemas.microsoft.com/office/drawing/2014/main" id="{6FB879B1-399E-5546-99B1-741A903CC9D2}"/>
              </a:ext>
            </a:extLst>
          </p:cNvPr>
          <p:cNvSpPr txBox="1">
            <a:spLocks noChangeArrowheads="1"/>
          </p:cNvSpPr>
          <p:nvPr/>
        </p:nvSpPr>
        <p:spPr bwMode="auto">
          <a:xfrm>
            <a:off x="609600" y="1752600"/>
            <a:ext cx="48768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cs typeface="Arial" panose="020B0604020202020204" pitchFamily="34" charset="0"/>
              </a:rPr>
              <a:t>•Examples of human diseases or conditions that are X-linked recessive include:  </a:t>
            </a:r>
          </a:p>
          <a:p>
            <a:pPr>
              <a:spcBef>
                <a:spcPct val="0"/>
              </a:spcBef>
              <a:buFontTx/>
              <a:buNone/>
            </a:pPr>
            <a:r>
              <a:rPr lang="en-US" altLang="en-US" sz="2000">
                <a:cs typeface="Arial" panose="020B0604020202020204" pitchFamily="34" charset="0"/>
              </a:rPr>
              <a:t>Hemophilia, </a:t>
            </a:r>
          </a:p>
          <a:p>
            <a:pPr>
              <a:spcBef>
                <a:spcPct val="0"/>
              </a:spcBef>
              <a:buFontTx/>
              <a:buNone/>
            </a:pPr>
            <a:r>
              <a:rPr lang="en-US" altLang="en-US" sz="2000">
                <a:cs typeface="Arial" panose="020B0604020202020204" pitchFamily="34" charset="0"/>
              </a:rPr>
              <a:t>variations of Color-blindness, </a:t>
            </a:r>
          </a:p>
          <a:p>
            <a:pPr>
              <a:spcBef>
                <a:spcPct val="0"/>
              </a:spcBef>
              <a:buFontTx/>
              <a:buNone/>
            </a:pPr>
            <a:r>
              <a:rPr lang="en-US" altLang="en-US" sz="2000">
                <a:cs typeface="Arial" panose="020B0604020202020204" pitchFamily="34" charset="0"/>
              </a:rPr>
              <a:t>Duchene muscular dystrophy. </a:t>
            </a:r>
          </a:p>
          <a:p>
            <a:pPr>
              <a:spcBef>
                <a:spcPct val="0"/>
              </a:spcBef>
            </a:pPr>
            <a:r>
              <a:rPr lang="en-US" altLang="en-US" sz="2000">
                <a:cs typeface="Arial" panose="020B0604020202020204" pitchFamily="34" charset="0"/>
              </a:rPr>
              <a:t>There are &gt;300 examples of disorders associated with X-linked genes.</a:t>
            </a:r>
          </a:p>
          <a:p>
            <a:pPr>
              <a:spcBef>
                <a:spcPct val="0"/>
              </a:spcBef>
            </a:pPr>
            <a:endParaRPr lang="en-US" altLang="en-US" sz="2000">
              <a:cs typeface="Arial" panose="020B0604020202020204" pitchFamily="34" charset="0"/>
            </a:endParaRPr>
          </a:p>
          <a:p>
            <a:pPr>
              <a:spcBef>
                <a:spcPct val="0"/>
              </a:spcBef>
              <a:buFontTx/>
              <a:buNone/>
            </a:pPr>
            <a:r>
              <a:rPr lang="en-US" altLang="en-US" sz="2000">
                <a:cs typeface="Arial" panose="020B0604020202020204" pitchFamily="34" charset="0"/>
              </a:rPr>
              <a:t>•X-linked disorders, often called sex-linked disorders, affect mostly males.  Why?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F6C0AED-AE3F-954B-9086-ED64FBD1EE97}"/>
              </a:ext>
            </a:extLst>
          </p:cNvPr>
          <p:cNvSpPr>
            <a:spLocks noGrp="1" noChangeArrowheads="1"/>
          </p:cNvSpPr>
          <p:nvPr>
            <p:ph type="title" idx="4294967295"/>
          </p:nvPr>
        </p:nvSpPr>
        <p:spPr>
          <a:xfrm>
            <a:off x="914400" y="-457200"/>
            <a:ext cx="8686800" cy="1143000"/>
          </a:xfrm>
        </p:spPr>
        <p:txBody>
          <a:bodyPr/>
          <a:lstStyle/>
          <a:p>
            <a:pPr algn="l" eaLnBrk="1" hangingPunct="1">
              <a:defRPr/>
            </a:pPr>
            <a:r>
              <a:rPr lang="en-US" altLang="en-US" sz="2800" dirty="0">
                <a:hlinkClick r:id="rId4"/>
              </a:rPr>
              <a:t>Video: Gene therapy in Muscular Dystrophy</a:t>
            </a:r>
            <a:endParaRPr lang="en-US" altLang="en-US" sz="2800" dirty="0"/>
          </a:p>
        </p:txBody>
      </p:sp>
      <p:pic>
        <p:nvPicPr>
          <p:cNvPr id="2" name="vfeAJxtb-F8?feature=oembed">
            <a:hlinkClick r:id="" action="ppaction://media"/>
            <a:extLst>
              <a:ext uri="{FF2B5EF4-FFF2-40B4-BE49-F238E27FC236}">
                <a16:creationId xmlns:a16="http://schemas.microsoft.com/office/drawing/2014/main" id="{55B2885B-6DD6-CF43-B0BA-0E2CD9B31F51}"/>
              </a:ext>
            </a:extLst>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381000" y="287338"/>
            <a:ext cx="84582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F6C0AED-AE3F-954B-9086-ED64FBD1EE97}"/>
              </a:ext>
            </a:extLst>
          </p:cNvPr>
          <p:cNvSpPr>
            <a:spLocks noGrp="1" noChangeArrowheads="1"/>
          </p:cNvSpPr>
          <p:nvPr>
            <p:ph type="title" idx="4294967295"/>
          </p:nvPr>
        </p:nvSpPr>
        <p:spPr>
          <a:xfrm>
            <a:off x="838200" y="838200"/>
            <a:ext cx="8686800" cy="1143000"/>
          </a:xfrm>
        </p:spPr>
        <p:txBody>
          <a:bodyPr/>
          <a:lstStyle/>
          <a:p>
            <a:pPr algn="l" eaLnBrk="1" hangingPunct="1">
              <a:defRPr/>
            </a:pPr>
            <a:r>
              <a:rPr lang="en-US" altLang="en-US" sz="3600" dirty="0">
                <a:hlinkClick r:id="rId3"/>
              </a:rPr>
              <a:t>Video: Gene therapy in Muscular Dystrophy</a:t>
            </a:r>
            <a:endParaRPr lang="en-US" altLang="en-US" sz="3600" dirty="0"/>
          </a:p>
        </p:txBody>
      </p:sp>
      <p:pic>
        <p:nvPicPr>
          <p:cNvPr id="9219" name="Picture 5">
            <a:hlinkClick r:id="rId4"/>
            <a:extLst>
              <a:ext uri="{FF2B5EF4-FFF2-40B4-BE49-F238E27FC236}">
                <a16:creationId xmlns:a16="http://schemas.microsoft.com/office/drawing/2014/main" id="{36847D6C-C990-1F47-B439-37FBB8C4F0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286000"/>
            <a:ext cx="3810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723" name="Rectangle 1">
            <a:extLst>
              <a:ext uri="{FF2B5EF4-FFF2-40B4-BE49-F238E27FC236}">
                <a16:creationId xmlns:a16="http://schemas.microsoft.com/office/drawing/2014/main" id="{E180C2DF-69BC-A24F-A35E-18A0F0C4C947}"/>
              </a:ext>
            </a:extLst>
          </p:cNvPr>
          <p:cNvSpPr>
            <a:spLocks noChangeArrowheads="1"/>
          </p:cNvSpPr>
          <p:nvPr/>
        </p:nvSpPr>
        <p:spPr bwMode="auto">
          <a:xfrm>
            <a:off x="7543800" y="63246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hlinkClick r:id="rId6"/>
              </a:rPr>
              <a:t>Local copy</a:t>
            </a:r>
            <a:endParaRPr lang="en-US" altLang="en-US" sz="180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2686</Words>
  <Application>Microsoft Macintosh PowerPoint</Application>
  <PresentationFormat>On-screen Show (4:3)</PresentationFormat>
  <Paragraphs>177</Paragraphs>
  <Slides>24</Slides>
  <Notes>24</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Lucida Sans Unicode</vt:lpstr>
      <vt:lpstr>Symbol</vt:lpstr>
      <vt:lpstr>Default Design</vt:lpstr>
      <vt:lpstr>Human Genetics II: Non-Mendelian Examples</vt:lpstr>
      <vt:lpstr>PowerPoint Presentation</vt:lpstr>
      <vt:lpstr>PowerPoint Presentation</vt:lpstr>
      <vt:lpstr>PowerPoint Presentation</vt:lpstr>
      <vt:lpstr>PowerPoint Presentation</vt:lpstr>
      <vt:lpstr>Practice problem</vt:lpstr>
      <vt:lpstr>PowerPoint Presentation</vt:lpstr>
      <vt:lpstr>Video: Gene therapy in Muscular Dystrophy</vt:lpstr>
      <vt:lpstr>Video: Gene therapy in Muscular Dystrophy</vt:lpstr>
      <vt:lpstr>PowerPoint Presentation</vt:lpstr>
      <vt:lpstr>PowerPoint Presentation</vt:lpstr>
      <vt:lpstr>PowerPoint Presentation</vt:lpstr>
      <vt:lpstr>Epistasis: Interactions between more than one gene impacting a single trait</vt:lpstr>
      <vt:lpstr>PowerPoint Presentation</vt:lpstr>
      <vt:lpstr>PowerPoint Presentation</vt:lpstr>
      <vt:lpstr>PowerPoint Presentation</vt:lpstr>
      <vt:lpstr>Environmental Influence</vt:lpstr>
      <vt:lpstr>PowerPoint Presentation</vt:lpstr>
      <vt:lpstr>PowerPoint Presentation</vt:lpstr>
      <vt:lpstr>Additional examples of structural changes</vt:lpstr>
      <vt:lpstr>Aneuploidy: one extra or one less chromosome </vt:lpstr>
      <vt:lpstr>Nondisjunction during meiosis</vt:lpstr>
      <vt:lpstr>Down syndrome facts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Genetics II: Non-Mendelian Examples</dc:title>
  <dc:creator>Microsoft Office User</dc:creator>
  <cp:lastModifiedBy>Shablovsky, Georgi G.</cp:lastModifiedBy>
  <cp:revision>5</cp:revision>
  <dcterms:created xsi:type="dcterms:W3CDTF">2018-10-25T15:25:42Z</dcterms:created>
  <dcterms:modified xsi:type="dcterms:W3CDTF">2019-02-25T17:54:40Z</dcterms:modified>
</cp:coreProperties>
</file>