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340" r:id="rId2"/>
    <p:sldId id="338" r:id="rId3"/>
    <p:sldId id="339" r:id="rId4"/>
    <p:sldId id="371" r:id="rId5"/>
    <p:sldId id="380" r:id="rId6"/>
    <p:sldId id="381" r:id="rId7"/>
    <p:sldId id="344" r:id="rId8"/>
    <p:sldId id="372" r:id="rId9"/>
    <p:sldId id="373" r:id="rId10"/>
    <p:sldId id="382" r:id="rId11"/>
    <p:sldId id="374" r:id="rId12"/>
    <p:sldId id="336" r:id="rId13"/>
    <p:sldId id="346" r:id="rId14"/>
    <p:sldId id="369" r:id="rId15"/>
    <p:sldId id="383" r:id="rId16"/>
    <p:sldId id="367" r:id="rId17"/>
    <p:sldId id="364" r:id="rId18"/>
    <p:sldId id="348" r:id="rId19"/>
    <p:sldId id="370" r:id="rId20"/>
    <p:sldId id="384" r:id="rId21"/>
    <p:sldId id="366" r:id="rId22"/>
    <p:sldId id="375" r:id="rId23"/>
    <p:sldId id="379" r:id="rId24"/>
    <p:sldId id="376" r:id="rId25"/>
    <p:sldId id="377" r:id="rId26"/>
    <p:sldId id="385" r:id="rId27"/>
    <p:sldId id="390" r:id="rId28"/>
    <p:sldId id="389" r:id="rId29"/>
    <p:sldId id="386" r:id="rId30"/>
    <p:sldId id="378" r:id="rId3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A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42" autoAdjust="0"/>
    <p:restoredTop sz="87165" autoAdjust="0"/>
  </p:normalViewPr>
  <p:slideViewPr>
    <p:cSldViewPr>
      <p:cViewPr varScale="1">
        <p:scale>
          <a:sx n="107" d="100"/>
          <a:sy n="107" d="100"/>
        </p:scale>
        <p:origin x="1984"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44"/>
    </p:cViewPr>
  </p:sorterViewPr>
  <p:notesViewPr>
    <p:cSldViewPr>
      <p:cViewPr varScale="1">
        <p:scale>
          <a:sx n="54" d="100"/>
          <a:sy n="54" d="100"/>
        </p:scale>
        <p:origin x="-1770" y="-108"/>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defTabSz="966788" eaLnBrk="0" hangingPunct="0">
              <a:defRPr sz="1300">
                <a:latin typeface="Times" pitchFamily="18" charset="0"/>
              </a:defRPr>
            </a:lvl1pPr>
          </a:lstStyle>
          <a:p>
            <a:pPr>
              <a:defRPr/>
            </a:pPr>
            <a:endParaRPr lang="en-US"/>
          </a:p>
        </p:txBody>
      </p:sp>
      <p:sp>
        <p:nvSpPr>
          <p:cNvPr id="207875"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algn="r" defTabSz="966788" eaLnBrk="0" hangingPunct="0">
              <a:defRPr sz="1300">
                <a:latin typeface="Times" pitchFamily="18" charset="0"/>
              </a:defRPr>
            </a:lvl1pPr>
          </a:lstStyle>
          <a:p>
            <a:pPr>
              <a:defRPr/>
            </a:pPr>
            <a:endParaRPr lang="en-US"/>
          </a:p>
        </p:txBody>
      </p:sp>
      <p:sp>
        <p:nvSpPr>
          <p:cNvPr id="207876"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defTabSz="966788" eaLnBrk="0" hangingPunct="0">
              <a:defRPr sz="1300">
                <a:latin typeface="Times" pitchFamily="18" charset="0"/>
              </a:defRPr>
            </a:lvl1pPr>
          </a:lstStyle>
          <a:p>
            <a:pPr>
              <a:defRPr/>
            </a:pPr>
            <a:endParaRPr lang="en-US"/>
          </a:p>
        </p:txBody>
      </p:sp>
      <p:sp>
        <p:nvSpPr>
          <p:cNvPr id="207877"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algn="r" defTabSz="966788" eaLnBrk="0" hangingPunct="0">
              <a:defRPr sz="1300">
                <a:latin typeface="Times" pitchFamily="18" charset="0"/>
              </a:defRPr>
            </a:lvl1pPr>
          </a:lstStyle>
          <a:p>
            <a:pPr>
              <a:defRPr/>
            </a:pPr>
            <a:fld id="{C097CF3C-F50B-4E0E-A1CC-7B7C5048E013}" type="slidenum">
              <a:rPr lang="en-US"/>
              <a:pPr>
                <a:defRPr/>
              </a:pPr>
              <a:t>‹#›</a:t>
            </a:fld>
            <a:endParaRPr lang="en-US"/>
          </a:p>
        </p:txBody>
      </p:sp>
    </p:spTree>
    <p:extLst>
      <p:ext uri="{BB962C8B-B14F-4D97-AF65-F5344CB8AC3E}">
        <p14:creationId xmlns:p14="http://schemas.microsoft.com/office/powerpoint/2010/main" val="1148447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defTabSz="966788" eaLnBrk="0" hangingPunct="0">
              <a:defRPr sz="1300">
                <a:latin typeface="Times" pitchFamily="18" charset="0"/>
              </a:defRPr>
            </a:lvl1pPr>
          </a:lstStyle>
          <a:p>
            <a:pPr>
              <a:defRPr/>
            </a:pPr>
            <a:endParaRPr lang="en-US"/>
          </a:p>
        </p:txBody>
      </p:sp>
      <p:sp>
        <p:nvSpPr>
          <p:cNvPr id="179203"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algn="r" defTabSz="966788" eaLnBrk="0" hangingPunct="0">
              <a:defRPr sz="1300">
                <a:latin typeface="Times"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p:spPr>
      </p:sp>
      <p:sp>
        <p:nvSpPr>
          <p:cNvPr id="179205"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9206"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defTabSz="966788" eaLnBrk="0" hangingPunct="0">
              <a:defRPr sz="1300">
                <a:latin typeface="Times" pitchFamily="18" charset="0"/>
              </a:defRPr>
            </a:lvl1pPr>
          </a:lstStyle>
          <a:p>
            <a:pPr>
              <a:defRPr/>
            </a:pPr>
            <a:endParaRPr lang="en-US"/>
          </a:p>
        </p:txBody>
      </p:sp>
      <p:sp>
        <p:nvSpPr>
          <p:cNvPr id="179207"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algn="r" defTabSz="966788" eaLnBrk="0" hangingPunct="0">
              <a:defRPr sz="1300">
                <a:latin typeface="Times" pitchFamily="18" charset="0"/>
              </a:defRPr>
            </a:lvl1pPr>
          </a:lstStyle>
          <a:p>
            <a:pPr>
              <a:defRPr/>
            </a:pPr>
            <a:fld id="{F68D5614-D3AC-488A-B33F-6D3351AECDC0}" type="slidenum">
              <a:rPr lang="en-US"/>
              <a:pPr>
                <a:defRPr/>
              </a:pPr>
              <a:t>‹#›</a:t>
            </a:fld>
            <a:endParaRPr lang="en-US"/>
          </a:p>
        </p:txBody>
      </p:sp>
    </p:spTree>
    <p:extLst>
      <p:ext uri="{BB962C8B-B14F-4D97-AF65-F5344CB8AC3E}">
        <p14:creationId xmlns:p14="http://schemas.microsoft.com/office/powerpoint/2010/main" val="1225886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a:t>DNA is typically double stranded except in a few viruses. DNA is the genetic information and has no other role in the cell.  It is copied in the S phase of the cell cycle.  RNA is single stranded but can fold back onto itself to make internal regions that are double stranded.  RNA plays multiple roles in cells.  Messenger RNA provides a copy of the DNA to be used to convert the DNA sequence information into the language of amino acids to build proteins.  RNA also has two functions in protein synthesis.  Ribosomal RNA is a physical part of the ribosome where polypeptides are made.  In addition to the structure of ribosomes it participates in catalysis of bonds between amino acids.  Another form of RNA, transfer RNA is responsible for decoding the information in DNA and converting it into amino acids.  These last two types of RNA are stable and have significant secondary structure whereas mRNA is typical linear.</a:t>
            </a:r>
          </a:p>
        </p:txBody>
      </p:sp>
      <p:sp>
        <p:nvSpPr>
          <p:cNvPr id="22531" name="Slide Number Placeholder 3"/>
          <p:cNvSpPr>
            <a:spLocks noGrp="1"/>
          </p:cNvSpPr>
          <p:nvPr>
            <p:ph type="sldNum" sz="quarter" idx="5"/>
          </p:nvPr>
        </p:nvSpPr>
        <p:spPr>
          <a:noFill/>
        </p:spPr>
        <p:txBody>
          <a:bodyPr/>
          <a:lstStyle/>
          <a:p>
            <a:fld id="{FC3FB223-CABA-434C-8A1E-8CEA11FF7C53}" type="slidenum">
              <a:rPr lang="en-US" smtClean="0"/>
              <a:pPr/>
              <a:t>1</a:t>
            </a:fld>
            <a:endParaRPr lang="en-US"/>
          </a:p>
        </p:txBody>
      </p:sp>
    </p:spTree>
    <p:extLst>
      <p:ext uri="{BB962C8B-B14F-4D97-AF65-F5344CB8AC3E}">
        <p14:creationId xmlns:p14="http://schemas.microsoft.com/office/powerpoint/2010/main" val="951679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p:spPr>
        <p:txBody>
          <a:bodyPr/>
          <a:lstStyle/>
          <a:p>
            <a:r>
              <a:rPr lang="en-US" altLang="en-US" dirty="0"/>
              <a:t>Video animation of RNA polymerase in action from the </a:t>
            </a:r>
            <a:r>
              <a:rPr lang="en-US" altLang="en-US" dirty="0" err="1"/>
              <a:t>DNAi</a:t>
            </a:r>
            <a:r>
              <a:rPr lang="en-US" altLang="en-US" dirty="0"/>
              <a:t> site.  The animation is of eukaryotic transcription.  Concepts in the animation are: the start of a gene,  the direction of transcription, cluster of factors at the start, blue molecule in the animation is RNA polymerase, local unzipping of DNA helix and copying one of the two strands, yellow chain is mRNA, match the ribonucleotides to the DNA sequence as with DNA replication except uracil instead of thymine, the process is called transcription, transcript ends but not exactly randomly.  There is a need to know the beginning and ending of genes.  Review features from the web animation using the diagram at the bottom of the slide.</a:t>
            </a:r>
          </a:p>
        </p:txBody>
      </p:sp>
    </p:spTree>
    <p:extLst>
      <p:ext uri="{BB962C8B-B14F-4D97-AF65-F5344CB8AC3E}">
        <p14:creationId xmlns:p14="http://schemas.microsoft.com/office/powerpoint/2010/main" val="322620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RNAs shown are single stranded if pulled apart.  The secondary structures indicate that these perform functions that require a shape much more so than a messenger RNA which has very little beyond the primary linear sequence of nucleotides.  Transfer RNA’s (</a:t>
            </a:r>
            <a:r>
              <a:rPr lang="en-US" baseline="0" dirty="0" err="1"/>
              <a:t>tRNA</a:t>
            </a:r>
            <a:r>
              <a:rPr lang="en-US" baseline="0" dirty="0"/>
              <a:t>) bring amino acids to the ribosome, fit into a precise space of hole in the ribosome and read the mRNA code.  The 16S RNA is used to determine phylogenies of bacteria and it is a structural component of the bacterial ribosome.  The ribozyme shown (many exist) is the hammerhead ribozyme is capable of precise cutting and rejoining of other RNA substrate molecules</a:t>
            </a:r>
            <a:endParaRPr lang="en-US" dirty="0"/>
          </a:p>
        </p:txBody>
      </p:sp>
      <p:sp>
        <p:nvSpPr>
          <p:cNvPr id="4" name="Slide Number Placeholder 3"/>
          <p:cNvSpPr>
            <a:spLocks noGrp="1"/>
          </p:cNvSpPr>
          <p:nvPr>
            <p:ph type="sldNum" sz="quarter" idx="10"/>
          </p:nvPr>
        </p:nvSpPr>
        <p:spPr/>
        <p:txBody>
          <a:bodyPr/>
          <a:lstStyle/>
          <a:p>
            <a:pPr>
              <a:defRPr/>
            </a:pPr>
            <a:fld id="{F68D5614-D3AC-488A-B33F-6D3351AECDC0}" type="slidenum">
              <a:rPr lang="en-US" smtClean="0"/>
              <a:pPr>
                <a:defRPr/>
              </a:pPr>
              <a:t>11</a:t>
            </a:fld>
            <a:endParaRPr lang="en-US"/>
          </a:p>
        </p:txBody>
      </p:sp>
    </p:spTree>
    <p:extLst>
      <p:ext uri="{BB962C8B-B14F-4D97-AF65-F5344CB8AC3E}">
        <p14:creationId xmlns:p14="http://schemas.microsoft.com/office/powerpoint/2010/main" val="139688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08BEED26-41F1-4FAA-BB4C-75C189564B3F}" type="slidenum">
              <a:rPr lang="en-US" smtClean="0"/>
              <a:pPr/>
              <a:t>12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en-US" dirty="0">
                <a:cs typeface="Arial" charset="0"/>
              </a:rPr>
              <a:t>physical &amp; functional unit of heredity, </a:t>
            </a:r>
            <a:r>
              <a:rPr lang="en-US" dirty="0"/>
              <a:t>carry information</a:t>
            </a:r>
            <a:r>
              <a:rPr lang="en-US" dirty="0">
                <a:cs typeface="Arial" charset="0"/>
              </a:rPr>
              <a:t> </a:t>
            </a:r>
            <a:r>
              <a:rPr lang="en-US" dirty="0"/>
              <a:t>transmitted from parents to offspring, specific location in chromosomal DNA, entire DNA sequence of a gene includes exons, introns, and transcription-control regions necessary to produce functional polypeptide or RNA, noncoding DNA: ~98.5% of human chromosomal DNA, may appear to be junk, is not.  Mitochondria &amp; chloroplasts also contain DNA that encodes proteins essential to organelle function.</a:t>
            </a:r>
          </a:p>
          <a:p>
            <a:endParaRPr lang="en-US" dirty="0"/>
          </a:p>
          <a:p>
            <a:pPr eaLnBrk="1" hangingPunct="1"/>
            <a:endParaRPr lang="en-US" dirty="0"/>
          </a:p>
        </p:txBody>
      </p:sp>
    </p:spTree>
    <p:extLst>
      <p:ext uri="{BB962C8B-B14F-4D97-AF65-F5344CB8AC3E}">
        <p14:creationId xmlns:p14="http://schemas.microsoft.com/office/powerpoint/2010/main" val="1870419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r>
              <a:rPr lang="en-US" dirty="0">
                <a:cs typeface="Arial" charset="0"/>
              </a:rPr>
              <a:t>~25-50% solitary genes: represented once in haploid genome; Lysozyme (Hu tears, cleaves bacterial cell walls):  </a:t>
            </a:r>
            <a:r>
              <a:rPr lang="en-US" dirty="0"/>
              <a:t>~50-75% duplicated genes:  close but non-identical sequences, such as gene families with related proteins, examples are  protein kinases, immunoglobulins, olfactory receptors with hundreds of family members. cytoskeletal proteins (actin, tubulin), molecular motors (Kinesin, myosin, dynein </a:t>
            </a:r>
            <a:r>
              <a:rPr lang="en-US" dirty="0" err="1"/>
              <a:t>superfamilies</a:t>
            </a:r>
            <a:r>
              <a:rPr lang="en-US" dirty="0"/>
              <a:t>).  Some arose through gene duplication of ancestral gene.  Redundancy, diversity - results in tuning of specific function, backup can prevent lethality if there is a mutation – this permits divergence of function to evolve</a:t>
            </a:r>
          </a:p>
          <a:p>
            <a:endParaRPr lang="en-US" dirty="0"/>
          </a:p>
        </p:txBody>
      </p:sp>
      <p:sp>
        <p:nvSpPr>
          <p:cNvPr id="34819" name="Slide Number Placeholder 3"/>
          <p:cNvSpPr>
            <a:spLocks noGrp="1"/>
          </p:cNvSpPr>
          <p:nvPr>
            <p:ph type="sldNum" sz="quarter" idx="5"/>
          </p:nvPr>
        </p:nvSpPr>
        <p:spPr>
          <a:noFill/>
        </p:spPr>
        <p:txBody>
          <a:bodyPr/>
          <a:lstStyle/>
          <a:p>
            <a:fld id="{B80A4059-2708-4F5B-B9AA-1FC6AB14D0B3}" type="slidenum">
              <a:rPr lang="en-US" smtClean="0"/>
              <a:pPr/>
              <a:t>13</a:t>
            </a:fld>
            <a:endParaRPr lang="en-US"/>
          </a:p>
        </p:txBody>
      </p:sp>
    </p:spTree>
    <p:extLst>
      <p:ext uri="{BB962C8B-B14F-4D97-AF65-F5344CB8AC3E}">
        <p14:creationId xmlns:p14="http://schemas.microsoft.com/office/powerpoint/2010/main" val="1282575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r>
              <a:rPr lang="en-US" dirty="0"/>
              <a:t>What is shown includes families of genes- the globin genes, </a:t>
            </a:r>
            <a:r>
              <a:rPr lang="en-US" dirty="0" err="1"/>
              <a:t>ubiquilin</a:t>
            </a:r>
            <a:r>
              <a:rPr lang="en-US" dirty="0"/>
              <a:t> genes, TRIM genes and olfactory genes.  There are 28 genes in this segment of chromosome 11.  Genes are complicated because they have intervening sequences in the middle of the coding information- the introns and </a:t>
            </a:r>
            <a:r>
              <a:rPr lang="en-US" dirty="0" err="1"/>
              <a:t>exoms</a:t>
            </a:r>
            <a:r>
              <a:rPr lang="en-US" dirty="0"/>
              <a:t>.  There are large regions of DNA that are in between the genes that do not code for anything.  Some of these regions include repeated DNA sequences that can be large (multiple copies of sequences 100 nucleotides or longer) or short (2-50 nucleotide repeats) repeated sequences and other include ~500 copies of transposons or regions of DNA that can jump or move from one chromosomal location to another.  Many of these transposons are stuck where they are because they are old and have lost the ability to move.</a:t>
            </a:r>
          </a:p>
        </p:txBody>
      </p:sp>
    </p:spTree>
    <p:extLst>
      <p:ext uri="{BB962C8B-B14F-4D97-AF65-F5344CB8AC3E}">
        <p14:creationId xmlns:p14="http://schemas.microsoft.com/office/powerpoint/2010/main" val="1956525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r>
              <a:rPr lang="en-US" dirty="0"/>
              <a:t>What is shown includes families of genes- the globin genes, </a:t>
            </a:r>
            <a:r>
              <a:rPr lang="en-US" dirty="0" err="1"/>
              <a:t>ubiquilin</a:t>
            </a:r>
            <a:r>
              <a:rPr lang="en-US" dirty="0"/>
              <a:t> genes, TRIM genes and olfactory genes.  There are 28 genes in this segment of chromosome 11.  Genes are complicated because they have intervening sequences in the middle of the coding information- the introns and </a:t>
            </a:r>
            <a:r>
              <a:rPr lang="en-US" dirty="0" err="1"/>
              <a:t>exoms</a:t>
            </a:r>
            <a:r>
              <a:rPr lang="en-US" dirty="0"/>
              <a:t>.  There are large regions of DNA that are in between the genes that do not code for anything.  Some of these regions include repeated DNA sequences that can be large (multiple copies of sequences 100 nucleotides or longer) or short (2-50 nucleotide repeats) repeated sequences and other include ~500 copies of transposons or regions of DNA that can jump or move from one chromosomal location to another.  Many of these transposons are stuck where they are because they are old and have lost the ability to move.</a:t>
            </a:r>
          </a:p>
        </p:txBody>
      </p:sp>
    </p:spTree>
    <p:extLst>
      <p:ext uri="{BB962C8B-B14F-4D97-AF65-F5344CB8AC3E}">
        <p14:creationId xmlns:p14="http://schemas.microsoft.com/office/powerpoint/2010/main" val="1203481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en-US" dirty="0"/>
              <a:t>Most eukaryotic genes have intervening sequences of nucleotides within the message that they carry.  This makes no sense in terms of reading the information (see example of word sequence).  Getting the meaning out requires precision.  The transcript of these genes must be processed in order to get the correct information.  There are evolutionary reasons for introns- Noncoding introns favored evolution of multi-domain proteins.  Rapid evolution new combinations of functional domains.</a:t>
            </a:r>
          </a:p>
          <a:p>
            <a:endParaRPr lang="en-US" dirty="0"/>
          </a:p>
        </p:txBody>
      </p:sp>
    </p:spTree>
    <p:extLst>
      <p:ext uri="{BB962C8B-B14F-4D97-AF65-F5344CB8AC3E}">
        <p14:creationId xmlns:p14="http://schemas.microsoft.com/office/powerpoint/2010/main" val="1059568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r>
              <a:rPr lang="en-US" dirty="0"/>
              <a:t>As many pseudogenes as genes. Pseudogenes: inactivated, nonfunctional copies of genes.  Intriguing question:  Whose genome was sequenced?</a:t>
            </a:r>
          </a:p>
          <a:p>
            <a:endParaRPr lang="en-US" dirty="0"/>
          </a:p>
        </p:txBody>
      </p:sp>
      <p:sp>
        <p:nvSpPr>
          <p:cNvPr id="40963" name="Slide Number Placeholder 3"/>
          <p:cNvSpPr>
            <a:spLocks noGrp="1"/>
          </p:cNvSpPr>
          <p:nvPr>
            <p:ph type="sldNum" sz="quarter" idx="5"/>
          </p:nvPr>
        </p:nvSpPr>
        <p:spPr>
          <a:noFill/>
        </p:spPr>
        <p:txBody>
          <a:bodyPr/>
          <a:lstStyle/>
          <a:p>
            <a:fld id="{F7F7E431-9DDD-4C71-ABBB-0CFFC38E1E96}" type="slidenum">
              <a:rPr lang="en-US" smtClean="0"/>
              <a:pPr/>
              <a:t>17</a:t>
            </a:fld>
            <a:endParaRPr lang="en-US"/>
          </a:p>
        </p:txBody>
      </p:sp>
    </p:spTree>
    <p:extLst>
      <p:ext uri="{BB962C8B-B14F-4D97-AF65-F5344CB8AC3E}">
        <p14:creationId xmlns:p14="http://schemas.microsoft.com/office/powerpoint/2010/main" val="1227613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xfrm>
            <a:off x="1295400" y="762000"/>
            <a:ext cx="4802188" cy="3602038"/>
          </a:xfrm>
          <a:ln/>
        </p:spPr>
      </p:sp>
      <p:sp>
        <p:nvSpPr>
          <p:cNvPr id="43010" name="Notes Placeholder 2"/>
          <p:cNvSpPr>
            <a:spLocks noGrp="1"/>
          </p:cNvSpPr>
          <p:nvPr>
            <p:ph type="body" idx="1"/>
          </p:nvPr>
        </p:nvSpPr>
        <p:spPr>
          <a:noFill/>
          <a:ln/>
        </p:spPr>
        <p:txBody>
          <a:bodyPr/>
          <a:lstStyle/>
          <a:p>
            <a:r>
              <a:rPr lang="en-US" dirty="0"/>
              <a:t>The first genes to be sequenced were chosen on the basis of their particular interest or the fact that they could be isolated easily. Walter Gilbert, shown here, and Frederick Sanger were the first to develop methods for sequencing DNA. The methods initially were slow and expensive.</a:t>
            </a:r>
          </a:p>
          <a:p>
            <a:r>
              <a:rPr lang="en-US" dirty="0"/>
              <a:t>The idea of sequencing the genome of a whole organism, be it a bacterium or a human being, only came about later, with the development of more and more efficient techniques. How do you sequence 3.2 billion base pairs rapidly &amp; efficiently?</a:t>
            </a:r>
          </a:p>
          <a:p>
            <a:r>
              <a:rPr lang="en-US" dirty="0"/>
              <a:t>At first the Human Genome Project was exclusively a government-funded operation with James Watson serving as director (1988). There were 20 government funded research centers in 6 countries.  He was followed by Francis Collins  in 1993. In 1992 Craig Venter-started Celera Genomics, a private company, to compete with the government program.</a:t>
            </a:r>
          </a:p>
          <a:p>
            <a:r>
              <a:rPr lang="en-US" dirty="0"/>
              <a:t>The sequence was completed in 2003. The question then became what to do with all the data?</a:t>
            </a:r>
          </a:p>
          <a:p>
            <a:endParaRPr lang="en-US" dirty="0"/>
          </a:p>
        </p:txBody>
      </p:sp>
      <p:sp>
        <p:nvSpPr>
          <p:cNvPr id="43011" name="Slide Number Placeholder 3"/>
          <p:cNvSpPr>
            <a:spLocks noGrp="1"/>
          </p:cNvSpPr>
          <p:nvPr>
            <p:ph type="sldNum" sz="quarter" idx="5"/>
          </p:nvPr>
        </p:nvSpPr>
        <p:spPr>
          <a:noFill/>
        </p:spPr>
        <p:txBody>
          <a:bodyPr/>
          <a:lstStyle/>
          <a:p>
            <a:fld id="{35D598A7-876E-4902-ABB4-07B34C3EFC12}" type="slidenum">
              <a:rPr lang="en-US" smtClean="0"/>
              <a:pPr/>
              <a:t>18</a:t>
            </a:fld>
            <a:endParaRPr lang="en-US"/>
          </a:p>
        </p:txBody>
      </p:sp>
    </p:spTree>
    <p:extLst>
      <p:ext uri="{BB962C8B-B14F-4D97-AF65-F5344CB8AC3E}">
        <p14:creationId xmlns:p14="http://schemas.microsoft.com/office/powerpoint/2010/main" val="1629319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dirty="0"/>
              <a:t>Illustration through the animation of the automated process of DNA sequencing.  Discuss </a:t>
            </a:r>
            <a:r>
              <a:rPr lang="en-US" dirty="0" err="1"/>
              <a:t>dideoxynucleotides</a:t>
            </a:r>
            <a:r>
              <a:rPr lang="en-US" dirty="0"/>
              <a:t> and fluorescent nucleotides.  Should be familiar with gels or will be soon.</a:t>
            </a:r>
          </a:p>
        </p:txBody>
      </p:sp>
    </p:spTree>
    <p:extLst>
      <p:ext uri="{BB962C8B-B14F-4D97-AF65-F5344CB8AC3E}">
        <p14:creationId xmlns:p14="http://schemas.microsoft.com/office/powerpoint/2010/main" val="141214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a:p>
        </p:txBody>
      </p:sp>
      <p:sp>
        <p:nvSpPr>
          <p:cNvPr id="18435" name="Slide Number Placeholder 3"/>
          <p:cNvSpPr>
            <a:spLocks noGrp="1"/>
          </p:cNvSpPr>
          <p:nvPr>
            <p:ph type="sldNum" sz="quarter" idx="5"/>
          </p:nvPr>
        </p:nvSpPr>
        <p:spPr>
          <a:noFill/>
        </p:spPr>
        <p:txBody>
          <a:bodyPr/>
          <a:lstStyle/>
          <a:p>
            <a:fld id="{8F8F7468-A03A-4905-BD9B-BE821079E819}" type="slidenum">
              <a:rPr lang="en-US" smtClean="0"/>
              <a:pPr/>
              <a:t>2</a:t>
            </a:fld>
            <a:endParaRPr lang="en-US"/>
          </a:p>
        </p:txBody>
      </p:sp>
    </p:spTree>
    <p:extLst>
      <p:ext uri="{BB962C8B-B14F-4D97-AF65-F5344CB8AC3E}">
        <p14:creationId xmlns:p14="http://schemas.microsoft.com/office/powerpoint/2010/main" val="42634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dirty="0"/>
              <a:t>Illustration through the animation of the automated process of DNA sequencing.  Discuss </a:t>
            </a:r>
            <a:r>
              <a:rPr lang="en-US" dirty="0" err="1"/>
              <a:t>dideoxynucleotides</a:t>
            </a:r>
            <a:r>
              <a:rPr lang="en-US" dirty="0"/>
              <a:t> and fluorescent nucleotides.  Should be familiar with gels or will be soon.</a:t>
            </a:r>
          </a:p>
        </p:txBody>
      </p:sp>
    </p:spTree>
    <p:extLst>
      <p:ext uri="{BB962C8B-B14F-4D97-AF65-F5344CB8AC3E}">
        <p14:creationId xmlns:p14="http://schemas.microsoft.com/office/powerpoint/2010/main" val="3472716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dirty="0"/>
              <a:t>This is a partial list but with some important organisms.  Very few bacterial or </a:t>
            </a:r>
            <a:r>
              <a:rPr lang="en-US" dirty="0" err="1"/>
              <a:t>archeal</a:t>
            </a:r>
            <a:r>
              <a:rPr lang="en-US" dirty="0"/>
              <a:t> genomes are represented but many have been sequenced.  </a:t>
            </a:r>
            <a:r>
              <a:rPr lang="en-US" i="1" dirty="0"/>
              <a:t>H. influenza</a:t>
            </a:r>
            <a:r>
              <a:rPr lang="en-US" dirty="0"/>
              <a:t> was the first to be sequenced because it has a very small genome.  </a:t>
            </a:r>
          </a:p>
        </p:txBody>
      </p:sp>
    </p:spTree>
    <p:extLst>
      <p:ext uri="{BB962C8B-B14F-4D97-AF65-F5344CB8AC3E}">
        <p14:creationId xmlns:p14="http://schemas.microsoft.com/office/powerpoint/2010/main" val="2125871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pace picks up.  Data come from GOLD- Genomes Online Database and NCBI- National Center for </a:t>
            </a:r>
            <a:r>
              <a:rPr lang="en-US" dirty="0" err="1"/>
              <a:t>Botechnology</a:t>
            </a:r>
            <a:r>
              <a:rPr lang="en-US" dirty="0"/>
              <a:t> Information database</a:t>
            </a:r>
          </a:p>
        </p:txBody>
      </p:sp>
      <p:sp>
        <p:nvSpPr>
          <p:cNvPr id="4" name="Slide Number Placeholder 3"/>
          <p:cNvSpPr>
            <a:spLocks noGrp="1"/>
          </p:cNvSpPr>
          <p:nvPr>
            <p:ph type="sldNum" sz="quarter" idx="10"/>
          </p:nvPr>
        </p:nvSpPr>
        <p:spPr/>
        <p:txBody>
          <a:bodyPr/>
          <a:lstStyle/>
          <a:p>
            <a:pPr>
              <a:defRPr/>
            </a:pPr>
            <a:fld id="{F68D5614-D3AC-488A-B33F-6D3351AECDC0}" type="slidenum">
              <a:rPr lang="en-US" smtClean="0"/>
              <a:pPr>
                <a:defRPr/>
              </a:pPr>
              <a:t>22</a:t>
            </a:fld>
            <a:endParaRPr lang="en-US"/>
          </a:p>
        </p:txBody>
      </p:sp>
    </p:spTree>
    <p:extLst>
      <p:ext uri="{BB962C8B-B14F-4D97-AF65-F5344CB8AC3E}">
        <p14:creationId xmlns:p14="http://schemas.microsoft.com/office/powerpoint/2010/main" val="882679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654369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602154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715227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358436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Used this technique in lab to separate DNA pieces by size.  Since DNA is negatively charged due to sugar-phosphates it will migrate toward the positive electrode. Visualization techniques vary from staining to autoradiography to measuring fluorescence dyes which may be attached to small DNA segments complementary to the gene or region of interest. </a:t>
            </a:r>
          </a:p>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r>
              <a:rPr lang="en-US" dirty="0"/>
              <a:t>Rosalind Franklin &amp; Maurice Wilkins:  X-ray diffractions studies on crystalline forms of DNA revealed periodicity of 0.34 nm &amp; 3.4 nm along with other physical details such as rod shape, spiral or helical and uniform diameter of 2.0nm.  Erwin Chargaff determined the chemical composition of many different DNA molecules.  In each case:  [A] = [T] and [C] = [G].  James D. Watson &amp; Francis H. C. Crick – model building  hypothesized that DNA coiled along its length </a:t>
            </a:r>
          </a:p>
          <a:p>
            <a:r>
              <a:rPr lang="en-US" dirty="0"/>
              <a:t>1953 – Watson &amp; Crick proposed the Double Helix Model.  This model used no data that they were directly responsible for.  The x-rays were done by Franklin and some by Maurice Wilkins to predict shape and Chargaff determined the chemistry showing that the ratios of nucleotides were the same within cells of a particular organism but varied between organisms.   </a:t>
            </a:r>
          </a:p>
          <a:p>
            <a:r>
              <a:rPr lang="en-US" dirty="0"/>
              <a:t>Look at middle diagram first for details.  Each strand has a backbone made of repeating units of pentose-phosphate with bases extending as side groups. The 5’ end- </a:t>
            </a:r>
            <a:r>
              <a:rPr lang="en-US" dirty="0">
                <a:cs typeface="Arial" charset="0"/>
              </a:rPr>
              <a:t>has phosphate on the 5</a:t>
            </a:r>
            <a:r>
              <a:rPr lang="en-US" dirty="0"/>
              <a:t>′-carbon of the terminal sugar. The 3′-end has hydroxyl group on 3′-carbon of terminal sugar. By convention, nucleic acid sequences are written in the 5′ </a:t>
            </a:r>
            <a:r>
              <a:rPr lang="en-US" dirty="0">
                <a:latin typeface="Lucida Sans Unicode" pitchFamily="34" charset="0"/>
                <a:cs typeface="Lucida Sans Unicode" pitchFamily="34" charset="0"/>
              </a:rPr>
              <a:t>→ </a:t>
            </a:r>
            <a:r>
              <a:rPr lang="en-US" dirty="0"/>
              <a:t>3′direction.  The linkage between sugars is a phosphodiester bond. Orientation of strands is antiparallel.</a:t>
            </a:r>
          </a:p>
          <a:p>
            <a:r>
              <a:rPr lang="en-US" dirty="0"/>
              <a:t>Held in register through precise H-bonding (noncovalent). hydrophobic &amp; van der Waals interactions between the bases help stabilize.  Watson-Crick Base pairs:  A•T and G•C.  Natural or B-DNA:  adenine• thymine &amp; </a:t>
            </a:r>
            <a:r>
              <a:rPr lang="en-US" dirty="0" err="1"/>
              <a:t>guanine•cytosine</a:t>
            </a:r>
            <a:r>
              <a:rPr lang="en-US" dirty="0"/>
              <a:t>.  No one H-bond is strong, but it is the large number that provides stability.  Stability also obtained from stacking of the base pairs: hydrophobic &amp; van der Waals interactions.</a:t>
            </a:r>
          </a:p>
          <a:p>
            <a:r>
              <a:rPr lang="en-US" dirty="0"/>
              <a:t>The left diagram (ribbon model) illustrates base pairing and the uniformity of the spiral structure with specific base pairing (A-T and G-C).  The space filling model is more accurate in that each atom is drawn to relative scale.</a:t>
            </a:r>
          </a:p>
          <a:p>
            <a:endParaRPr lang="en-US" dirty="0"/>
          </a:p>
        </p:txBody>
      </p:sp>
      <p:sp>
        <p:nvSpPr>
          <p:cNvPr id="20483" name="Slide Number Placeholder 3"/>
          <p:cNvSpPr>
            <a:spLocks noGrp="1"/>
          </p:cNvSpPr>
          <p:nvPr>
            <p:ph type="sldNum" sz="quarter" idx="5"/>
          </p:nvPr>
        </p:nvSpPr>
        <p:spPr>
          <a:noFill/>
        </p:spPr>
        <p:txBody>
          <a:bodyPr/>
          <a:lstStyle/>
          <a:p>
            <a:fld id="{671F54C3-A5E6-4E05-A0D5-B82CA338AF30}" type="slidenum">
              <a:rPr lang="en-US" smtClean="0"/>
              <a:pPr/>
              <a:t>3</a:t>
            </a:fld>
            <a:endParaRPr lang="en-US"/>
          </a:p>
        </p:txBody>
      </p:sp>
    </p:spTree>
    <p:extLst>
      <p:ext uri="{BB962C8B-B14F-4D97-AF65-F5344CB8AC3E}">
        <p14:creationId xmlns:p14="http://schemas.microsoft.com/office/powerpoint/2010/main" val="160925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r>
              <a:rPr lang="en-US" dirty="0"/>
              <a:t>The lower diagram labels the components/enzymes present at an area where DNA is being copied.  The enzymes involved include a DNA polymerase (actually two DNA polymerases) which stitch the sugar-phosphate components of the nucleotides together to make the backbone of each strand, a helicase enzyme which opens up the two DNA template strands, and several other enzymes that are used to copy one of the two strands that are not really required to copy the other.  There is a leading strand and a lagging strand.  The leading strand is the lower one and the lagging strand is the upper one.  Because the DNA strands are antiparallel and DNA polymerases polymerize in one direction only, the lagging strand must be made in pieces that are then stitched together.  This complication requires a greater number of enzymes to make the strand and takes a bit more time- thus the lagging strand.  The animation shows the process in relatively real time which indicates the dynamics of the enzymes.</a:t>
            </a:r>
          </a:p>
        </p:txBody>
      </p:sp>
    </p:spTree>
    <p:extLst>
      <p:ext uri="{BB962C8B-B14F-4D97-AF65-F5344CB8AC3E}">
        <p14:creationId xmlns:p14="http://schemas.microsoft.com/office/powerpoint/2010/main" val="1337852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7407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r>
              <a:rPr lang="en-US" dirty="0"/>
              <a:t>DNA of single human is 2 meters long. Cell diameter  is about 10 </a:t>
            </a:r>
            <a:r>
              <a:rPr lang="en-US" dirty="0">
                <a:latin typeface="Symbol" pitchFamily="18" charset="2"/>
              </a:rPr>
              <a:t>m</a:t>
            </a:r>
            <a:r>
              <a:rPr lang="en-US" dirty="0"/>
              <a:t>m, i.e. 10 millionths of a meter. DNA is folded and organized within the cell nucleus. Yet, it must be readily accessible for transcription, replication, &amp; repair, and integrity must be maintained through cell division.</a:t>
            </a:r>
          </a:p>
        </p:txBody>
      </p:sp>
      <p:sp>
        <p:nvSpPr>
          <p:cNvPr id="30723" name="Slide Number Placeholder 3"/>
          <p:cNvSpPr>
            <a:spLocks noGrp="1"/>
          </p:cNvSpPr>
          <p:nvPr>
            <p:ph type="sldNum" sz="quarter" idx="5"/>
          </p:nvPr>
        </p:nvSpPr>
        <p:spPr>
          <a:noFill/>
        </p:spPr>
        <p:txBody>
          <a:bodyPr/>
          <a:lstStyle/>
          <a:p>
            <a:fld id="{86D275B2-F026-4EC0-AFE7-BDB5F36009E0}" type="slidenum">
              <a:rPr lang="en-US" smtClean="0"/>
              <a:pPr/>
              <a:t>6</a:t>
            </a:fld>
            <a:endParaRPr lang="en-US"/>
          </a:p>
        </p:txBody>
      </p:sp>
    </p:spTree>
    <p:extLst>
      <p:ext uri="{BB962C8B-B14F-4D97-AF65-F5344CB8AC3E}">
        <p14:creationId xmlns:p14="http://schemas.microsoft.com/office/powerpoint/2010/main" val="2112072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r>
              <a:rPr lang="en-US" dirty="0"/>
              <a:t>DNA of single human is 2 meters long. Cell diameter  is about 10 </a:t>
            </a:r>
            <a:r>
              <a:rPr lang="en-US" dirty="0">
                <a:latin typeface="Symbol" pitchFamily="18" charset="2"/>
              </a:rPr>
              <a:t>m</a:t>
            </a:r>
            <a:r>
              <a:rPr lang="en-US" dirty="0"/>
              <a:t>m, i.e. 10 millionths of a meter. DNA is folded and organized within the cell nucleus. Yet, it must be readily accessible for transcription, replication, &amp; repair, and integrity must be maintained through cell division.</a:t>
            </a:r>
          </a:p>
        </p:txBody>
      </p:sp>
      <p:sp>
        <p:nvSpPr>
          <p:cNvPr id="30723" name="Slide Number Placeholder 3"/>
          <p:cNvSpPr>
            <a:spLocks noGrp="1"/>
          </p:cNvSpPr>
          <p:nvPr>
            <p:ph type="sldNum" sz="quarter" idx="5"/>
          </p:nvPr>
        </p:nvSpPr>
        <p:spPr>
          <a:noFill/>
        </p:spPr>
        <p:txBody>
          <a:bodyPr/>
          <a:lstStyle/>
          <a:p>
            <a:fld id="{86D275B2-F026-4EC0-AFE7-BDB5F36009E0}" type="slidenum">
              <a:rPr lang="en-US" smtClean="0"/>
              <a:pPr/>
              <a:t>7</a:t>
            </a:fld>
            <a:endParaRPr lang="en-US"/>
          </a:p>
        </p:txBody>
      </p:sp>
    </p:spTree>
    <p:extLst>
      <p:ext uri="{BB962C8B-B14F-4D97-AF65-F5344CB8AC3E}">
        <p14:creationId xmlns:p14="http://schemas.microsoft.com/office/powerpoint/2010/main" val="112978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RNA molecules have DNA templates regardless of their function.  RNA molecules are copied from one of the two strands of the DNA molecule but not both strands of the DNA in the same exact region of the chromosome.  Again, base pairing rules are followed (template is DNA) except that RNA has uracil base pair with adenine instead of thymine.</a:t>
            </a:r>
          </a:p>
        </p:txBody>
      </p:sp>
      <p:sp>
        <p:nvSpPr>
          <p:cNvPr id="4" name="Slide Number Placeholder 3"/>
          <p:cNvSpPr>
            <a:spLocks noGrp="1"/>
          </p:cNvSpPr>
          <p:nvPr>
            <p:ph type="sldNum" sz="quarter" idx="10"/>
          </p:nvPr>
        </p:nvSpPr>
        <p:spPr/>
        <p:txBody>
          <a:bodyPr/>
          <a:lstStyle/>
          <a:p>
            <a:pPr>
              <a:defRPr/>
            </a:pPr>
            <a:fld id="{F68D5614-D3AC-488A-B33F-6D3351AECDC0}" type="slidenum">
              <a:rPr lang="en-US" smtClean="0"/>
              <a:pPr>
                <a:defRPr/>
              </a:pPr>
              <a:t>8</a:t>
            </a:fld>
            <a:endParaRPr lang="en-US"/>
          </a:p>
        </p:txBody>
      </p:sp>
    </p:spTree>
    <p:extLst>
      <p:ext uri="{BB962C8B-B14F-4D97-AF65-F5344CB8AC3E}">
        <p14:creationId xmlns:p14="http://schemas.microsoft.com/office/powerpoint/2010/main" val="557021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p:spPr>
        <p:txBody>
          <a:bodyPr/>
          <a:lstStyle/>
          <a:p>
            <a:r>
              <a:rPr lang="en-US" altLang="en-US" dirty="0"/>
              <a:t>Video animation of RNA polymerase in action from the </a:t>
            </a:r>
            <a:r>
              <a:rPr lang="en-US" altLang="en-US" dirty="0" err="1"/>
              <a:t>DNAi</a:t>
            </a:r>
            <a:r>
              <a:rPr lang="en-US" altLang="en-US" dirty="0"/>
              <a:t> site.  The animation is of eukaryotic transcription.  Concepts in the animation are: the start of a gene,  the direction of transcription, cluster of factors at the start, blue molecule in the animation is RNA polymerase, local unzipping of DNA helix and copying one of the two strands, yellow chain is mRNA, match the ribonucleotides to the DNA sequence as with DNA replication except uracil instead of thymine, the process is called transcription, transcript ends but not exactly randomly.  There is a need to know the beginning and ending of genes.  Review features from the web animation using the diagram at the bottom of the slide.</a:t>
            </a:r>
          </a:p>
        </p:txBody>
      </p:sp>
    </p:spTree>
    <p:extLst>
      <p:ext uri="{BB962C8B-B14F-4D97-AF65-F5344CB8AC3E}">
        <p14:creationId xmlns:p14="http://schemas.microsoft.com/office/powerpoint/2010/main" val="145954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FFA14B-6E00-43E8-B405-07892E87D49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C5DBAB-4A2A-4C4C-A856-587BC88D81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61868E-DDCA-4450-AC3B-E5428C2FBF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42E9C6-E710-4CA2-9BC5-7576101C40B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6DE7A4-FF88-408D-9503-C0956F907CF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1B380C-91C3-4CB9-9A87-24D958EF6AC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96BB414-B9E4-4A85-8CB9-7FC2573E62D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D64417-BC26-42AD-A661-1F8E4315D0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A3FB3D4-B223-4606-BE8E-4C827E2BBF6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5B30AD-818A-495C-BCFF-810B38EF1B8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726A2B-32BB-4DB5-BD5C-F5A605EB3F2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a:defRPr/>
            </a:pPr>
            <a:fld id="{4BDC8148-4921-4A63-95CF-7400F042E6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https://www.youtube.com/embed/5MfSYnItYvg?feature=oembed" TargetMode="External"/><Relationship Id="rId6" Type="http://schemas.openxmlformats.org/officeDocument/2006/relationships/hyperlink" Target="http://rpi.edu/dept/bio/introbio/webct/Studio/2GeneticsAndMedicine/5/2In/2.5_sl-7swf.html" TargetMode="External"/><Relationship Id="rId5" Type="http://schemas.openxmlformats.org/officeDocument/2006/relationships/hyperlink" Target="http://www.dnai.org/" TargetMode="External"/><Relationship Id="rId4" Type="http://schemas.openxmlformats.org/officeDocument/2006/relationships/hyperlink" Target="https://youtu.be/5MfSYnItYv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www.britmovie.net/britforum/actors-actresses/16166-sister-act-brunettes-named-britains-most-identical-twins.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sickle.bwh.harvard.edu/hbsynthesi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ww.port.ac.uk/departments/academic/biology/research/marinesciences/BrownAlgaeTaxonomy/" TargetMode="Externa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dnai.org/c/index.html" TargetMode="External"/><Relationship Id="rId7" Type="http://schemas.openxmlformats.org/officeDocument/2006/relationships/hyperlink" Target="http://rpi.edu/dept/bio/introbio/webct/Studio/2GeneticsAndMedicine/5/2In/2.5_sl-11-4swf.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rpi.edu/dept/bio/introbio/webct/Studio/2GeneticsAndMedicine/5/2In/2.5_sl-11-3swf.html" TargetMode="External"/><Relationship Id="rId5" Type="http://schemas.openxmlformats.org/officeDocument/2006/relationships/hyperlink" Target="http://rpi.edu/dept/bio/introbio/webct/Studio/2GeneticsAndMedicine/5/2In/2.5_sl-11-2swf.html" TargetMode="External"/><Relationship Id="rId4" Type="http://schemas.openxmlformats.org/officeDocument/2006/relationships/hyperlink" Target="http://rpi.edu/dept/bio/introbio/webct/Studio/2GeneticsAndMedicine/5/2In/2.5_sl-11-1swf.html"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rpi.edu/dept/bio/introbio/webct/Studio/2GeneticsAndMedicine/5/2In/2.5_sl-11-3swf.html" TargetMode="External"/><Relationship Id="rId3" Type="http://schemas.openxmlformats.org/officeDocument/2006/relationships/notesSlide" Target="../notesSlides/notesSlide15.xml"/><Relationship Id="rId7" Type="http://schemas.openxmlformats.org/officeDocument/2006/relationships/hyperlink" Target="http://rpi.edu/dept/bio/introbio/webct/Studio/2GeneticsAndMedicine/5/2In/2.5_sl-11-2swf.html" TargetMode="External"/><Relationship Id="rId2" Type="http://schemas.openxmlformats.org/officeDocument/2006/relationships/slideLayout" Target="../slideLayouts/slideLayout2.xml"/><Relationship Id="rId1" Type="http://schemas.openxmlformats.org/officeDocument/2006/relationships/video" Target="https://www.youtube.com/embed/xdU0xJV4cIg?feature=oembed" TargetMode="External"/><Relationship Id="rId6" Type="http://schemas.openxmlformats.org/officeDocument/2006/relationships/hyperlink" Target="http://rpi.edu/dept/bio/introbio/webct/Studio/2GeneticsAndMedicine/5/2In/2.5_sl-11-1swf.html" TargetMode="External"/><Relationship Id="rId5" Type="http://schemas.openxmlformats.org/officeDocument/2006/relationships/hyperlink" Target="http://www.dnai.org/c/index.html" TargetMode="External"/><Relationship Id="rId10" Type="http://schemas.openxmlformats.org/officeDocument/2006/relationships/image" Target="../media/image21.png"/><Relationship Id="rId4" Type="http://schemas.openxmlformats.org/officeDocument/2006/relationships/hyperlink" Target="https://www.youtube.com/watch?v=E40CiqNX3HY&amp;feature=youtu.be" TargetMode="External"/><Relationship Id="rId9" Type="http://schemas.openxmlformats.org/officeDocument/2006/relationships/hyperlink" Target="http://rpi.edu/dept/bio/introbio/webct/Studio/2GeneticsAndMedicine/5/2In/2.5_sl-11-4swf.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6.jpe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ideo" Target="https://www.youtube.com/embed/dq4l-Ypx7rE?feature=oembed" TargetMode="External"/><Relationship Id="rId6" Type="http://schemas.openxmlformats.org/officeDocument/2006/relationships/hyperlink" Target="http://rpi.edu/dept/bio/introbio/webct/Studio/2GeneticsAndMedicine/5/2In/2.5_sl-15swf.html" TargetMode="External"/><Relationship Id="rId5" Type="http://schemas.openxmlformats.org/officeDocument/2006/relationships/hyperlink" Target="http://www.dnai.org/" TargetMode="External"/><Relationship Id="rId4" Type="http://schemas.openxmlformats.org/officeDocument/2006/relationships/hyperlink" Target="https://youtu.be/dq4l-Ypx7r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8.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haelqjLBXvg?feature=oembed" TargetMode="External"/><Relationship Id="rId6" Type="http://schemas.openxmlformats.org/officeDocument/2006/relationships/image" Target="../media/image33.png"/><Relationship Id="rId5" Type="http://schemas.openxmlformats.org/officeDocument/2006/relationships/hyperlink" Target="http://www.dnai.org/b/" TargetMode="External"/><Relationship Id="rId4" Type="http://schemas.openxmlformats.org/officeDocument/2006/relationships/hyperlink" Target="https://youtu.be/haelqjLBXvg"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bhuSlPJZFAc?feature=oembed" TargetMode="External"/><Relationship Id="rId6" Type="http://schemas.openxmlformats.org/officeDocument/2006/relationships/image" Target="../media/image34.png"/><Relationship Id="rId5" Type="http://schemas.openxmlformats.org/officeDocument/2006/relationships/hyperlink" Target="http://www.dnai.org/b/" TargetMode="External"/><Relationship Id="rId4" Type="http://schemas.openxmlformats.org/officeDocument/2006/relationships/hyperlink" Target="https://youtu.be/bhuSlPJZFAc"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5F3bbcUo5rg?feature=oembed" TargetMode="External"/><Relationship Id="rId6" Type="http://schemas.openxmlformats.org/officeDocument/2006/relationships/image" Target="../media/image35.png"/><Relationship Id="rId5" Type="http://schemas.openxmlformats.org/officeDocument/2006/relationships/hyperlink" Target="http://www.dnai.org/b/" TargetMode="External"/><Relationship Id="rId4" Type="http://schemas.openxmlformats.org/officeDocument/2006/relationships/hyperlink" Target="https://youtu.be/5F3bbcUo5rg"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Aom3U5L_fBg?feature=oembed" TargetMode="External"/><Relationship Id="rId6" Type="http://schemas.openxmlformats.org/officeDocument/2006/relationships/image" Target="../media/image36.png"/><Relationship Id="rId5" Type="http://schemas.openxmlformats.org/officeDocument/2006/relationships/hyperlink" Target="http://www.dnai.org/b" TargetMode="External"/><Relationship Id="rId4" Type="http://schemas.openxmlformats.org/officeDocument/2006/relationships/hyperlink" Target="https://youtu.be/Aom3U5L_fBg"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intro.bio.rpi.edu/Studio/2GeneticsAndMedicine/4/2In/animations/replication_big.sw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hyperlink" Target="http://www.dnai.org/a/index.html" TargetMode="External"/><Relationship Id="rId2" Type="http://schemas.openxmlformats.org/officeDocument/2006/relationships/slideLayout" Target="../slideLayouts/slideLayout2.xml"/><Relationship Id="rId1" Type="http://schemas.openxmlformats.org/officeDocument/2006/relationships/video" Target="https://www.youtube.com/embed/bee6PWUgPo8?feature=oembed" TargetMode="External"/><Relationship Id="rId6" Type="http://schemas.openxmlformats.org/officeDocument/2006/relationships/hyperlink" Target="http://www.dnai.org/videos/mc1/replication_big.swf" TargetMode="External"/><Relationship Id="rId5" Type="http://schemas.openxmlformats.org/officeDocument/2006/relationships/hyperlink" Target="http://intro.bio.rpi.edu/Studio/2GeneticsAndMedicine/4/2In/animations/replication_big.swf" TargetMode="External"/><Relationship Id="rId4" Type="http://schemas.openxmlformats.org/officeDocument/2006/relationships/hyperlink" Target="https://youtu.be/bee6PWUgPo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ttu3sCFpp-M?feature=oembed" TargetMode="External"/><Relationship Id="rId6" Type="http://schemas.openxmlformats.org/officeDocument/2006/relationships/hyperlink" Target="http://intro.bio.rpi.edu/Studio/2GeneticsAndMedicine/3/2In/DNAi_packaging_vo2-lg.wmv" TargetMode="External"/><Relationship Id="rId5" Type="http://schemas.openxmlformats.org/officeDocument/2006/relationships/image" Target="../media/image10.png"/><Relationship Id="rId4" Type="http://schemas.openxmlformats.org/officeDocument/2006/relationships/hyperlink" Target="https://youtu.be/ttu3sCFpp-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r976phu_ZAhXItVMKHZaWD4IQjRx6BAgAEAU&amp;url=https://www.livescience.com/37247-dna.html&amp;psig=AOvVaw2DjYCzmqDlJs4PEUiDedw5&amp;ust=1521228064477444"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ChangeArrowheads="1"/>
          </p:cNvSpPr>
          <p:nvPr/>
        </p:nvSpPr>
        <p:spPr bwMode="auto">
          <a:xfrm>
            <a:off x="304800" y="228600"/>
            <a:ext cx="8610600" cy="523220"/>
          </a:xfrm>
          <a:prstGeom prst="rect">
            <a:avLst/>
          </a:prstGeom>
          <a:noFill/>
          <a:ln w="9525">
            <a:noFill/>
            <a:miter lim="800000"/>
            <a:headEnd/>
            <a:tailEnd/>
          </a:ln>
        </p:spPr>
        <p:txBody>
          <a:bodyPr>
            <a:spAutoFit/>
          </a:bodyPr>
          <a:lstStyle/>
          <a:p>
            <a:pPr algn="ctr" eaLnBrk="0" hangingPunct="0"/>
            <a:r>
              <a:rPr lang="en-US" sz="2800" dirty="0"/>
              <a:t>Comparison of DNA and RNA structures</a:t>
            </a:r>
          </a:p>
        </p:txBody>
      </p:sp>
      <p:pic>
        <p:nvPicPr>
          <p:cNvPr id="21506" name="Picture 5"/>
          <p:cNvPicPr>
            <a:picLocks noChangeAspect="1" noChangeArrowheads="1"/>
          </p:cNvPicPr>
          <p:nvPr/>
        </p:nvPicPr>
        <p:blipFill>
          <a:blip r:embed="rId3"/>
          <a:srcRect l="20772" r="28096"/>
          <a:stretch>
            <a:fillRect/>
          </a:stretch>
        </p:blipFill>
        <p:spPr bwMode="auto">
          <a:xfrm>
            <a:off x="1219200" y="1524000"/>
            <a:ext cx="2209800" cy="4419600"/>
          </a:xfrm>
          <a:prstGeom prst="rect">
            <a:avLst/>
          </a:prstGeom>
          <a:noFill/>
          <a:ln w="9525">
            <a:noFill/>
            <a:miter lim="800000"/>
            <a:headEnd/>
            <a:tailEnd/>
          </a:ln>
        </p:spPr>
      </p:pic>
      <p:sp>
        <p:nvSpPr>
          <p:cNvPr id="21508" name="Text Box 7"/>
          <p:cNvSpPr txBox="1">
            <a:spLocks noChangeArrowheads="1"/>
          </p:cNvSpPr>
          <p:nvPr/>
        </p:nvSpPr>
        <p:spPr bwMode="auto">
          <a:xfrm>
            <a:off x="1752600" y="6034088"/>
            <a:ext cx="935038" cy="519112"/>
          </a:xfrm>
          <a:prstGeom prst="rect">
            <a:avLst/>
          </a:prstGeom>
          <a:noFill/>
          <a:ln w="9525">
            <a:noFill/>
            <a:miter lim="800000"/>
            <a:headEnd/>
            <a:tailEnd/>
          </a:ln>
        </p:spPr>
        <p:txBody>
          <a:bodyPr wrap="none">
            <a:spAutoFit/>
          </a:bodyPr>
          <a:lstStyle/>
          <a:p>
            <a:pPr eaLnBrk="0" hangingPunct="0"/>
            <a:r>
              <a:rPr lang="en-US" sz="2800"/>
              <a:t>DNA</a:t>
            </a:r>
          </a:p>
        </p:txBody>
      </p:sp>
      <p:sp>
        <p:nvSpPr>
          <p:cNvPr id="21509" name="Text Box 8"/>
          <p:cNvSpPr txBox="1">
            <a:spLocks noChangeArrowheads="1"/>
          </p:cNvSpPr>
          <p:nvPr/>
        </p:nvSpPr>
        <p:spPr bwMode="auto">
          <a:xfrm>
            <a:off x="5715000" y="5094288"/>
            <a:ext cx="935038" cy="519112"/>
          </a:xfrm>
          <a:prstGeom prst="rect">
            <a:avLst/>
          </a:prstGeom>
          <a:noFill/>
          <a:ln w="9525">
            <a:noFill/>
            <a:miter lim="800000"/>
            <a:headEnd/>
            <a:tailEnd/>
          </a:ln>
        </p:spPr>
        <p:txBody>
          <a:bodyPr wrap="none">
            <a:spAutoFit/>
          </a:bodyPr>
          <a:lstStyle/>
          <a:p>
            <a:pPr eaLnBrk="0" hangingPunct="0"/>
            <a:r>
              <a:rPr lang="en-US" sz="2800"/>
              <a:t>RNA</a:t>
            </a:r>
          </a:p>
        </p:txBody>
      </p:sp>
      <p:pic>
        <p:nvPicPr>
          <p:cNvPr id="1026" name="Picture 2" descr="R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4619" y="2133600"/>
            <a:ext cx="4495800" cy="2733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76200"/>
            <a:ext cx="7772400" cy="1143000"/>
          </a:xfrm>
        </p:spPr>
        <p:txBody>
          <a:bodyPr/>
          <a:lstStyle/>
          <a:p>
            <a:r>
              <a:rPr lang="en-US" altLang="en-US" dirty="0">
                <a:hlinkClick r:id="rId4"/>
              </a:rPr>
              <a:t>How does transcription work?</a:t>
            </a:r>
            <a:endParaRPr lang="en-US" altLang="en-US" dirty="0"/>
          </a:p>
        </p:txBody>
      </p:sp>
      <p:sp>
        <p:nvSpPr>
          <p:cNvPr id="8195" name="AutoShape 3"/>
          <p:cNvSpPr>
            <a:spLocks noGrp="1" noChangeAspect="1" noChangeArrowheads="1"/>
          </p:cNvSpPr>
          <p:nvPr>
            <p:ph type="body" idx="1"/>
          </p:nvPr>
        </p:nvSpPr>
        <p:spPr>
          <a:xfrm>
            <a:off x="2819400" y="6172200"/>
            <a:ext cx="7772400" cy="1676400"/>
          </a:xfrm>
        </p:spPr>
        <p:txBody>
          <a:bodyPr/>
          <a:lstStyle/>
          <a:p>
            <a:pPr marL="0" indent="0">
              <a:buNone/>
            </a:pPr>
            <a:r>
              <a:rPr lang="en-US" altLang="en-US" sz="1800" dirty="0">
                <a:hlinkClick r:id="rId5"/>
              </a:rPr>
              <a:t>http://www.dnai.org</a:t>
            </a:r>
            <a:endParaRPr lang="en-US" altLang="en-US" sz="1800" dirty="0"/>
          </a:p>
          <a:p>
            <a:pPr marL="0" indent="0">
              <a:buNone/>
            </a:pPr>
            <a:r>
              <a:rPr lang="en-US" altLang="en-US" sz="1800" dirty="0"/>
              <a:t>Code, copying the code, putting it together                    </a:t>
            </a:r>
            <a:r>
              <a:rPr lang="en-US" altLang="en-US" sz="1800" dirty="0">
                <a:hlinkClick r:id="rId6"/>
              </a:rPr>
              <a:t>backup link</a:t>
            </a:r>
            <a:endParaRPr lang="en-US" altLang="en-US" sz="1800" dirty="0"/>
          </a:p>
        </p:txBody>
      </p:sp>
      <p:pic>
        <p:nvPicPr>
          <p:cNvPr id="2" name="DNA Transcription (Basic)">
            <a:hlinkClick r:id="" action="ppaction://media"/>
            <a:extLst>
              <a:ext uri="{FF2B5EF4-FFF2-40B4-BE49-F238E27FC236}">
                <a16:creationId xmlns:a16="http://schemas.microsoft.com/office/drawing/2014/main" id="{87C9BF84-179E-124A-946C-A184E2B7C853}"/>
              </a:ext>
            </a:extLst>
          </p:cNvPr>
          <p:cNvPicPr>
            <a:picLocks noRot="1" noChangeAspect="1"/>
          </p:cNvPicPr>
          <p:nvPr>
            <a:videoFile r:link="rId1"/>
          </p:nvPr>
        </p:nvPicPr>
        <p:blipFill>
          <a:blip r:embed="rId7"/>
          <a:stretch>
            <a:fillRect/>
          </a:stretch>
        </p:blipFill>
        <p:spPr>
          <a:xfrm>
            <a:off x="0" y="857250"/>
            <a:ext cx="9144000" cy="5143500"/>
          </a:xfrm>
          <a:prstGeom prst="rect">
            <a:avLst/>
          </a:prstGeom>
        </p:spPr>
      </p:pic>
    </p:spTree>
    <p:extLst>
      <p:ext uri="{BB962C8B-B14F-4D97-AF65-F5344CB8AC3E}">
        <p14:creationId xmlns:p14="http://schemas.microsoft.com/office/powerpoint/2010/main" val="151555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dirty="0"/>
              <a:t>Varieties of structures of RNAs</a:t>
            </a:r>
          </a:p>
        </p:txBody>
      </p:sp>
      <p:pic>
        <p:nvPicPr>
          <p:cNvPr id="3074" name="Picture 2" descr="tR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42" y="1462724"/>
            <a:ext cx="3254829" cy="18793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rnajournal.cshlp.org/content/11/5/657/F5.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1974568"/>
            <a:ext cx="4419600" cy="258283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ttps://ipfs.io/ipfs/QmXoypizjW3WknFiJnKLwHCnL72vedxjQkDDP1mXWo6uco/I/m/Hammerhead_ribozyme_ribbo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761789"/>
            <a:ext cx="16764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3392457"/>
            <a:ext cx="1752600" cy="369332"/>
          </a:xfrm>
          <a:prstGeom prst="rect">
            <a:avLst/>
          </a:prstGeom>
          <a:noFill/>
        </p:spPr>
        <p:txBody>
          <a:bodyPr wrap="square" rtlCol="0">
            <a:spAutoFit/>
          </a:bodyPr>
          <a:lstStyle/>
          <a:p>
            <a:r>
              <a:rPr lang="en-US" sz="1800" dirty="0"/>
              <a:t>Transfer RNA</a:t>
            </a:r>
          </a:p>
        </p:txBody>
      </p:sp>
      <p:sp>
        <p:nvSpPr>
          <p:cNvPr id="5" name="TextBox 4"/>
          <p:cNvSpPr txBox="1"/>
          <p:nvPr/>
        </p:nvSpPr>
        <p:spPr>
          <a:xfrm>
            <a:off x="4800600" y="4800600"/>
            <a:ext cx="2819400" cy="400110"/>
          </a:xfrm>
          <a:prstGeom prst="rect">
            <a:avLst/>
          </a:prstGeom>
          <a:noFill/>
        </p:spPr>
        <p:txBody>
          <a:bodyPr wrap="square" rtlCol="0">
            <a:spAutoFit/>
          </a:bodyPr>
          <a:lstStyle/>
          <a:p>
            <a:r>
              <a:rPr lang="en-US" sz="2000" dirty="0"/>
              <a:t>16S ribosomal RNA</a:t>
            </a:r>
          </a:p>
        </p:txBody>
      </p:sp>
      <p:sp>
        <p:nvSpPr>
          <p:cNvPr id="6" name="TextBox 5"/>
          <p:cNvSpPr txBox="1"/>
          <p:nvPr/>
        </p:nvSpPr>
        <p:spPr>
          <a:xfrm flipH="1">
            <a:off x="1752600" y="5979885"/>
            <a:ext cx="2021441" cy="400110"/>
          </a:xfrm>
          <a:prstGeom prst="rect">
            <a:avLst/>
          </a:prstGeom>
          <a:noFill/>
        </p:spPr>
        <p:txBody>
          <a:bodyPr wrap="square" rtlCol="0">
            <a:spAutoFit/>
          </a:bodyPr>
          <a:lstStyle/>
          <a:p>
            <a:r>
              <a:rPr lang="en-US" sz="2000" dirty="0"/>
              <a:t>ribozyme</a:t>
            </a:r>
          </a:p>
        </p:txBody>
      </p:sp>
    </p:spTree>
    <p:extLst>
      <p:ext uri="{BB962C8B-B14F-4D97-AF65-F5344CB8AC3E}">
        <p14:creationId xmlns:p14="http://schemas.microsoft.com/office/powerpoint/2010/main" val="4048153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304800" y="304800"/>
            <a:ext cx="8686800" cy="862013"/>
          </a:xfrm>
          <a:prstGeom prst="rect">
            <a:avLst/>
          </a:prstGeom>
          <a:noFill/>
          <a:ln w="9525">
            <a:noFill/>
            <a:miter lim="800000"/>
            <a:headEnd/>
            <a:tailEnd/>
          </a:ln>
        </p:spPr>
        <p:txBody>
          <a:bodyPr>
            <a:spAutoFit/>
          </a:bodyPr>
          <a:lstStyle/>
          <a:p>
            <a:pPr eaLnBrk="0" hangingPunct="0"/>
            <a:r>
              <a:rPr lang="en-US" sz="2800"/>
              <a:t>What Are Genes?</a:t>
            </a:r>
            <a:endParaRPr lang="en-US" sz="2200"/>
          </a:p>
          <a:p>
            <a:pPr eaLnBrk="0" hangingPunct="0"/>
            <a:endParaRPr lang="en-US" sz="2200"/>
          </a:p>
        </p:txBody>
      </p:sp>
      <p:pic>
        <p:nvPicPr>
          <p:cNvPr id="31746" name="Picture 2" descr="http://i.dailymail.co.uk/i/pix/2010/06/21/article-1288391-0A21615B000005DC-299_634x1010.jpg">
            <a:hlinkClick r:id="rId3"/>
          </p:cNvPr>
          <p:cNvPicPr>
            <a:picLocks noChangeAspect="1" noChangeArrowheads="1"/>
          </p:cNvPicPr>
          <p:nvPr/>
        </p:nvPicPr>
        <p:blipFill>
          <a:blip r:embed="rId4"/>
          <a:srcRect/>
          <a:stretch>
            <a:fillRect/>
          </a:stretch>
        </p:blipFill>
        <p:spPr bwMode="auto">
          <a:xfrm>
            <a:off x="5562600" y="990600"/>
            <a:ext cx="3049588" cy="4857750"/>
          </a:xfrm>
          <a:prstGeom prst="rect">
            <a:avLst/>
          </a:prstGeom>
          <a:noFill/>
          <a:ln w="9525">
            <a:noFill/>
            <a:miter lim="800000"/>
            <a:headEnd/>
            <a:tailEnd/>
          </a:ln>
        </p:spPr>
      </p:pic>
      <p:sp>
        <p:nvSpPr>
          <p:cNvPr id="5" name="TextBox 4"/>
          <p:cNvSpPr txBox="1">
            <a:spLocks noChangeArrowheads="1"/>
          </p:cNvSpPr>
          <p:nvPr/>
        </p:nvSpPr>
        <p:spPr bwMode="auto">
          <a:xfrm>
            <a:off x="457200" y="1295400"/>
            <a:ext cx="4876800" cy="4838700"/>
          </a:xfrm>
          <a:prstGeom prst="rect">
            <a:avLst/>
          </a:prstGeom>
          <a:noFill/>
          <a:ln w="9525">
            <a:noFill/>
            <a:miter lim="800000"/>
            <a:headEnd/>
            <a:tailEnd/>
          </a:ln>
        </p:spPr>
        <p:txBody>
          <a:bodyPr>
            <a:spAutoFit/>
          </a:bodyPr>
          <a:lstStyle/>
          <a:p>
            <a:pPr eaLnBrk="0" hangingPunct="0"/>
            <a:r>
              <a:rPr lang="en-US"/>
              <a:t>Unit of heredity, either RNA (for some viruses) or DNA</a:t>
            </a:r>
          </a:p>
          <a:p>
            <a:pPr eaLnBrk="0" hangingPunct="0"/>
            <a:endParaRPr lang="en-US"/>
          </a:p>
          <a:p>
            <a:pPr eaLnBrk="0" hangingPunct="0"/>
            <a:r>
              <a:rPr lang="en-US"/>
              <a:t>Controlling elements sometimes included in definition</a:t>
            </a:r>
          </a:p>
          <a:p>
            <a:pPr eaLnBrk="0" hangingPunct="0"/>
            <a:endParaRPr lang="en-US"/>
          </a:p>
          <a:p>
            <a:pPr eaLnBrk="0" hangingPunct="0"/>
            <a:r>
              <a:rPr lang="en-US"/>
              <a:t>May be surrounded by sequences of unknown function</a:t>
            </a:r>
          </a:p>
          <a:p>
            <a:pPr eaLnBrk="0" hangingPunct="0"/>
            <a:endParaRPr lang="en-US"/>
          </a:p>
          <a:p>
            <a:pPr eaLnBrk="0" hangingPunct="0"/>
            <a:r>
              <a:rPr lang="en-US"/>
              <a:t>Found in all cells, in the nuclei of eukaryotic cells, and in mitochondria and chloroplasts of eukaryotes.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Alpha and beta globin gene loci">
            <a:hlinkClick r:id="rId3"/>
          </p:cNvPr>
          <p:cNvPicPr>
            <a:picLocks noChangeAspect="1" noChangeArrowheads="1"/>
          </p:cNvPicPr>
          <p:nvPr/>
        </p:nvPicPr>
        <p:blipFill>
          <a:blip r:embed="rId4"/>
          <a:srcRect/>
          <a:stretch>
            <a:fillRect/>
          </a:stretch>
        </p:blipFill>
        <p:spPr bwMode="auto">
          <a:xfrm>
            <a:off x="3505200" y="1524000"/>
            <a:ext cx="5162550" cy="4505325"/>
          </a:xfrm>
          <a:prstGeom prst="rect">
            <a:avLst/>
          </a:prstGeom>
          <a:noFill/>
          <a:ln w="9525">
            <a:noFill/>
            <a:miter lim="800000"/>
            <a:headEnd/>
            <a:tailEnd/>
          </a:ln>
        </p:spPr>
      </p:pic>
      <p:sp>
        <p:nvSpPr>
          <p:cNvPr id="33794" name="Text Box 4"/>
          <p:cNvSpPr txBox="1">
            <a:spLocks noChangeArrowheads="1"/>
          </p:cNvSpPr>
          <p:nvPr/>
        </p:nvSpPr>
        <p:spPr bwMode="auto">
          <a:xfrm>
            <a:off x="457200" y="381000"/>
            <a:ext cx="8153400" cy="946150"/>
          </a:xfrm>
          <a:prstGeom prst="rect">
            <a:avLst/>
          </a:prstGeom>
          <a:noFill/>
          <a:ln w="9525">
            <a:noFill/>
            <a:miter lim="800000"/>
            <a:headEnd/>
            <a:tailEnd/>
          </a:ln>
        </p:spPr>
        <p:txBody>
          <a:bodyPr>
            <a:spAutoFit/>
          </a:bodyPr>
          <a:lstStyle/>
          <a:p>
            <a:pPr eaLnBrk="0" hangingPunct="0"/>
            <a:r>
              <a:rPr lang="en-US" sz="2800"/>
              <a:t>Protein-coding genes may be solitary or belong to a gene family.</a:t>
            </a:r>
          </a:p>
        </p:txBody>
      </p:sp>
      <p:pic>
        <p:nvPicPr>
          <p:cNvPr id="33795" name="Picture 4" descr="http://www.port.ac.uk/media/Media,42645,en.jpg">
            <a:hlinkClick r:id="rId5"/>
          </p:cNvPr>
          <p:cNvPicPr>
            <a:picLocks noChangeAspect="1" noChangeArrowheads="1"/>
          </p:cNvPicPr>
          <p:nvPr/>
        </p:nvPicPr>
        <p:blipFill>
          <a:blip r:embed="rId6"/>
          <a:srcRect/>
          <a:stretch>
            <a:fillRect/>
          </a:stretch>
        </p:blipFill>
        <p:spPr bwMode="auto">
          <a:xfrm>
            <a:off x="0" y="2667000"/>
            <a:ext cx="3343275" cy="1524000"/>
          </a:xfrm>
          <a:prstGeom prst="rect">
            <a:avLst/>
          </a:prstGeom>
          <a:noFill/>
          <a:ln w="9525">
            <a:noFill/>
            <a:miter lim="800000"/>
            <a:headEnd/>
            <a:tailEnd/>
          </a:ln>
        </p:spPr>
      </p:pic>
      <p:sp>
        <p:nvSpPr>
          <p:cNvPr id="33796" name="TextBox 5"/>
          <p:cNvSpPr txBox="1">
            <a:spLocks noChangeArrowheads="1"/>
          </p:cNvSpPr>
          <p:nvPr/>
        </p:nvSpPr>
        <p:spPr bwMode="auto">
          <a:xfrm>
            <a:off x="1143000" y="6096000"/>
            <a:ext cx="7772400" cy="1108075"/>
          </a:xfrm>
          <a:prstGeom prst="rect">
            <a:avLst/>
          </a:prstGeom>
          <a:noFill/>
          <a:ln w="9525">
            <a:noFill/>
            <a:miter lim="800000"/>
            <a:headEnd/>
            <a:tailEnd/>
          </a:ln>
        </p:spPr>
        <p:txBody>
          <a:bodyPr>
            <a:spAutoFit/>
          </a:bodyPr>
          <a:lstStyle/>
          <a:p>
            <a:pPr eaLnBrk="0" hangingPunct="0"/>
            <a:r>
              <a:rPr lang="en-US" sz="1400"/>
              <a:t>Other examples are protein kinases, immunoglobulins, olfactory receptors (hundreds of family members) cytoskeletal proteins (actin, tubulin), molecular motors (Kinesin, myosin, dynein superfamilies)</a:t>
            </a:r>
          </a:p>
          <a:p>
            <a:pPr eaLnBrk="0" hangingPunct="0"/>
            <a:endParaRPr lang="en-US"/>
          </a:p>
        </p:txBody>
      </p:sp>
      <p:sp>
        <p:nvSpPr>
          <p:cNvPr id="33797" name="TextBox 6"/>
          <p:cNvSpPr txBox="1">
            <a:spLocks noChangeArrowheads="1"/>
          </p:cNvSpPr>
          <p:nvPr/>
        </p:nvSpPr>
        <p:spPr bwMode="auto">
          <a:xfrm>
            <a:off x="228600" y="4343400"/>
            <a:ext cx="2971800" cy="1200150"/>
          </a:xfrm>
          <a:prstGeom prst="rect">
            <a:avLst/>
          </a:prstGeom>
          <a:noFill/>
          <a:ln w="9525">
            <a:noFill/>
            <a:miter lim="800000"/>
            <a:headEnd/>
            <a:tailEnd/>
          </a:ln>
        </p:spPr>
        <p:txBody>
          <a:bodyPr>
            <a:spAutoFit/>
          </a:bodyPr>
          <a:lstStyle/>
          <a:p>
            <a:pPr eaLnBrk="0" hangingPunct="0"/>
            <a:r>
              <a:rPr lang="en-US"/>
              <a:t>Gene for rubisco, the most abundant protein on earth.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sz="4000"/>
              <a:t>How are genes organized on a chromosome?</a:t>
            </a:r>
          </a:p>
        </p:txBody>
      </p:sp>
      <p:sp>
        <p:nvSpPr>
          <p:cNvPr id="37890" name="Rectangle 3"/>
          <p:cNvSpPr>
            <a:spLocks noGrp="1" noChangeArrowheads="1"/>
          </p:cNvSpPr>
          <p:nvPr>
            <p:ph type="body" idx="1"/>
          </p:nvPr>
        </p:nvSpPr>
        <p:spPr/>
        <p:txBody>
          <a:bodyPr/>
          <a:lstStyle/>
          <a:p>
            <a:r>
              <a:rPr lang="en-US" dirty="0">
                <a:hlinkClick r:id="rId3"/>
              </a:rPr>
              <a:t>http://www.dnai.org</a:t>
            </a:r>
            <a:r>
              <a:rPr lang="en-US" dirty="0"/>
              <a:t>.  Choose “flyover” and look at all 4 animations (</a:t>
            </a:r>
            <a:r>
              <a:rPr lang="en-US" dirty="0">
                <a:hlinkClick r:id="rId4"/>
              </a:rPr>
              <a:t>1</a:t>
            </a:r>
            <a:r>
              <a:rPr lang="en-US" dirty="0"/>
              <a:t>, </a:t>
            </a:r>
            <a:r>
              <a:rPr lang="en-US" dirty="0">
                <a:hlinkClick r:id="rId5"/>
              </a:rPr>
              <a:t>2</a:t>
            </a:r>
            <a:r>
              <a:rPr lang="en-US" dirty="0"/>
              <a:t>, </a:t>
            </a:r>
            <a:r>
              <a:rPr lang="en-US" dirty="0">
                <a:hlinkClick r:id="rId6"/>
              </a:rPr>
              <a:t>3</a:t>
            </a:r>
            <a:r>
              <a:rPr lang="en-US" dirty="0"/>
              <a:t>, </a:t>
            </a:r>
            <a:r>
              <a:rPr lang="en-US" dirty="0">
                <a:hlinkClick r:id="rId7"/>
              </a:rPr>
              <a:t>4</a:t>
            </a:r>
            <a:r>
              <a:rPr lang="en-US" dirty="0"/>
              <a:t>) of a portion of chromosome 11</a:t>
            </a:r>
          </a:p>
        </p:txBody>
      </p:sp>
      <p:pic>
        <p:nvPicPr>
          <p:cNvPr id="37891" name="Picture 4"/>
          <p:cNvPicPr>
            <a:picLocks noChangeAspect="1" noChangeArrowheads="1"/>
          </p:cNvPicPr>
          <p:nvPr/>
        </p:nvPicPr>
        <p:blipFill>
          <a:blip r:embed="rId8"/>
          <a:srcRect/>
          <a:stretch>
            <a:fillRect/>
          </a:stretch>
        </p:blipFill>
        <p:spPr bwMode="auto">
          <a:xfrm>
            <a:off x="990600" y="3810000"/>
            <a:ext cx="3276600" cy="2163763"/>
          </a:xfrm>
          <a:prstGeom prst="rect">
            <a:avLst/>
          </a:prstGeom>
          <a:noFill/>
          <a:ln w="9525">
            <a:noFill/>
            <a:miter lim="800000"/>
            <a:headEnd/>
            <a:tailEnd/>
          </a:ln>
        </p:spPr>
      </p:pic>
    </p:spTree>
    <p:extLst>
      <p:ext uri="{BB962C8B-B14F-4D97-AF65-F5344CB8AC3E}">
        <p14:creationId xmlns:p14="http://schemas.microsoft.com/office/powerpoint/2010/main" val="3389645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0"/>
            <a:ext cx="7772400" cy="1143000"/>
          </a:xfrm>
        </p:spPr>
        <p:txBody>
          <a:bodyPr/>
          <a:lstStyle/>
          <a:p>
            <a:pPr>
              <a:lnSpc>
                <a:spcPts val="4400"/>
              </a:lnSpc>
            </a:pPr>
            <a:r>
              <a:rPr lang="en-US" sz="4000" dirty="0">
                <a:hlinkClick r:id="rId4"/>
              </a:rPr>
              <a:t>How are genes organized on a chromosome?</a:t>
            </a:r>
            <a:endParaRPr lang="en-US" sz="4000" dirty="0"/>
          </a:p>
        </p:txBody>
      </p:sp>
      <p:sp>
        <p:nvSpPr>
          <p:cNvPr id="37890" name="Rectangle 3"/>
          <p:cNvSpPr>
            <a:spLocks noGrp="1" noChangeArrowheads="1"/>
          </p:cNvSpPr>
          <p:nvPr>
            <p:ph type="body" idx="1"/>
          </p:nvPr>
        </p:nvSpPr>
        <p:spPr>
          <a:xfrm>
            <a:off x="3276600" y="6248400"/>
            <a:ext cx="7772400" cy="1524000"/>
          </a:xfrm>
        </p:spPr>
        <p:txBody>
          <a:bodyPr/>
          <a:lstStyle/>
          <a:p>
            <a:pPr marL="0" indent="0">
              <a:buNone/>
            </a:pPr>
            <a:r>
              <a:rPr lang="en-US" sz="1800" dirty="0">
                <a:hlinkClick r:id="rId5"/>
              </a:rPr>
              <a:t>http://www.dnai.org</a:t>
            </a:r>
            <a:r>
              <a:rPr lang="en-US" sz="1800" dirty="0"/>
              <a:t>.  Choose “flyover” and look at </a:t>
            </a:r>
          </a:p>
          <a:p>
            <a:pPr marL="0" indent="0">
              <a:buNone/>
            </a:pPr>
            <a:r>
              <a:rPr lang="en-US" sz="1800" dirty="0"/>
              <a:t>all 4 animations (</a:t>
            </a:r>
            <a:r>
              <a:rPr lang="en-US" sz="1800" dirty="0">
                <a:hlinkClick r:id="rId6"/>
              </a:rPr>
              <a:t>1</a:t>
            </a:r>
            <a:r>
              <a:rPr lang="en-US" sz="1800" dirty="0"/>
              <a:t>, </a:t>
            </a:r>
            <a:r>
              <a:rPr lang="en-US" sz="1800" dirty="0">
                <a:hlinkClick r:id="rId7"/>
              </a:rPr>
              <a:t>2</a:t>
            </a:r>
            <a:r>
              <a:rPr lang="en-US" sz="1800" dirty="0"/>
              <a:t>, </a:t>
            </a:r>
            <a:r>
              <a:rPr lang="en-US" sz="1800" dirty="0">
                <a:hlinkClick r:id="rId8"/>
              </a:rPr>
              <a:t>3</a:t>
            </a:r>
            <a:r>
              <a:rPr lang="en-US" sz="1800" dirty="0"/>
              <a:t>, </a:t>
            </a:r>
            <a:r>
              <a:rPr lang="en-US" sz="1800" dirty="0">
                <a:hlinkClick r:id="rId9"/>
              </a:rPr>
              <a:t>4</a:t>
            </a:r>
            <a:r>
              <a:rPr lang="en-US" sz="1800" dirty="0"/>
              <a:t>) of a portion of chromosome 11</a:t>
            </a:r>
          </a:p>
        </p:txBody>
      </p:sp>
      <p:pic>
        <p:nvPicPr>
          <p:cNvPr id="5" name="Online Media 4" descr="Video: Chromosome 11 Flyover.">
            <a:hlinkClick r:id="" action="ppaction://media"/>
            <a:extLst>
              <a:ext uri="{FF2B5EF4-FFF2-40B4-BE49-F238E27FC236}">
                <a16:creationId xmlns:a16="http://schemas.microsoft.com/office/drawing/2014/main" id="{54DD0416-B10D-6342-B3B2-BC9DBB9143BC}"/>
              </a:ext>
            </a:extLst>
          </p:cNvPr>
          <p:cNvPicPr>
            <a:picLocks noRot="1" noChangeAspect="1"/>
          </p:cNvPicPr>
          <p:nvPr>
            <a:videoFile r:link="rId1"/>
          </p:nvPr>
        </p:nvPicPr>
        <p:blipFill>
          <a:blip r:embed="rId10"/>
          <a:stretch>
            <a:fillRect/>
          </a:stretch>
        </p:blipFill>
        <p:spPr>
          <a:xfrm>
            <a:off x="0" y="1104900"/>
            <a:ext cx="9144000" cy="5143500"/>
          </a:xfrm>
          <a:prstGeom prst="rect">
            <a:avLst/>
          </a:prstGeom>
        </p:spPr>
      </p:pic>
    </p:spTree>
    <p:extLst>
      <p:ext uri="{BB962C8B-B14F-4D97-AF65-F5344CB8AC3E}">
        <p14:creationId xmlns:p14="http://schemas.microsoft.com/office/powerpoint/2010/main" val="26669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228600"/>
            <a:ext cx="7772400" cy="914400"/>
          </a:xfrm>
        </p:spPr>
        <p:txBody>
          <a:bodyPr/>
          <a:lstStyle/>
          <a:p>
            <a:r>
              <a:rPr lang="en-US"/>
              <a:t>Exon and introns</a:t>
            </a:r>
          </a:p>
        </p:txBody>
      </p:sp>
      <p:pic>
        <p:nvPicPr>
          <p:cNvPr id="51205" name="Picture 5" descr="gene_exon_intron-01_01_10"/>
          <p:cNvPicPr>
            <a:picLocks noChangeAspect="1" noChangeArrowheads="1"/>
          </p:cNvPicPr>
          <p:nvPr/>
        </p:nvPicPr>
        <p:blipFill>
          <a:blip r:embed="rId3"/>
          <a:srcRect/>
          <a:stretch>
            <a:fillRect/>
          </a:stretch>
        </p:blipFill>
        <p:spPr bwMode="auto">
          <a:xfrm>
            <a:off x="762000" y="1066800"/>
            <a:ext cx="7543800" cy="4297363"/>
          </a:xfrm>
          <a:prstGeom prst="rect">
            <a:avLst/>
          </a:prstGeom>
          <a:noFill/>
        </p:spPr>
      </p:pic>
      <p:sp>
        <p:nvSpPr>
          <p:cNvPr id="51206" name="Text Box 6"/>
          <p:cNvSpPr txBox="1">
            <a:spLocks noChangeArrowheads="1"/>
          </p:cNvSpPr>
          <p:nvPr/>
        </p:nvSpPr>
        <p:spPr bwMode="auto">
          <a:xfrm>
            <a:off x="1066800" y="6172200"/>
            <a:ext cx="7315200" cy="457200"/>
          </a:xfrm>
          <a:prstGeom prst="rect">
            <a:avLst/>
          </a:prstGeom>
          <a:noFill/>
          <a:ln w="9525">
            <a:noFill/>
            <a:miter lim="800000"/>
            <a:headEnd/>
            <a:tailEnd/>
          </a:ln>
          <a:effectLst/>
        </p:spPr>
        <p:txBody>
          <a:bodyPr>
            <a:spAutoFit/>
          </a:bodyPr>
          <a:lstStyle/>
          <a:p>
            <a:pPr>
              <a:spcBef>
                <a:spcPct val="50000"/>
              </a:spcBef>
            </a:pPr>
            <a:r>
              <a:rPr lang="en-US" b="1" i="1"/>
              <a:t>THEFOX</a:t>
            </a:r>
            <a:r>
              <a:rPr lang="en-US"/>
              <a:t>VGLOHDS</a:t>
            </a:r>
            <a:r>
              <a:rPr lang="en-US" b="1" i="1"/>
              <a:t>RANTOO</a:t>
            </a:r>
            <a:r>
              <a:rPr lang="en-US"/>
              <a:t>IWSCHGTELL</a:t>
            </a:r>
            <a:r>
              <a:rPr lang="en-US" b="1" i="1"/>
              <a:t>FAR</a:t>
            </a:r>
          </a:p>
        </p:txBody>
      </p:sp>
      <p:sp>
        <p:nvSpPr>
          <p:cNvPr id="51207" name="Text Box 7"/>
          <p:cNvSpPr txBox="1">
            <a:spLocks noChangeArrowheads="1"/>
          </p:cNvSpPr>
          <p:nvPr/>
        </p:nvSpPr>
        <p:spPr bwMode="auto">
          <a:xfrm>
            <a:off x="1905000" y="5638800"/>
            <a:ext cx="5257800" cy="366713"/>
          </a:xfrm>
          <a:prstGeom prst="rect">
            <a:avLst/>
          </a:prstGeom>
          <a:noFill/>
          <a:ln w="9525">
            <a:noFill/>
            <a:miter lim="800000"/>
            <a:headEnd/>
            <a:tailEnd/>
          </a:ln>
          <a:effectLst/>
        </p:spPr>
        <p:txBody>
          <a:bodyPr>
            <a:spAutoFit/>
          </a:bodyPr>
          <a:lstStyle/>
          <a:p>
            <a:pPr>
              <a:spcBef>
                <a:spcPct val="50000"/>
              </a:spcBef>
            </a:pPr>
            <a:r>
              <a:rPr lang="en-US" sz="1800"/>
              <a:t>WORD VERSION OF</a:t>
            </a:r>
            <a:r>
              <a:rPr lang="en-US" sz="1800" b="1" i="1"/>
              <a:t> EXONS </a:t>
            </a:r>
            <a:r>
              <a:rPr lang="en-US" sz="1800"/>
              <a:t>AND INTRONS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4"/>
          <p:cNvSpPr txBox="1">
            <a:spLocks noChangeArrowheads="1"/>
          </p:cNvSpPr>
          <p:nvPr/>
        </p:nvSpPr>
        <p:spPr bwMode="auto">
          <a:xfrm>
            <a:off x="381000" y="228600"/>
            <a:ext cx="1704975" cy="523875"/>
          </a:xfrm>
          <a:prstGeom prst="rect">
            <a:avLst/>
          </a:prstGeom>
          <a:noFill/>
          <a:ln w="9525">
            <a:noFill/>
            <a:miter lim="800000"/>
            <a:headEnd/>
            <a:tailEnd/>
          </a:ln>
        </p:spPr>
        <p:txBody>
          <a:bodyPr wrap="none">
            <a:spAutoFit/>
          </a:bodyPr>
          <a:lstStyle/>
          <a:p>
            <a:pPr eaLnBrk="0" hangingPunct="0"/>
            <a:r>
              <a:rPr lang="en-US" sz="2800"/>
              <a:t>Surprises</a:t>
            </a:r>
          </a:p>
        </p:txBody>
      </p:sp>
      <p:pic>
        <p:nvPicPr>
          <p:cNvPr id="39938" name="Picture 5" descr="Genome01_001"/>
          <p:cNvPicPr>
            <a:picLocks noChangeAspect="1" noChangeArrowheads="1"/>
          </p:cNvPicPr>
          <p:nvPr/>
        </p:nvPicPr>
        <p:blipFill>
          <a:blip r:embed="rId3"/>
          <a:srcRect/>
          <a:stretch>
            <a:fillRect/>
          </a:stretch>
        </p:blipFill>
        <p:spPr bwMode="auto">
          <a:xfrm>
            <a:off x="2514600" y="304800"/>
            <a:ext cx="4876800" cy="637381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4"/>
          <p:cNvSpPr txBox="1">
            <a:spLocks noChangeArrowheads="1"/>
          </p:cNvSpPr>
          <p:nvPr/>
        </p:nvSpPr>
        <p:spPr bwMode="auto">
          <a:xfrm>
            <a:off x="685800" y="5486400"/>
            <a:ext cx="8054975" cy="946150"/>
          </a:xfrm>
          <a:prstGeom prst="rect">
            <a:avLst/>
          </a:prstGeom>
          <a:noFill/>
          <a:ln w="9525">
            <a:noFill/>
            <a:miter lim="800000"/>
            <a:headEnd/>
            <a:tailEnd/>
          </a:ln>
        </p:spPr>
        <p:txBody>
          <a:bodyPr wrap="none">
            <a:spAutoFit/>
          </a:bodyPr>
          <a:lstStyle/>
          <a:p>
            <a:pPr eaLnBrk="0" hangingPunct="0"/>
            <a:r>
              <a:rPr lang="en-US" sz="2800"/>
              <a:t>The Rise of Genomics:</a:t>
            </a:r>
          </a:p>
          <a:p>
            <a:pPr eaLnBrk="0" hangingPunct="0"/>
            <a:r>
              <a:rPr lang="en-US" sz="2800"/>
              <a:t>   </a:t>
            </a:r>
            <a:r>
              <a:rPr lang="en-US"/>
              <a:t>Genome-wide Analysis of Gene Structure &amp; Expression.</a:t>
            </a:r>
          </a:p>
        </p:txBody>
      </p:sp>
      <p:pic>
        <p:nvPicPr>
          <p:cNvPr id="41986" name="Picture 2" descr="July 3, 2000 cover of TIME Magazine, with J. Craig Venter and Dr. Francis Collins."/>
          <p:cNvPicPr>
            <a:picLocks noChangeAspect="1" noChangeArrowheads="1"/>
          </p:cNvPicPr>
          <p:nvPr/>
        </p:nvPicPr>
        <p:blipFill>
          <a:blip r:embed="rId5"/>
          <a:srcRect/>
          <a:stretch>
            <a:fillRect/>
          </a:stretch>
        </p:blipFill>
        <p:spPr bwMode="auto">
          <a:xfrm>
            <a:off x="5514975" y="152400"/>
            <a:ext cx="3629025" cy="4762500"/>
          </a:xfrm>
          <a:prstGeom prst="rect">
            <a:avLst/>
          </a:prstGeom>
          <a:noFill/>
          <a:ln w="9525">
            <a:noFill/>
            <a:miter lim="800000"/>
            <a:headEnd/>
            <a:tailEnd/>
          </a:ln>
        </p:spPr>
      </p:pic>
      <p:pic>
        <p:nvPicPr>
          <p:cNvPr id="41987" name="Picture 4" descr="http://www.churchofthecustomer.com/photos/uncategorized/2008/09/11/james_watson.jpg"/>
          <p:cNvPicPr>
            <a:picLocks noChangeAspect="1" noChangeArrowheads="1"/>
          </p:cNvPicPr>
          <p:nvPr/>
        </p:nvPicPr>
        <p:blipFill>
          <a:blip r:embed="rId6"/>
          <a:srcRect/>
          <a:stretch>
            <a:fillRect/>
          </a:stretch>
        </p:blipFill>
        <p:spPr bwMode="auto">
          <a:xfrm>
            <a:off x="63500" y="-136525"/>
            <a:ext cx="2857500" cy="2857500"/>
          </a:xfrm>
          <a:prstGeom prst="rect">
            <a:avLst/>
          </a:prstGeom>
          <a:noFill/>
          <a:ln w="9525">
            <a:noFill/>
            <a:miter lim="800000"/>
            <a:headEnd/>
            <a:tailEnd/>
          </a:ln>
        </p:spPr>
      </p:pic>
      <p:pic>
        <p:nvPicPr>
          <p:cNvPr id="41988" name="Picture 6" descr="http://www.lindau-nobel.de.axprod.net/publish/Lindau/66ad60a8-f457-4228-95a6-3b15a7c0fe9e.jpg"/>
          <p:cNvPicPr>
            <a:picLocks noChangeAspect="1" noChangeArrowheads="1"/>
          </p:cNvPicPr>
          <p:nvPr/>
        </p:nvPicPr>
        <p:blipFill>
          <a:blip r:embed="rId7"/>
          <a:srcRect/>
          <a:stretch>
            <a:fillRect/>
          </a:stretch>
        </p:blipFill>
        <p:spPr bwMode="auto">
          <a:xfrm>
            <a:off x="2743200" y="2743200"/>
            <a:ext cx="2409825" cy="2381250"/>
          </a:xfrm>
          <a:prstGeom prst="rect">
            <a:avLst/>
          </a:prstGeom>
          <a:noFill/>
          <a:ln w="9525">
            <a:noFill/>
            <a:miter lim="800000"/>
            <a:headEnd/>
            <a:tailEnd/>
          </a:ln>
        </p:spPr>
      </p:pic>
      <p:sp>
        <p:nvSpPr>
          <p:cNvPr id="41989" name="TextBox 6"/>
          <p:cNvSpPr txBox="1">
            <a:spLocks noChangeArrowheads="1"/>
          </p:cNvSpPr>
          <p:nvPr/>
        </p:nvSpPr>
        <p:spPr bwMode="auto">
          <a:xfrm>
            <a:off x="609600" y="2971800"/>
            <a:ext cx="1216025" cy="461963"/>
          </a:xfrm>
          <a:prstGeom prst="rect">
            <a:avLst/>
          </a:prstGeom>
          <a:noFill/>
          <a:ln w="9525">
            <a:noFill/>
            <a:miter lim="800000"/>
            <a:headEnd/>
            <a:tailEnd/>
          </a:ln>
        </p:spPr>
        <p:txBody>
          <a:bodyPr wrap="none">
            <a:spAutoFit/>
          </a:bodyPr>
          <a:lstStyle/>
          <a:p>
            <a:pPr eaLnBrk="0" hangingPunct="0"/>
            <a:r>
              <a:rPr lang="en-US"/>
              <a:t>Watson</a:t>
            </a:r>
          </a:p>
        </p:txBody>
      </p:sp>
      <p:sp>
        <p:nvSpPr>
          <p:cNvPr id="41990" name="TextBox 7"/>
          <p:cNvSpPr txBox="1">
            <a:spLocks noChangeArrowheads="1"/>
          </p:cNvSpPr>
          <p:nvPr/>
        </p:nvSpPr>
        <p:spPr bwMode="auto">
          <a:xfrm>
            <a:off x="3352800" y="5181600"/>
            <a:ext cx="1092200" cy="461963"/>
          </a:xfrm>
          <a:prstGeom prst="rect">
            <a:avLst/>
          </a:prstGeom>
          <a:noFill/>
          <a:ln w="9525">
            <a:noFill/>
            <a:miter lim="800000"/>
            <a:headEnd/>
            <a:tailEnd/>
          </a:ln>
        </p:spPr>
        <p:txBody>
          <a:bodyPr wrap="none">
            <a:spAutoFit/>
          </a:bodyPr>
          <a:lstStyle/>
          <a:p>
            <a:pPr eaLnBrk="0" hangingPunct="0"/>
            <a:r>
              <a:rPr lang="en-US"/>
              <a:t>Gilbert</a:t>
            </a:r>
          </a:p>
        </p:txBody>
      </p:sp>
      <p:sp>
        <p:nvSpPr>
          <p:cNvPr id="41991" name="TextBox 8"/>
          <p:cNvSpPr txBox="1">
            <a:spLocks noChangeArrowheads="1"/>
          </p:cNvSpPr>
          <p:nvPr/>
        </p:nvSpPr>
        <p:spPr bwMode="auto">
          <a:xfrm>
            <a:off x="6248400" y="5029200"/>
            <a:ext cx="2154238" cy="461963"/>
          </a:xfrm>
          <a:prstGeom prst="rect">
            <a:avLst/>
          </a:prstGeom>
          <a:noFill/>
          <a:ln w="9525">
            <a:noFill/>
            <a:miter lim="800000"/>
            <a:headEnd/>
            <a:tailEnd/>
          </a:ln>
        </p:spPr>
        <p:txBody>
          <a:bodyPr wrap="none">
            <a:spAutoFit/>
          </a:bodyPr>
          <a:lstStyle/>
          <a:p>
            <a:pPr eaLnBrk="0" hangingPunct="0"/>
            <a:r>
              <a:rPr lang="en-US"/>
              <a:t>Venter, Collins</a:t>
            </a:r>
          </a:p>
        </p:txBody>
      </p:sp>
      <p:pic>
        <p:nvPicPr>
          <p:cNvPr id="10" name="Human Genome Project">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8"/>
          <a:srcRect/>
          <a:stretch>
            <a:fillRect/>
          </a:stretch>
        </p:blipFill>
        <p:spPr bwMode="auto">
          <a:xfrm>
            <a:off x="8610600" y="6324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806"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p:cNvPicPr>
            <a:picLocks noChangeAspect="1" noChangeArrowheads="1"/>
          </p:cNvPicPr>
          <p:nvPr/>
        </p:nvPicPr>
        <p:blipFill>
          <a:blip r:embed="rId3"/>
          <a:srcRect/>
          <a:stretch>
            <a:fillRect/>
          </a:stretch>
        </p:blipFill>
        <p:spPr bwMode="auto">
          <a:xfrm>
            <a:off x="914400" y="2209800"/>
            <a:ext cx="2057400" cy="2295525"/>
          </a:xfrm>
          <a:prstGeom prst="rect">
            <a:avLst/>
          </a:prstGeom>
          <a:noFill/>
          <a:ln w="9525">
            <a:noFill/>
            <a:miter lim="800000"/>
            <a:headEnd/>
            <a:tailEnd/>
          </a:ln>
        </p:spPr>
      </p:pic>
      <p:sp>
        <p:nvSpPr>
          <p:cNvPr id="46082" name="TextBox 2"/>
          <p:cNvSpPr txBox="1">
            <a:spLocks noChangeArrowheads="1"/>
          </p:cNvSpPr>
          <p:nvPr/>
        </p:nvSpPr>
        <p:spPr bwMode="auto">
          <a:xfrm>
            <a:off x="914400" y="685800"/>
            <a:ext cx="5943600" cy="461963"/>
          </a:xfrm>
          <a:prstGeom prst="rect">
            <a:avLst/>
          </a:prstGeom>
          <a:noFill/>
          <a:ln w="9525">
            <a:noFill/>
            <a:miter lim="800000"/>
            <a:headEnd/>
            <a:tailEnd/>
          </a:ln>
        </p:spPr>
        <p:txBody>
          <a:bodyPr>
            <a:spAutoFit/>
          </a:bodyPr>
          <a:lstStyle/>
          <a:p>
            <a:r>
              <a:rPr lang="en-US"/>
              <a:t>Automated DNA sequencing- the details</a:t>
            </a:r>
          </a:p>
        </p:txBody>
      </p:sp>
      <p:sp>
        <p:nvSpPr>
          <p:cNvPr id="46083" name="TextBox 3"/>
          <p:cNvSpPr txBox="1">
            <a:spLocks noChangeArrowheads="1"/>
          </p:cNvSpPr>
          <p:nvPr/>
        </p:nvSpPr>
        <p:spPr bwMode="auto">
          <a:xfrm>
            <a:off x="3810000" y="2667000"/>
            <a:ext cx="4953000" cy="461963"/>
          </a:xfrm>
          <a:prstGeom prst="rect">
            <a:avLst/>
          </a:prstGeom>
          <a:noFill/>
          <a:ln w="9525">
            <a:noFill/>
            <a:miter lim="800000"/>
            <a:headEnd/>
            <a:tailEnd/>
          </a:ln>
        </p:spPr>
        <p:txBody>
          <a:bodyPr>
            <a:spAutoFit/>
          </a:bodyPr>
          <a:lstStyle/>
          <a:p>
            <a:r>
              <a:rPr lang="en-US" dirty="0">
                <a:hlinkClick r:id="" action="ppaction://hlinkshowjump?jump=nextslide"/>
              </a:rPr>
              <a:t>http://www.dnai.org. </a:t>
            </a:r>
            <a:endParaRPr lang="en-US" dirty="0"/>
          </a:p>
        </p:txBody>
      </p:sp>
      <p:sp>
        <p:nvSpPr>
          <p:cNvPr id="46084" name="TextBox 4"/>
          <p:cNvSpPr txBox="1">
            <a:spLocks noChangeArrowheads="1"/>
          </p:cNvSpPr>
          <p:nvPr/>
        </p:nvSpPr>
        <p:spPr bwMode="auto">
          <a:xfrm>
            <a:off x="4038600" y="3733800"/>
            <a:ext cx="3657600" cy="2308225"/>
          </a:xfrm>
          <a:prstGeom prst="rect">
            <a:avLst/>
          </a:prstGeom>
          <a:noFill/>
          <a:ln w="9525">
            <a:noFill/>
            <a:miter lim="800000"/>
            <a:headEnd/>
            <a:tailEnd/>
          </a:ln>
        </p:spPr>
        <p:txBody>
          <a:bodyPr>
            <a:spAutoFit/>
          </a:bodyPr>
          <a:lstStyle/>
          <a:p>
            <a:r>
              <a:rPr lang="en-US" dirty="0"/>
              <a:t>From the web site follow the boxes: Techniques, Manipulation, sorting and sequencing, cycle sequencing animation.  </a:t>
            </a:r>
            <a:r>
              <a:rPr lang="en-US" dirty="0">
                <a:hlinkClick r:id="" action="ppaction://hlinkshowjump?jump=nextslide"/>
              </a:rPr>
              <a:t>Run the animation</a:t>
            </a:r>
            <a:r>
              <a:rPr lang="en-US" dirty="0"/>
              <a:t>.</a:t>
            </a:r>
          </a:p>
        </p:txBody>
      </p:sp>
    </p:spTree>
    <p:extLst>
      <p:ext uri="{BB962C8B-B14F-4D97-AF65-F5344CB8AC3E}">
        <p14:creationId xmlns:p14="http://schemas.microsoft.com/office/powerpoint/2010/main" val="880130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533400" y="106363"/>
            <a:ext cx="8001000" cy="1311275"/>
          </a:xfrm>
          <a:prstGeom prst="rect">
            <a:avLst/>
          </a:prstGeom>
          <a:noFill/>
          <a:ln w="9525">
            <a:noFill/>
            <a:miter lim="800000"/>
            <a:headEnd/>
            <a:tailEnd/>
          </a:ln>
        </p:spPr>
        <p:txBody>
          <a:bodyPr anchor="ctr"/>
          <a:lstStyle/>
          <a:p>
            <a:pPr algn="ctr"/>
            <a:r>
              <a:rPr lang="en-US" sz="2800" dirty="0">
                <a:solidFill>
                  <a:schemeClr val="tx2"/>
                </a:solidFill>
              </a:rPr>
              <a:t>What’s the difference between DNA and RNA?</a:t>
            </a:r>
          </a:p>
        </p:txBody>
      </p:sp>
      <p:pic>
        <p:nvPicPr>
          <p:cNvPr id="17410" name="Picture 5"/>
          <p:cNvPicPr>
            <a:picLocks noChangeAspect="1" noChangeArrowheads="1"/>
          </p:cNvPicPr>
          <p:nvPr/>
        </p:nvPicPr>
        <p:blipFill>
          <a:blip r:embed="rId3"/>
          <a:srcRect/>
          <a:stretch>
            <a:fillRect/>
          </a:stretch>
        </p:blipFill>
        <p:spPr bwMode="auto">
          <a:xfrm>
            <a:off x="1638300" y="1185862"/>
            <a:ext cx="5410200" cy="3538538"/>
          </a:xfrm>
          <a:prstGeom prst="rect">
            <a:avLst/>
          </a:prstGeom>
          <a:noFill/>
          <a:ln w="9525">
            <a:noFill/>
            <a:miter lim="800000"/>
            <a:headEnd/>
            <a:tailEnd/>
          </a:ln>
        </p:spPr>
      </p:pic>
      <p:sp>
        <p:nvSpPr>
          <p:cNvPr id="17411" name="Rectangle 6"/>
          <p:cNvSpPr>
            <a:spLocks noChangeArrowheads="1"/>
          </p:cNvSpPr>
          <p:nvPr/>
        </p:nvSpPr>
        <p:spPr bwMode="auto">
          <a:xfrm>
            <a:off x="1897063" y="5292725"/>
            <a:ext cx="184150" cy="366713"/>
          </a:xfrm>
          <a:prstGeom prst="rect">
            <a:avLst/>
          </a:prstGeom>
          <a:noFill/>
          <a:ln w="9525">
            <a:noFill/>
            <a:miter lim="800000"/>
            <a:headEnd/>
            <a:tailEnd/>
          </a:ln>
        </p:spPr>
        <p:txBody>
          <a:bodyPr wrap="none">
            <a:spAutoFit/>
          </a:bodyPr>
          <a:lstStyle/>
          <a:p>
            <a:pPr eaLnBrk="0" hangingPunct="0"/>
            <a:endParaRPr lang="en-US" sz="1800"/>
          </a:p>
        </p:txBody>
      </p:sp>
      <p:sp>
        <p:nvSpPr>
          <p:cNvPr id="17412" name="Text Box 8"/>
          <p:cNvSpPr txBox="1">
            <a:spLocks noChangeArrowheads="1"/>
          </p:cNvSpPr>
          <p:nvPr/>
        </p:nvSpPr>
        <p:spPr bwMode="auto">
          <a:xfrm>
            <a:off x="1181100" y="4724400"/>
            <a:ext cx="7099300" cy="1917700"/>
          </a:xfrm>
          <a:prstGeom prst="rect">
            <a:avLst/>
          </a:prstGeom>
          <a:noFill/>
          <a:ln w="9525">
            <a:noFill/>
            <a:miter lim="800000"/>
            <a:headEnd/>
            <a:tailEnd/>
          </a:ln>
        </p:spPr>
        <p:txBody>
          <a:bodyPr>
            <a:spAutoFit/>
          </a:bodyPr>
          <a:lstStyle/>
          <a:p>
            <a:pPr eaLnBrk="0" hangingPunct="0"/>
            <a:r>
              <a:rPr lang="en-US" dirty="0"/>
              <a:t>Same basic components:  base, sugar, phosphate.</a:t>
            </a:r>
          </a:p>
          <a:p>
            <a:pPr eaLnBrk="0" hangingPunct="0"/>
            <a:r>
              <a:rPr lang="en-US" dirty="0"/>
              <a:t>DNA is double stranded, RNA single stranded.</a:t>
            </a:r>
          </a:p>
          <a:p>
            <a:pPr eaLnBrk="0" hangingPunct="0"/>
            <a:r>
              <a:rPr lang="en-US" dirty="0"/>
              <a:t>Purines:  adenine &amp; guanine</a:t>
            </a:r>
          </a:p>
          <a:p>
            <a:pPr eaLnBrk="0" hangingPunct="0"/>
            <a:r>
              <a:rPr lang="en-US" dirty="0"/>
              <a:t>Pyrimidines:  cytosine, thymine, and uracil.</a:t>
            </a:r>
          </a:p>
          <a:p>
            <a:pPr eaLnBrk="0" hangingPunct="0"/>
            <a:r>
              <a:rPr lang="en-US" dirty="0"/>
              <a:t>       [Purines] </a:t>
            </a:r>
            <a:r>
              <a:rPr lang="en-US" dirty="0">
                <a:cs typeface="Arial" charset="0"/>
              </a:rPr>
              <a:t>in DNA is equal to [Pyrimidines]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2"/>
          <p:cNvSpPr txBox="1">
            <a:spLocks noChangeArrowheads="1"/>
          </p:cNvSpPr>
          <p:nvPr/>
        </p:nvSpPr>
        <p:spPr bwMode="auto">
          <a:xfrm>
            <a:off x="1828800" y="-76200"/>
            <a:ext cx="5943600" cy="461963"/>
          </a:xfrm>
          <a:prstGeom prst="rect">
            <a:avLst/>
          </a:prstGeom>
          <a:noFill/>
          <a:ln w="9525">
            <a:noFill/>
            <a:miter lim="800000"/>
            <a:headEnd/>
            <a:tailEnd/>
          </a:ln>
        </p:spPr>
        <p:txBody>
          <a:bodyPr>
            <a:spAutoFit/>
          </a:bodyPr>
          <a:lstStyle/>
          <a:p>
            <a:r>
              <a:rPr lang="en-US" dirty="0">
                <a:hlinkClick r:id="rId4"/>
              </a:rPr>
              <a:t>Automated DNA sequencing- the details</a:t>
            </a:r>
            <a:endParaRPr lang="en-US" dirty="0"/>
          </a:p>
        </p:txBody>
      </p:sp>
      <p:sp>
        <p:nvSpPr>
          <p:cNvPr id="46084" name="TextBox 4"/>
          <p:cNvSpPr txBox="1">
            <a:spLocks noChangeArrowheads="1"/>
          </p:cNvSpPr>
          <p:nvPr/>
        </p:nvSpPr>
        <p:spPr bwMode="auto">
          <a:xfrm>
            <a:off x="2438400" y="6273225"/>
            <a:ext cx="7239000" cy="584775"/>
          </a:xfrm>
          <a:prstGeom prst="rect">
            <a:avLst/>
          </a:prstGeom>
          <a:noFill/>
          <a:ln w="9525">
            <a:noFill/>
            <a:miter lim="800000"/>
            <a:headEnd/>
            <a:tailEnd/>
          </a:ln>
        </p:spPr>
        <p:txBody>
          <a:bodyPr wrap="square">
            <a:spAutoFit/>
          </a:bodyPr>
          <a:lstStyle/>
          <a:p>
            <a:r>
              <a:rPr lang="en-US" sz="1600" dirty="0">
                <a:hlinkClick r:id="rId5"/>
              </a:rPr>
              <a:t>www.dnai.org</a:t>
            </a:r>
            <a:r>
              <a:rPr lang="en-US" sz="1600" dirty="0"/>
              <a:t>: Techniques, Manipulation, sorting and sequencing, cycle sequencing animation.  </a:t>
            </a:r>
            <a:r>
              <a:rPr lang="en-US" sz="1600" dirty="0">
                <a:hlinkClick r:id="rId6"/>
              </a:rPr>
              <a:t>Run the animation</a:t>
            </a:r>
            <a:r>
              <a:rPr lang="en-US" sz="1600" dirty="0"/>
              <a:t>.</a:t>
            </a:r>
          </a:p>
        </p:txBody>
      </p:sp>
      <p:pic>
        <p:nvPicPr>
          <p:cNvPr id="2" name="Video: PCR Animation">
            <a:hlinkClick r:id="" action="ppaction://media"/>
            <a:extLst>
              <a:ext uri="{FF2B5EF4-FFF2-40B4-BE49-F238E27FC236}">
                <a16:creationId xmlns:a16="http://schemas.microsoft.com/office/drawing/2014/main" id="{C1C74C9D-F2A5-764A-ABED-F23E6D42DAC3}"/>
              </a:ext>
            </a:extLst>
          </p:cNvPr>
          <p:cNvPicPr>
            <a:picLocks noRot="1" noChangeAspect="1"/>
          </p:cNvPicPr>
          <p:nvPr>
            <a:videoFile r:link="rId1"/>
          </p:nvPr>
        </p:nvPicPr>
        <p:blipFill>
          <a:blip r:embed="rId7"/>
          <a:stretch>
            <a:fillRect/>
          </a:stretch>
        </p:blipFill>
        <p:spPr>
          <a:xfrm>
            <a:off x="457200" y="345141"/>
            <a:ext cx="8001000" cy="5996392"/>
          </a:xfrm>
          <a:prstGeom prst="rect">
            <a:avLst/>
          </a:prstGeom>
        </p:spPr>
      </p:pic>
    </p:spTree>
    <p:extLst>
      <p:ext uri="{BB962C8B-B14F-4D97-AF65-F5344CB8AC3E}">
        <p14:creationId xmlns:p14="http://schemas.microsoft.com/office/powerpoint/2010/main" val="204680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Genomes"/>
          <p:cNvPicPr>
            <a:picLocks noChangeAspect="1" noChangeArrowheads="1"/>
          </p:cNvPicPr>
          <p:nvPr/>
        </p:nvPicPr>
        <p:blipFill>
          <a:blip r:embed="rId3"/>
          <a:srcRect/>
          <a:stretch>
            <a:fillRect/>
          </a:stretch>
        </p:blipFill>
        <p:spPr bwMode="auto">
          <a:xfrm>
            <a:off x="298450" y="1539875"/>
            <a:ext cx="8547100" cy="377983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3-eu-west-1.amazonaws.com/pfigshare-u-previews/1090780/p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942" y="838473"/>
            <a:ext cx="6405458" cy="502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089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752599"/>
          </a:xfrm>
        </p:spPr>
        <p:txBody>
          <a:bodyPr/>
          <a:lstStyle/>
          <a:p>
            <a:r>
              <a:rPr lang="en-US" dirty="0"/>
              <a:t>A mechanism for studying individual genes or DNA regions based on a special DNA replication technology</a:t>
            </a:r>
          </a:p>
        </p:txBody>
      </p:sp>
      <p:sp>
        <p:nvSpPr>
          <p:cNvPr id="3" name="Subtitle 2"/>
          <p:cNvSpPr>
            <a:spLocks noGrp="1"/>
          </p:cNvSpPr>
          <p:nvPr>
            <p:ph type="subTitle" idx="1"/>
          </p:nvPr>
        </p:nvSpPr>
        <p:spPr>
          <a:xfrm>
            <a:off x="990600" y="3048000"/>
            <a:ext cx="6400800" cy="914400"/>
          </a:xfrm>
        </p:spPr>
        <p:txBody>
          <a:bodyPr/>
          <a:lstStyle/>
          <a:p>
            <a:pPr algn="l"/>
            <a:r>
              <a:rPr lang="en-US" dirty="0"/>
              <a:t>Whole genome sequencing is laborious, but provides the basis for use of the Polymerase Chain Reaction (PCR) to amplify a gene or region of interest in the genome.  </a:t>
            </a:r>
          </a:p>
        </p:txBody>
      </p:sp>
    </p:spTree>
    <p:extLst>
      <p:ext uri="{BB962C8B-B14F-4D97-AF65-F5344CB8AC3E}">
        <p14:creationId xmlns:p14="http://schemas.microsoft.com/office/powerpoint/2010/main" val="1412672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p:cNvSpPr>
          <p:nvPr>
            <p:ph type="title"/>
          </p:nvPr>
        </p:nvSpPr>
        <p:spPr/>
        <p:txBody>
          <a:bodyPr/>
          <a:lstStyle/>
          <a:p>
            <a:pPr eaLnBrk="1" hangingPunct="1"/>
            <a:r>
              <a:rPr lang="en-US" altLang="en-US"/>
              <a:t>Need to amplify the sample DNA</a:t>
            </a:r>
          </a:p>
        </p:txBody>
      </p:sp>
      <p:sp>
        <p:nvSpPr>
          <p:cNvPr id="16387" name="Rectangle 5"/>
          <p:cNvSpPr>
            <a:spLocks noGrp="1"/>
          </p:cNvSpPr>
          <p:nvPr>
            <p:ph type="body" idx="1"/>
          </p:nvPr>
        </p:nvSpPr>
        <p:spPr/>
        <p:txBody>
          <a:bodyPr/>
          <a:lstStyle/>
          <a:p>
            <a:pPr eaLnBrk="1" hangingPunct="1"/>
            <a:r>
              <a:rPr lang="en-US" altLang="en-US" sz="2800" dirty="0"/>
              <a:t>Some DNA samples are small in quantity and the particular region of interest is a small portion of the DNA.  </a:t>
            </a:r>
          </a:p>
          <a:p>
            <a:pPr eaLnBrk="1" hangingPunct="1"/>
            <a:r>
              <a:rPr lang="en-US" altLang="en-US" sz="2800" dirty="0"/>
              <a:t>A single hair has been sufficient to amplify DNA regions to allow comparisons between crime suspects.</a:t>
            </a:r>
          </a:p>
          <a:p>
            <a:pPr eaLnBrk="1" hangingPunct="1"/>
            <a:r>
              <a:rPr lang="en-US" altLang="en-US" sz="2800" dirty="0"/>
              <a:t>Viruses can be detected in large genomes- HIV</a:t>
            </a:r>
          </a:p>
          <a:p>
            <a:pPr eaLnBrk="1" hangingPunct="1"/>
            <a:r>
              <a:rPr lang="en-US" altLang="en-US" sz="2800" dirty="0"/>
              <a:t>To help in diagnosis of genetic disorders when gene is known.</a:t>
            </a:r>
          </a:p>
        </p:txBody>
      </p:sp>
    </p:spTree>
    <p:extLst>
      <p:ext uri="{BB962C8B-B14F-4D97-AF65-F5344CB8AC3E}">
        <p14:creationId xmlns:p14="http://schemas.microsoft.com/office/powerpoint/2010/main" val="1809050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274638"/>
            <a:ext cx="8229600" cy="792162"/>
          </a:xfrm>
        </p:spPr>
        <p:txBody>
          <a:bodyPr/>
          <a:lstStyle/>
          <a:p>
            <a:pPr eaLnBrk="1" hangingPunct="1"/>
            <a:r>
              <a:rPr lang="en-US" altLang="en-US" dirty="0"/>
              <a:t>How does PCR work?</a:t>
            </a:r>
          </a:p>
        </p:txBody>
      </p:sp>
      <p:sp>
        <p:nvSpPr>
          <p:cNvPr id="17411" name="Rectangle 3"/>
          <p:cNvSpPr>
            <a:spLocks noGrp="1"/>
          </p:cNvSpPr>
          <p:nvPr>
            <p:ph type="body" idx="1"/>
          </p:nvPr>
        </p:nvSpPr>
        <p:spPr>
          <a:xfrm>
            <a:off x="457200" y="1143000"/>
            <a:ext cx="8229600" cy="2057400"/>
          </a:xfrm>
        </p:spPr>
        <p:txBody>
          <a:bodyPr/>
          <a:lstStyle/>
          <a:p>
            <a:pPr eaLnBrk="1" hangingPunct="1">
              <a:lnSpc>
                <a:spcPct val="80000"/>
              </a:lnSpc>
            </a:pPr>
            <a:r>
              <a:rPr lang="en-US" altLang="en-US" sz="2800" dirty="0">
                <a:hlinkClick r:id="" action="ppaction://hlinkshowjump?jump=nextslide"/>
              </a:rPr>
              <a:t>http://www.dnai.org/b/index.html</a:t>
            </a:r>
            <a:endParaRPr lang="en-US" altLang="en-US" sz="2800" dirty="0"/>
          </a:p>
          <a:p>
            <a:pPr eaLnBrk="1" hangingPunct="1">
              <a:lnSpc>
                <a:spcPct val="80000"/>
              </a:lnSpc>
            </a:pPr>
            <a:r>
              <a:rPr lang="en-US" altLang="en-US" sz="2800" dirty="0"/>
              <a:t>Manipulation, Techniques, amplifying, PCR amplification, </a:t>
            </a:r>
            <a:r>
              <a:rPr lang="en-US" altLang="en-US" sz="2800" dirty="0" err="1"/>
              <a:t>Kary</a:t>
            </a:r>
            <a:r>
              <a:rPr lang="en-US" altLang="en-US" sz="2800" dirty="0"/>
              <a:t> Mullis interviews: </a:t>
            </a:r>
            <a:r>
              <a:rPr lang="en-US" altLang="en-US" sz="2800" dirty="0">
                <a:hlinkClick r:id="rId3" action="ppaction://hlinksldjump"/>
              </a:rPr>
              <a:t>1</a:t>
            </a:r>
            <a:r>
              <a:rPr lang="en-US" altLang="en-US" sz="2800" dirty="0"/>
              <a:t>, </a:t>
            </a:r>
            <a:r>
              <a:rPr lang="en-US" altLang="en-US" sz="2800" dirty="0">
                <a:hlinkClick r:id="rId4" action="ppaction://hlinksldjump"/>
              </a:rPr>
              <a:t>2</a:t>
            </a:r>
            <a:r>
              <a:rPr lang="en-US" altLang="en-US" sz="2800" dirty="0"/>
              <a:t> and </a:t>
            </a:r>
            <a:r>
              <a:rPr lang="en-US" altLang="en-US" sz="2800" dirty="0">
                <a:hlinkClick r:id="rId5" action="ppaction://hlinksldjump"/>
              </a:rPr>
              <a:t>3</a:t>
            </a:r>
            <a:endParaRPr lang="en-US" altLang="en-US" sz="2800" dirty="0"/>
          </a:p>
          <a:p>
            <a:pPr eaLnBrk="1" hangingPunct="1">
              <a:lnSpc>
                <a:spcPct val="80000"/>
              </a:lnSpc>
            </a:pPr>
            <a:r>
              <a:rPr lang="en-US" altLang="en-US" sz="2800" dirty="0"/>
              <a:t>Manipulation, Techniques, amplifying, making many copies, </a:t>
            </a:r>
            <a:r>
              <a:rPr lang="en-US" altLang="en-US" sz="2800" dirty="0">
                <a:hlinkClick r:id="rId6" action="ppaction://hlinksldjump"/>
              </a:rPr>
              <a:t>amplification graph</a:t>
            </a:r>
            <a:endParaRPr lang="en-US" altLang="en-US" sz="2800" dirty="0"/>
          </a:p>
        </p:txBody>
      </p:sp>
      <p:pic>
        <p:nvPicPr>
          <p:cNvPr id="17412" name="Picture 4" descr="12_12_PCR-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657600"/>
            <a:ext cx="854710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328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152400"/>
            <a:ext cx="8229600" cy="792162"/>
          </a:xfrm>
        </p:spPr>
        <p:txBody>
          <a:bodyPr/>
          <a:lstStyle/>
          <a:p>
            <a:pPr eaLnBrk="1" hangingPunct="1"/>
            <a:r>
              <a:rPr lang="en-US" altLang="en-US" sz="2800" dirty="0">
                <a:hlinkClick r:id="rId4"/>
              </a:rPr>
              <a:t>How does PCR work? </a:t>
            </a:r>
            <a:r>
              <a:rPr lang="en-US" altLang="en-US" sz="2800" dirty="0" err="1">
                <a:hlinkClick r:id="rId4"/>
              </a:rPr>
              <a:t>Kary</a:t>
            </a:r>
            <a:r>
              <a:rPr lang="en-US" altLang="en-US" sz="2800" dirty="0">
                <a:hlinkClick r:id="rId4"/>
              </a:rPr>
              <a:t> Mullis interview 1</a:t>
            </a:r>
            <a:endParaRPr lang="en-US" altLang="en-US" sz="2800" dirty="0"/>
          </a:p>
        </p:txBody>
      </p:sp>
      <p:sp>
        <p:nvSpPr>
          <p:cNvPr id="17411" name="Rectangle 3"/>
          <p:cNvSpPr>
            <a:spLocks noGrp="1"/>
          </p:cNvSpPr>
          <p:nvPr>
            <p:ph type="body" idx="1"/>
          </p:nvPr>
        </p:nvSpPr>
        <p:spPr>
          <a:xfrm>
            <a:off x="1143000" y="6172200"/>
            <a:ext cx="8458200" cy="1981200"/>
          </a:xfrm>
        </p:spPr>
        <p:txBody>
          <a:bodyPr/>
          <a:lstStyle/>
          <a:p>
            <a:pPr marL="0" indent="0" eaLnBrk="1" hangingPunct="1">
              <a:lnSpc>
                <a:spcPct val="80000"/>
              </a:lnSpc>
              <a:buNone/>
            </a:pPr>
            <a:r>
              <a:rPr lang="en-US" altLang="en-US" sz="2000" dirty="0">
                <a:hlinkClick r:id="rId5"/>
              </a:rPr>
              <a:t>dnai.org/b</a:t>
            </a:r>
            <a:r>
              <a:rPr lang="en-US" altLang="en-US" sz="2000" dirty="0"/>
              <a:t> Manipulation, Techniques, amplifying, PCR amplification, </a:t>
            </a:r>
            <a:r>
              <a:rPr lang="en-US" altLang="en-US" sz="2000" dirty="0" err="1"/>
              <a:t>Kary</a:t>
            </a:r>
            <a:r>
              <a:rPr lang="en-US" altLang="en-US" sz="2000" dirty="0"/>
              <a:t> Mullis interview 1</a:t>
            </a:r>
          </a:p>
        </p:txBody>
      </p:sp>
      <p:pic>
        <p:nvPicPr>
          <p:cNvPr id="2" name="Video: Kary Mullis talks about his discovery of the PCR">
            <a:hlinkClick r:id="" action="ppaction://media"/>
            <a:extLst>
              <a:ext uri="{FF2B5EF4-FFF2-40B4-BE49-F238E27FC236}">
                <a16:creationId xmlns:a16="http://schemas.microsoft.com/office/drawing/2014/main" id="{823C18EF-83AA-5348-A8A9-2C17B69AAF4E}"/>
              </a:ext>
            </a:extLst>
          </p:cNvPr>
          <p:cNvPicPr>
            <a:picLocks noRot="1" noChangeAspect="1"/>
          </p:cNvPicPr>
          <p:nvPr>
            <a:videoFile r:link="rId1"/>
          </p:nvPr>
        </p:nvPicPr>
        <p:blipFill>
          <a:blip r:embed="rId6"/>
          <a:stretch>
            <a:fillRect/>
          </a:stretch>
        </p:blipFill>
        <p:spPr>
          <a:xfrm>
            <a:off x="76200" y="657225"/>
            <a:ext cx="8991600" cy="5057775"/>
          </a:xfrm>
          <a:prstGeom prst="rect">
            <a:avLst/>
          </a:prstGeom>
        </p:spPr>
      </p:pic>
    </p:spTree>
    <p:extLst>
      <p:ext uri="{BB962C8B-B14F-4D97-AF65-F5344CB8AC3E}">
        <p14:creationId xmlns:p14="http://schemas.microsoft.com/office/powerpoint/2010/main" val="232162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152400"/>
            <a:ext cx="8229600" cy="792162"/>
          </a:xfrm>
        </p:spPr>
        <p:txBody>
          <a:bodyPr/>
          <a:lstStyle/>
          <a:p>
            <a:pPr eaLnBrk="1" hangingPunct="1"/>
            <a:r>
              <a:rPr lang="en-US" altLang="en-US" sz="2800" dirty="0">
                <a:hlinkClick r:id="rId4"/>
              </a:rPr>
              <a:t>How does PCR work? </a:t>
            </a:r>
            <a:r>
              <a:rPr lang="en-US" altLang="en-US" sz="2800" dirty="0" err="1">
                <a:hlinkClick r:id="rId4"/>
              </a:rPr>
              <a:t>Kary</a:t>
            </a:r>
            <a:r>
              <a:rPr lang="en-US" altLang="en-US" sz="2800" dirty="0">
                <a:hlinkClick r:id="rId4"/>
              </a:rPr>
              <a:t> Mullis interview 2</a:t>
            </a:r>
            <a:endParaRPr lang="en-US" altLang="en-US" sz="2800" dirty="0"/>
          </a:p>
        </p:txBody>
      </p:sp>
      <p:sp>
        <p:nvSpPr>
          <p:cNvPr id="17411" name="Rectangle 3"/>
          <p:cNvSpPr>
            <a:spLocks noGrp="1"/>
          </p:cNvSpPr>
          <p:nvPr>
            <p:ph type="body" idx="1"/>
          </p:nvPr>
        </p:nvSpPr>
        <p:spPr>
          <a:xfrm>
            <a:off x="1219200" y="6172200"/>
            <a:ext cx="8458200" cy="1981200"/>
          </a:xfrm>
        </p:spPr>
        <p:txBody>
          <a:bodyPr/>
          <a:lstStyle/>
          <a:p>
            <a:pPr marL="0" indent="0" eaLnBrk="1" hangingPunct="1">
              <a:lnSpc>
                <a:spcPct val="80000"/>
              </a:lnSpc>
              <a:buNone/>
            </a:pPr>
            <a:r>
              <a:rPr lang="en-US" altLang="en-US" sz="2000" dirty="0">
                <a:hlinkClick r:id="rId5"/>
              </a:rPr>
              <a:t>dnai.org/b</a:t>
            </a:r>
            <a:r>
              <a:rPr lang="en-US" altLang="en-US" sz="2000" dirty="0"/>
              <a:t> Manipulation, Techniques, amplifying, PCR amplification, </a:t>
            </a:r>
            <a:r>
              <a:rPr lang="en-US" altLang="en-US" sz="2000" dirty="0" err="1"/>
              <a:t>Kary</a:t>
            </a:r>
            <a:r>
              <a:rPr lang="en-US" altLang="en-US" sz="2000" dirty="0"/>
              <a:t> Mullis interview 2</a:t>
            </a:r>
          </a:p>
        </p:txBody>
      </p:sp>
      <p:pic>
        <p:nvPicPr>
          <p:cNvPr id="3" name="Video: Naming PCR">
            <a:hlinkClick r:id="" action="ppaction://media"/>
            <a:extLst>
              <a:ext uri="{FF2B5EF4-FFF2-40B4-BE49-F238E27FC236}">
                <a16:creationId xmlns:a16="http://schemas.microsoft.com/office/drawing/2014/main" id="{D6EE8045-9A39-2644-99FA-BDD6F471041E}"/>
              </a:ext>
            </a:extLst>
          </p:cNvPr>
          <p:cNvPicPr>
            <a:picLocks noRot="1" noChangeAspect="1"/>
          </p:cNvPicPr>
          <p:nvPr>
            <a:videoFile r:link="rId1"/>
          </p:nvPr>
        </p:nvPicPr>
        <p:blipFill>
          <a:blip r:embed="rId6"/>
          <a:stretch>
            <a:fillRect/>
          </a:stretch>
        </p:blipFill>
        <p:spPr>
          <a:xfrm>
            <a:off x="84667" y="639762"/>
            <a:ext cx="9022645" cy="5075238"/>
          </a:xfrm>
          <a:prstGeom prst="rect">
            <a:avLst/>
          </a:prstGeom>
        </p:spPr>
      </p:pic>
    </p:spTree>
    <p:extLst>
      <p:ext uri="{BB962C8B-B14F-4D97-AF65-F5344CB8AC3E}">
        <p14:creationId xmlns:p14="http://schemas.microsoft.com/office/powerpoint/2010/main" val="125517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152400"/>
            <a:ext cx="8229600" cy="792162"/>
          </a:xfrm>
        </p:spPr>
        <p:txBody>
          <a:bodyPr/>
          <a:lstStyle/>
          <a:p>
            <a:pPr eaLnBrk="1" hangingPunct="1"/>
            <a:r>
              <a:rPr lang="en-US" altLang="en-US" sz="2800" dirty="0">
                <a:hlinkClick r:id="rId4"/>
              </a:rPr>
              <a:t>How does PCR work? </a:t>
            </a:r>
            <a:r>
              <a:rPr lang="en-US" altLang="en-US" sz="2800" dirty="0" err="1">
                <a:hlinkClick r:id="rId4"/>
              </a:rPr>
              <a:t>Kary</a:t>
            </a:r>
            <a:r>
              <a:rPr lang="en-US" altLang="en-US" sz="2800" dirty="0">
                <a:hlinkClick r:id="rId4"/>
              </a:rPr>
              <a:t> Mullis interview 3</a:t>
            </a:r>
            <a:endParaRPr lang="en-US" altLang="en-US" sz="2800" dirty="0"/>
          </a:p>
        </p:txBody>
      </p:sp>
      <p:sp>
        <p:nvSpPr>
          <p:cNvPr id="17411" name="Rectangle 3"/>
          <p:cNvSpPr>
            <a:spLocks noGrp="1"/>
          </p:cNvSpPr>
          <p:nvPr>
            <p:ph type="body" idx="1"/>
          </p:nvPr>
        </p:nvSpPr>
        <p:spPr>
          <a:xfrm>
            <a:off x="1219200" y="6172200"/>
            <a:ext cx="8458200" cy="1981200"/>
          </a:xfrm>
        </p:spPr>
        <p:txBody>
          <a:bodyPr/>
          <a:lstStyle/>
          <a:p>
            <a:pPr marL="0" indent="0" eaLnBrk="1" hangingPunct="1">
              <a:lnSpc>
                <a:spcPct val="80000"/>
              </a:lnSpc>
              <a:buNone/>
            </a:pPr>
            <a:r>
              <a:rPr lang="en-US" altLang="en-US" sz="2000" dirty="0">
                <a:hlinkClick r:id="rId5"/>
              </a:rPr>
              <a:t>dnai.org/b</a:t>
            </a:r>
            <a:r>
              <a:rPr lang="en-US" altLang="en-US" sz="2000" dirty="0"/>
              <a:t> Manipulation, Techniques, amplifying, PCR amplification, </a:t>
            </a:r>
            <a:r>
              <a:rPr lang="en-US" altLang="en-US" sz="2000" dirty="0" err="1"/>
              <a:t>Kary</a:t>
            </a:r>
            <a:r>
              <a:rPr lang="en-US" altLang="en-US" sz="2000" dirty="0"/>
              <a:t> Mullis interview 3</a:t>
            </a:r>
          </a:p>
        </p:txBody>
      </p:sp>
      <p:pic>
        <p:nvPicPr>
          <p:cNvPr id="4" name="Video: Finding the DNA to copy">
            <a:hlinkClick r:id="" action="ppaction://media"/>
            <a:extLst>
              <a:ext uri="{FF2B5EF4-FFF2-40B4-BE49-F238E27FC236}">
                <a16:creationId xmlns:a16="http://schemas.microsoft.com/office/drawing/2014/main" id="{BC887704-987D-6F42-9CF9-472DB098BAED}"/>
              </a:ext>
            </a:extLst>
          </p:cNvPr>
          <p:cNvPicPr>
            <a:picLocks noRot="1" noChangeAspect="1"/>
          </p:cNvPicPr>
          <p:nvPr>
            <a:videoFile r:link="rId1"/>
          </p:nvPr>
        </p:nvPicPr>
        <p:blipFill>
          <a:blip r:embed="rId6"/>
          <a:stretch>
            <a:fillRect/>
          </a:stretch>
        </p:blipFill>
        <p:spPr>
          <a:xfrm>
            <a:off x="118534" y="685800"/>
            <a:ext cx="8949266" cy="5033963"/>
          </a:xfrm>
          <a:prstGeom prst="rect">
            <a:avLst/>
          </a:prstGeom>
        </p:spPr>
      </p:pic>
    </p:spTree>
    <p:extLst>
      <p:ext uri="{BB962C8B-B14F-4D97-AF65-F5344CB8AC3E}">
        <p14:creationId xmlns:p14="http://schemas.microsoft.com/office/powerpoint/2010/main" val="253302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228600"/>
            <a:ext cx="8229600" cy="792162"/>
          </a:xfrm>
        </p:spPr>
        <p:txBody>
          <a:bodyPr/>
          <a:lstStyle/>
          <a:p>
            <a:pPr eaLnBrk="1" hangingPunct="1"/>
            <a:r>
              <a:rPr lang="en-US" altLang="en-US" sz="3200" dirty="0">
                <a:hlinkClick r:id="rId4"/>
              </a:rPr>
              <a:t>How does PCR work? Amplification Graph</a:t>
            </a:r>
            <a:endParaRPr lang="en-US" altLang="en-US" sz="3200" dirty="0"/>
          </a:p>
        </p:txBody>
      </p:sp>
      <p:sp>
        <p:nvSpPr>
          <p:cNvPr id="17411" name="Rectangle 3"/>
          <p:cNvSpPr>
            <a:spLocks noGrp="1"/>
          </p:cNvSpPr>
          <p:nvPr>
            <p:ph type="body" idx="1"/>
          </p:nvPr>
        </p:nvSpPr>
        <p:spPr>
          <a:xfrm>
            <a:off x="1905000" y="6248400"/>
            <a:ext cx="7772400" cy="2057400"/>
          </a:xfrm>
        </p:spPr>
        <p:txBody>
          <a:bodyPr/>
          <a:lstStyle/>
          <a:p>
            <a:pPr marL="0" indent="0" eaLnBrk="1" hangingPunct="1">
              <a:lnSpc>
                <a:spcPct val="80000"/>
              </a:lnSpc>
              <a:buNone/>
            </a:pPr>
            <a:r>
              <a:rPr lang="en-US" altLang="en-US" sz="2000" dirty="0">
                <a:hlinkClick r:id="rId5"/>
              </a:rPr>
              <a:t>http://www.dnai.org/b</a:t>
            </a:r>
            <a:r>
              <a:rPr lang="en-US" altLang="en-US" sz="2000" dirty="0"/>
              <a:t> Manipulation, Techniques, amplifying, making many copies, amplification graph</a:t>
            </a:r>
          </a:p>
        </p:txBody>
      </p:sp>
      <p:pic>
        <p:nvPicPr>
          <p:cNvPr id="2" name="Video: PCR - Amplification Graph">
            <a:hlinkClick r:id="" action="ppaction://media"/>
            <a:extLst>
              <a:ext uri="{FF2B5EF4-FFF2-40B4-BE49-F238E27FC236}">
                <a16:creationId xmlns:a16="http://schemas.microsoft.com/office/drawing/2014/main" id="{D4C36D13-DBBD-BD4D-AE7E-67C56E8962CC}"/>
              </a:ext>
            </a:extLst>
          </p:cNvPr>
          <p:cNvPicPr>
            <a:picLocks noRot="1" noChangeAspect="1"/>
          </p:cNvPicPr>
          <p:nvPr>
            <a:videoFile r:link="rId1"/>
          </p:nvPr>
        </p:nvPicPr>
        <p:blipFill>
          <a:blip r:embed="rId6"/>
          <a:stretch>
            <a:fillRect/>
          </a:stretch>
        </p:blipFill>
        <p:spPr>
          <a:xfrm>
            <a:off x="533400" y="402250"/>
            <a:ext cx="7772400" cy="5825066"/>
          </a:xfrm>
          <a:prstGeom prst="rect">
            <a:avLst/>
          </a:prstGeom>
        </p:spPr>
      </p:pic>
    </p:spTree>
    <p:extLst>
      <p:ext uri="{BB962C8B-B14F-4D97-AF65-F5344CB8AC3E}">
        <p14:creationId xmlns:p14="http://schemas.microsoft.com/office/powerpoint/2010/main" val="238689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olarity of Nucleic Acid">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8382000" y="6172200"/>
            <a:ext cx="304800" cy="304800"/>
          </a:xfrm>
          <a:prstGeom prst="rect">
            <a:avLst/>
          </a:prstGeom>
          <a:noFill/>
          <a:ln w="9525">
            <a:noFill/>
            <a:miter lim="800000"/>
            <a:headEnd/>
            <a:tailEnd/>
          </a:ln>
        </p:spPr>
      </p:pic>
      <p:pic>
        <p:nvPicPr>
          <p:cNvPr id="19461" name="Picture 5" descr="DNA"/>
          <p:cNvPicPr>
            <a:picLocks noChangeAspect="1" noChangeArrowheads="1"/>
          </p:cNvPicPr>
          <p:nvPr/>
        </p:nvPicPr>
        <p:blipFill>
          <a:blip r:embed="rId6"/>
          <a:srcRect/>
          <a:stretch>
            <a:fillRect/>
          </a:stretch>
        </p:blipFill>
        <p:spPr bwMode="auto">
          <a:xfrm>
            <a:off x="304800" y="914400"/>
            <a:ext cx="8540750" cy="5086350"/>
          </a:xfrm>
          <a:prstGeom prst="rect">
            <a:avLst/>
          </a:prstGeom>
          <a:noFill/>
        </p:spPr>
      </p:pic>
      <p:sp>
        <p:nvSpPr>
          <p:cNvPr id="19462" name="Text Box 6"/>
          <p:cNvSpPr txBox="1">
            <a:spLocks noChangeArrowheads="1"/>
          </p:cNvSpPr>
          <p:nvPr/>
        </p:nvSpPr>
        <p:spPr bwMode="auto">
          <a:xfrm>
            <a:off x="914400" y="6096000"/>
            <a:ext cx="6858000" cy="779463"/>
          </a:xfrm>
          <a:prstGeom prst="rect">
            <a:avLst/>
          </a:prstGeom>
          <a:noFill/>
          <a:ln w="9525">
            <a:noFill/>
            <a:miter lim="800000"/>
            <a:headEnd/>
            <a:tailEnd/>
          </a:ln>
          <a:effectLst/>
        </p:spPr>
        <p:txBody>
          <a:bodyPr>
            <a:spAutoFit/>
          </a:bodyPr>
          <a:lstStyle/>
          <a:p>
            <a:pPr eaLnBrk="0" hangingPunct="0"/>
            <a:r>
              <a:rPr lang="en-US" sz="1800"/>
              <a:t>Nucleic acid strands are polar, i.e, they have directionality.</a:t>
            </a:r>
          </a:p>
          <a:p>
            <a:pPr>
              <a:spcBef>
                <a:spcPct val="50000"/>
              </a:spcBef>
            </a:pPr>
            <a:endParaRPr lang="en-US" sz="1800"/>
          </a:p>
        </p:txBody>
      </p:sp>
      <p:sp>
        <p:nvSpPr>
          <p:cNvPr id="19463" name="Text Box 7"/>
          <p:cNvSpPr txBox="1">
            <a:spLocks noChangeArrowheads="1"/>
          </p:cNvSpPr>
          <p:nvPr/>
        </p:nvSpPr>
        <p:spPr bwMode="auto">
          <a:xfrm>
            <a:off x="1371600" y="228600"/>
            <a:ext cx="6172200" cy="457200"/>
          </a:xfrm>
          <a:prstGeom prst="rect">
            <a:avLst/>
          </a:prstGeom>
          <a:noFill/>
          <a:ln w="9525">
            <a:noFill/>
            <a:miter lim="800000"/>
            <a:headEnd/>
            <a:tailEnd/>
          </a:ln>
          <a:effectLst/>
        </p:spPr>
        <p:txBody>
          <a:bodyPr>
            <a:spAutoFit/>
          </a:bodyPr>
          <a:lstStyle/>
          <a:p>
            <a:pPr>
              <a:spcBef>
                <a:spcPct val="50000"/>
              </a:spcBef>
            </a:pPr>
            <a:r>
              <a:rPr lang="en-US"/>
              <a:t>Structural representation of DNA molecule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95"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p:cNvSpPr>
          <p:nvPr>
            <p:ph type="title"/>
          </p:nvPr>
        </p:nvSpPr>
        <p:spPr/>
        <p:txBody>
          <a:bodyPr/>
          <a:lstStyle/>
          <a:p>
            <a:pPr eaLnBrk="1" hangingPunct="1"/>
            <a:r>
              <a:rPr lang="en-US" altLang="en-US" sz="3600">
                <a:solidFill>
                  <a:srgbClr val="CC3300"/>
                </a:solidFill>
              </a:rPr>
              <a:t>Agarose gel electrophoresis to separate pieces of amplified DNA by size</a:t>
            </a:r>
          </a:p>
        </p:txBody>
      </p:sp>
      <p:pic>
        <p:nvPicPr>
          <p:cNvPr id="18435" name="Picture 5" descr="12_13GelElectrophoresi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5471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82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a:t>Animation of DNA replication</a:t>
            </a:r>
          </a:p>
        </p:txBody>
      </p:sp>
      <p:sp>
        <p:nvSpPr>
          <p:cNvPr id="25602" name="Rectangle 3"/>
          <p:cNvSpPr>
            <a:spLocks noGrp="1" noChangeArrowheads="1"/>
          </p:cNvSpPr>
          <p:nvPr>
            <p:ph type="body" idx="1"/>
          </p:nvPr>
        </p:nvSpPr>
        <p:spPr>
          <a:xfrm>
            <a:off x="685800" y="1828800"/>
            <a:ext cx="7772400" cy="4114800"/>
          </a:xfrm>
        </p:spPr>
        <p:txBody>
          <a:bodyPr/>
          <a:lstStyle/>
          <a:p>
            <a:r>
              <a:rPr lang="en-US" dirty="0">
                <a:hlinkClick r:id="" action="ppaction://hlinkshowjump?jump=nextslide"/>
              </a:rPr>
              <a:t>http://www.dnai.org</a:t>
            </a:r>
            <a:r>
              <a:rPr lang="en-US" dirty="0"/>
              <a:t>.  Code-Copying the code- Putting it together- </a:t>
            </a:r>
            <a:r>
              <a:rPr lang="en-US" dirty="0">
                <a:hlinkClick r:id="" action="ppaction://hlinkshowjump?jump=nextslide"/>
              </a:rPr>
              <a:t>DNA synthesis animation</a:t>
            </a:r>
            <a:r>
              <a:rPr lang="en-US" dirty="0"/>
              <a:t> </a:t>
            </a:r>
          </a:p>
        </p:txBody>
      </p:sp>
      <p:pic>
        <p:nvPicPr>
          <p:cNvPr id="25603" name="Picture 4"/>
          <p:cNvPicPr>
            <a:picLocks noChangeAspect="1" noChangeArrowheads="1"/>
          </p:cNvPicPr>
          <p:nvPr/>
        </p:nvPicPr>
        <p:blipFill>
          <a:blip r:embed="rId3"/>
          <a:srcRect/>
          <a:stretch>
            <a:fillRect/>
          </a:stretch>
        </p:blipFill>
        <p:spPr bwMode="auto">
          <a:xfrm>
            <a:off x="1447800" y="3581400"/>
            <a:ext cx="6200775" cy="3014663"/>
          </a:xfrm>
          <a:prstGeom prst="rect">
            <a:avLst/>
          </a:prstGeom>
          <a:noFill/>
          <a:ln w="9525">
            <a:noFill/>
            <a:miter lim="800000"/>
            <a:headEnd/>
            <a:tailEnd/>
          </a:ln>
        </p:spPr>
      </p:pic>
      <p:sp>
        <p:nvSpPr>
          <p:cNvPr id="2" name="Rectangle 1"/>
          <p:cNvSpPr/>
          <p:nvPr/>
        </p:nvSpPr>
        <p:spPr>
          <a:xfrm>
            <a:off x="7543800" y="6457890"/>
            <a:ext cx="4572000" cy="400110"/>
          </a:xfrm>
          <a:prstGeom prst="rect">
            <a:avLst/>
          </a:prstGeom>
        </p:spPr>
        <p:txBody>
          <a:bodyPr>
            <a:spAutoFit/>
          </a:bodyPr>
          <a:lstStyle/>
          <a:p>
            <a:r>
              <a:rPr lang="en-US" sz="2000" dirty="0">
                <a:hlinkClick r:id="rId4"/>
              </a:rPr>
              <a:t>backup copy</a:t>
            </a:r>
            <a:endParaRPr lang="en-US" sz="2000" dirty="0"/>
          </a:p>
        </p:txBody>
      </p:sp>
    </p:spTree>
    <p:extLst>
      <p:ext uri="{BB962C8B-B14F-4D97-AF65-F5344CB8AC3E}">
        <p14:creationId xmlns:p14="http://schemas.microsoft.com/office/powerpoint/2010/main" val="129143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304800"/>
            <a:ext cx="7772400" cy="1143000"/>
          </a:xfrm>
        </p:spPr>
        <p:txBody>
          <a:bodyPr/>
          <a:lstStyle/>
          <a:p>
            <a:r>
              <a:rPr lang="en-US" dirty="0">
                <a:hlinkClick r:id="rId4"/>
              </a:rPr>
              <a:t>Animation of DNA replication</a:t>
            </a:r>
            <a:endParaRPr lang="en-US" dirty="0"/>
          </a:p>
        </p:txBody>
      </p:sp>
      <p:sp>
        <p:nvSpPr>
          <p:cNvPr id="2" name="Rectangle 1"/>
          <p:cNvSpPr/>
          <p:nvPr/>
        </p:nvSpPr>
        <p:spPr>
          <a:xfrm>
            <a:off x="7543800" y="6457890"/>
            <a:ext cx="4572000" cy="400110"/>
          </a:xfrm>
          <a:prstGeom prst="rect">
            <a:avLst/>
          </a:prstGeom>
        </p:spPr>
        <p:txBody>
          <a:bodyPr>
            <a:spAutoFit/>
          </a:bodyPr>
          <a:lstStyle/>
          <a:p>
            <a:r>
              <a:rPr lang="en-US" sz="2000" dirty="0">
                <a:hlinkClick r:id="rId5"/>
              </a:rPr>
              <a:t>backup copy</a:t>
            </a:r>
            <a:endParaRPr lang="en-US" sz="2000" dirty="0"/>
          </a:p>
        </p:txBody>
      </p:sp>
      <p:sp>
        <p:nvSpPr>
          <p:cNvPr id="4" name="Rectangle 3">
            <a:hlinkClick r:id="rId6"/>
            <a:extLst>
              <a:ext uri="{FF2B5EF4-FFF2-40B4-BE49-F238E27FC236}">
                <a16:creationId xmlns:a16="http://schemas.microsoft.com/office/drawing/2014/main" id="{AA23BE79-513A-2D40-B09C-54E9AD46A02E}"/>
              </a:ext>
            </a:extLst>
          </p:cNvPr>
          <p:cNvSpPr/>
          <p:nvPr/>
        </p:nvSpPr>
        <p:spPr>
          <a:xfrm>
            <a:off x="6400800" y="6477000"/>
            <a:ext cx="1143000" cy="369332"/>
          </a:xfrm>
          <a:prstGeom prst="rect">
            <a:avLst/>
          </a:prstGeom>
        </p:spPr>
        <p:txBody>
          <a:bodyPr wrap="square">
            <a:spAutoFit/>
          </a:bodyPr>
          <a:lstStyle/>
          <a:p>
            <a:r>
              <a:rPr lang="en-US" sz="1800" dirty="0">
                <a:hlinkClick r:id="rId6"/>
              </a:rPr>
              <a:t>source</a:t>
            </a:r>
            <a:endParaRPr lang="en-US" sz="1800" dirty="0"/>
          </a:p>
        </p:txBody>
      </p:sp>
      <p:sp>
        <p:nvSpPr>
          <p:cNvPr id="5" name="Rectangle 4">
            <a:extLst>
              <a:ext uri="{FF2B5EF4-FFF2-40B4-BE49-F238E27FC236}">
                <a16:creationId xmlns:a16="http://schemas.microsoft.com/office/drawing/2014/main" id="{2E4D0162-1C3A-C54A-9F9F-C04141797F6B}"/>
              </a:ext>
            </a:extLst>
          </p:cNvPr>
          <p:cNvSpPr/>
          <p:nvPr/>
        </p:nvSpPr>
        <p:spPr>
          <a:xfrm>
            <a:off x="1752600" y="6324600"/>
            <a:ext cx="6705600" cy="584775"/>
          </a:xfrm>
          <a:prstGeom prst="rect">
            <a:avLst/>
          </a:prstGeom>
        </p:spPr>
        <p:txBody>
          <a:bodyPr wrap="square">
            <a:spAutoFit/>
          </a:bodyPr>
          <a:lstStyle/>
          <a:p>
            <a:r>
              <a:rPr lang="en-US" sz="1600" dirty="0">
                <a:hlinkClick r:id="rId7"/>
              </a:rPr>
              <a:t>http://www.dnai.org</a:t>
            </a:r>
            <a:r>
              <a:rPr lang="en-US" sz="1600" dirty="0"/>
              <a:t> </a:t>
            </a:r>
          </a:p>
          <a:p>
            <a:r>
              <a:rPr lang="en-US" sz="1600" dirty="0"/>
              <a:t> Code-Copying the code- Putting it together.</a:t>
            </a:r>
          </a:p>
        </p:txBody>
      </p:sp>
      <p:pic>
        <p:nvPicPr>
          <p:cNvPr id="7" name="Mechanism of DNA Replication (Basic)">
            <a:hlinkClick r:id="" action="ppaction://media"/>
            <a:extLst>
              <a:ext uri="{FF2B5EF4-FFF2-40B4-BE49-F238E27FC236}">
                <a16:creationId xmlns:a16="http://schemas.microsoft.com/office/drawing/2014/main" id="{6BD04E59-0C6F-B845-8852-D64BDBB448D2}"/>
              </a:ext>
            </a:extLst>
          </p:cNvPr>
          <p:cNvPicPr>
            <a:picLocks noRot="1" noChangeAspect="1"/>
          </p:cNvPicPr>
          <p:nvPr>
            <a:videoFile r:link="rId1"/>
          </p:nvPr>
        </p:nvPicPr>
        <p:blipFill>
          <a:blip r:embed="rId8"/>
          <a:stretch>
            <a:fillRect/>
          </a:stretch>
        </p:blipFill>
        <p:spPr>
          <a:xfrm>
            <a:off x="0" y="857250"/>
            <a:ext cx="9144000" cy="5143500"/>
          </a:xfrm>
          <a:prstGeom prst="rect">
            <a:avLst/>
          </a:prstGeom>
        </p:spPr>
      </p:pic>
    </p:spTree>
    <p:extLst>
      <p:ext uri="{BB962C8B-B14F-4D97-AF65-F5344CB8AC3E}">
        <p14:creationId xmlns:p14="http://schemas.microsoft.com/office/powerpoint/2010/main" val="416311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5"/>
          <p:cNvSpPr txBox="1">
            <a:spLocks noChangeArrowheads="1"/>
          </p:cNvSpPr>
          <p:nvPr/>
        </p:nvSpPr>
        <p:spPr bwMode="auto">
          <a:xfrm>
            <a:off x="2286000" y="280988"/>
            <a:ext cx="4830763" cy="579437"/>
          </a:xfrm>
          <a:prstGeom prst="rect">
            <a:avLst/>
          </a:prstGeom>
          <a:noFill/>
          <a:ln w="9525">
            <a:noFill/>
            <a:miter lim="800000"/>
            <a:headEnd/>
            <a:tailEnd/>
          </a:ln>
        </p:spPr>
        <p:txBody>
          <a:bodyPr wrap="none">
            <a:spAutoFit/>
          </a:bodyPr>
          <a:lstStyle/>
          <a:p>
            <a:pPr eaLnBrk="0" hangingPunct="0"/>
            <a:r>
              <a:rPr lang="en-US" sz="3200"/>
              <a:t>The Challenge of Packing</a:t>
            </a:r>
          </a:p>
        </p:txBody>
      </p:sp>
      <p:pic>
        <p:nvPicPr>
          <p:cNvPr id="29698" name="Picture 8" descr="figure 6-01a"/>
          <p:cNvPicPr>
            <a:picLocks noChangeAspect="1" noChangeArrowheads="1"/>
          </p:cNvPicPr>
          <p:nvPr/>
        </p:nvPicPr>
        <p:blipFill>
          <a:blip r:embed="rId3"/>
          <a:srcRect/>
          <a:stretch>
            <a:fillRect/>
          </a:stretch>
        </p:blipFill>
        <p:spPr bwMode="auto">
          <a:xfrm>
            <a:off x="228600" y="1371600"/>
            <a:ext cx="4092575" cy="3733800"/>
          </a:xfrm>
          <a:prstGeom prst="rect">
            <a:avLst/>
          </a:prstGeom>
          <a:noFill/>
          <a:ln w="9525">
            <a:noFill/>
            <a:miter lim="800000"/>
            <a:headEnd/>
            <a:tailEnd/>
          </a:ln>
        </p:spPr>
      </p:pic>
      <p:pic>
        <p:nvPicPr>
          <p:cNvPr id="29699" name="Picture 4" descr="11_03EukDNAPacking-L.jpg"/>
          <p:cNvPicPr>
            <a:picLocks noChangeAspect="1"/>
          </p:cNvPicPr>
          <p:nvPr/>
        </p:nvPicPr>
        <p:blipFill>
          <a:blip r:embed="rId4"/>
          <a:srcRect/>
          <a:stretch>
            <a:fillRect/>
          </a:stretch>
        </p:blipFill>
        <p:spPr bwMode="auto">
          <a:xfrm>
            <a:off x="4419600" y="2057400"/>
            <a:ext cx="4619625" cy="2438400"/>
          </a:xfrm>
          <a:prstGeom prst="rect">
            <a:avLst/>
          </a:prstGeom>
          <a:noFill/>
          <a:ln w="9525">
            <a:noFill/>
            <a:miter lim="800000"/>
            <a:headEnd/>
            <a:tailEnd/>
          </a:ln>
        </p:spPr>
      </p:pic>
      <p:sp>
        <p:nvSpPr>
          <p:cNvPr id="29700" name="TextBox 5"/>
          <p:cNvSpPr txBox="1">
            <a:spLocks noChangeArrowheads="1"/>
          </p:cNvSpPr>
          <p:nvPr/>
        </p:nvSpPr>
        <p:spPr bwMode="auto">
          <a:xfrm>
            <a:off x="4343400" y="5791200"/>
            <a:ext cx="1077913" cy="369888"/>
          </a:xfrm>
          <a:prstGeom prst="rect">
            <a:avLst/>
          </a:prstGeom>
          <a:noFill/>
          <a:ln w="9525">
            <a:noFill/>
            <a:miter lim="800000"/>
            <a:headEnd/>
            <a:tailEnd/>
          </a:ln>
        </p:spPr>
        <p:txBody>
          <a:bodyPr wrap="none">
            <a:spAutoFit/>
          </a:bodyPr>
          <a:lstStyle/>
          <a:p>
            <a:pPr eaLnBrk="0" hangingPunct="0"/>
            <a:r>
              <a:rPr lang="en-US" sz="1800"/>
              <a:t>Fig. 11-3</a:t>
            </a:r>
          </a:p>
        </p:txBody>
      </p:sp>
      <p:sp>
        <p:nvSpPr>
          <p:cNvPr id="29701" name="Text Box 4"/>
          <p:cNvSpPr txBox="1">
            <a:spLocks noChangeArrowheads="1"/>
          </p:cNvSpPr>
          <p:nvPr/>
        </p:nvSpPr>
        <p:spPr bwMode="auto">
          <a:xfrm>
            <a:off x="5943600" y="4953000"/>
            <a:ext cx="2697163" cy="946150"/>
          </a:xfrm>
          <a:prstGeom prst="rect">
            <a:avLst/>
          </a:prstGeom>
          <a:noFill/>
          <a:ln w="9525">
            <a:noFill/>
            <a:miter lim="800000"/>
            <a:headEnd/>
            <a:tailEnd/>
          </a:ln>
        </p:spPr>
        <p:txBody>
          <a:bodyPr wrap="none">
            <a:spAutoFit/>
          </a:bodyPr>
          <a:lstStyle/>
          <a:p>
            <a:pPr algn="ctr" eaLnBrk="0" hangingPunct="0"/>
            <a:r>
              <a:rPr lang="en-US" sz="2800" dirty="0">
                <a:hlinkClick r:id="" action="ppaction://hlinkshowjump?jump=nextslide"/>
              </a:rPr>
              <a:t>Movie</a:t>
            </a:r>
          </a:p>
          <a:p>
            <a:pPr algn="ctr" eaLnBrk="0" hangingPunct="0"/>
            <a:r>
              <a:rPr lang="en-US" sz="2800" dirty="0">
                <a:hlinkClick r:id="" action="ppaction://hlinkshowjump?jump=nextslide"/>
              </a:rPr>
              <a:t>DNA Packaging</a:t>
            </a:r>
            <a:endParaRPr lang="en-US" sz="2800" dirty="0"/>
          </a:p>
        </p:txBody>
      </p:sp>
    </p:spTree>
    <p:extLst>
      <p:ext uri="{BB962C8B-B14F-4D97-AF65-F5344CB8AC3E}">
        <p14:creationId xmlns:p14="http://schemas.microsoft.com/office/powerpoint/2010/main" val="370342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5"/>
          <p:cNvSpPr txBox="1">
            <a:spLocks noChangeArrowheads="1"/>
          </p:cNvSpPr>
          <p:nvPr/>
        </p:nvSpPr>
        <p:spPr bwMode="auto">
          <a:xfrm>
            <a:off x="2286000" y="280988"/>
            <a:ext cx="4377930" cy="584775"/>
          </a:xfrm>
          <a:prstGeom prst="rect">
            <a:avLst/>
          </a:prstGeom>
          <a:noFill/>
          <a:ln w="9525">
            <a:noFill/>
            <a:miter lim="800000"/>
            <a:headEnd/>
            <a:tailEnd/>
          </a:ln>
        </p:spPr>
        <p:txBody>
          <a:bodyPr wrap="none">
            <a:spAutoFit/>
          </a:bodyPr>
          <a:lstStyle/>
          <a:p>
            <a:pPr eaLnBrk="0" hangingPunct="0"/>
            <a:r>
              <a:rPr lang="en-US" sz="3200" dirty="0">
                <a:hlinkClick r:id="rId4"/>
              </a:rPr>
              <a:t>Movie: DNA Packaging</a:t>
            </a:r>
            <a:endParaRPr lang="en-US" sz="3200" dirty="0"/>
          </a:p>
        </p:txBody>
      </p:sp>
      <p:pic>
        <p:nvPicPr>
          <p:cNvPr id="2" name="DNA packaging | HHMI BioInteractive Video">
            <a:hlinkClick r:id="" action="ppaction://media"/>
            <a:extLst>
              <a:ext uri="{FF2B5EF4-FFF2-40B4-BE49-F238E27FC236}">
                <a16:creationId xmlns:a16="http://schemas.microsoft.com/office/drawing/2014/main" id="{64A2A1E8-B997-0048-927F-03126DB223DC}"/>
              </a:ext>
            </a:extLst>
          </p:cNvPr>
          <p:cNvPicPr>
            <a:picLocks noRot="1" noChangeAspect="1"/>
          </p:cNvPicPr>
          <p:nvPr>
            <a:videoFile r:link="rId1"/>
          </p:nvPr>
        </p:nvPicPr>
        <p:blipFill>
          <a:blip r:embed="rId5"/>
          <a:stretch>
            <a:fillRect/>
          </a:stretch>
        </p:blipFill>
        <p:spPr>
          <a:xfrm>
            <a:off x="0" y="857250"/>
            <a:ext cx="9144000" cy="5143500"/>
          </a:xfrm>
          <a:prstGeom prst="rect">
            <a:avLst/>
          </a:prstGeom>
        </p:spPr>
      </p:pic>
      <p:sp>
        <p:nvSpPr>
          <p:cNvPr id="3" name="Rectangle 2">
            <a:extLst>
              <a:ext uri="{FF2B5EF4-FFF2-40B4-BE49-F238E27FC236}">
                <a16:creationId xmlns:a16="http://schemas.microsoft.com/office/drawing/2014/main" id="{994851C4-E031-B145-B3A7-1A1083EA3D19}"/>
              </a:ext>
            </a:extLst>
          </p:cNvPr>
          <p:cNvSpPr/>
          <p:nvPr/>
        </p:nvSpPr>
        <p:spPr>
          <a:xfrm>
            <a:off x="7315200" y="6324600"/>
            <a:ext cx="1752600" cy="461665"/>
          </a:xfrm>
          <a:prstGeom prst="rect">
            <a:avLst/>
          </a:prstGeom>
        </p:spPr>
        <p:txBody>
          <a:bodyPr wrap="square">
            <a:spAutoFit/>
          </a:bodyPr>
          <a:lstStyle/>
          <a:p>
            <a:r>
              <a:rPr lang="en-US" dirty="0">
                <a:hlinkClick r:id="rId6"/>
              </a:rPr>
              <a:t>backup link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NA to RN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686" y="1895207"/>
            <a:ext cx="5638800" cy="44135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Templating RNA from DNA</a:t>
            </a:r>
          </a:p>
        </p:txBody>
      </p:sp>
    </p:spTree>
    <p:extLst>
      <p:ext uri="{BB962C8B-B14F-4D97-AF65-F5344CB8AC3E}">
        <p14:creationId xmlns:p14="http://schemas.microsoft.com/office/powerpoint/2010/main" val="1444785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How does transcription work?</a:t>
            </a:r>
          </a:p>
        </p:txBody>
      </p:sp>
      <p:sp>
        <p:nvSpPr>
          <p:cNvPr id="8195" name="AutoShape 3"/>
          <p:cNvSpPr>
            <a:spLocks noGrp="1" noChangeAspect="1" noChangeArrowheads="1"/>
          </p:cNvSpPr>
          <p:nvPr>
            <p:ph type="body" idx="1"/>
          </p:nvPr>
        </p:nvSpPr>
        <p:spPr>
          <a:xfrm>
            <a:off x="685800" y="1905000"/>
            <a:ext cx="7772400" cy="4114800"/>
          </a:xfrm>
        </p:spPr>
        <p:txBody>
          <a:bodyPr/>
          <a:lstStyle/>
          <a:p>
            <a:r>
              <a:rPr lang="en-US" altLang="en-US" dirty="0">
                <a:hlinkClick r:id="" action="ppaction://hlinkshowjump?jump=nextslide"/>
              </a:rPr>
              <a:t>http://www.dnai.org    </a:t>
            </a:r>
            <a:endParaRPr lang="en-US" altLang="en-US" dirty="0"/>
          </a:p>
          <a:p>
            <a:r>
              <a:rPr lang="en-US" altLang="en-US" dirty="0"/>
              <a:t>Code, copying the code, putting it together, </a:t>
            </a:r>
            <a:r>
              <a:rPr lang="en-US" altLang="en-US" dirty="0">
                <a:hlinkClick r:id="" action="ppaction://hlinkshowjump?jump=nextslide"/>
              </a:rPr>
              <a:t>transcription video</a:t>
            </a:r>
            <a:endParaRPr lang="en-US" altLang="en-US"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733800"/>
            <a:ext cx="57912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54796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7085</TotalTime>
  <Words>2979</Words>
  <Application>Microsoft Macintosh PowerPoint</Application>
  <PresentationFormat>On-screen Show (4:3)</PresentationFormat>
  <Paragraphs>126</Paragraphs>
  <Slides>30</Slides>
  <Notes>29</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Lucida Sans Unicode</vt:lpstr>
      <vt:lpstr>Symbol</vt:lpstr>
      <vt:lpstr>Times</vt:lpstr>
      <vt:lpstr>Blank Presentation</vt:lpstr>
      <vt:lpstr>PowerPoint Presentation</vt:lpstr>
      <vt:lpstr>PowerPoint Presentation</vt:lpstr>
      <vt:lpstr>PowerPoint Presentation</vt:lpstr>
      <vt:lpstr>Animation of DNA replication</vt:lpstr>
      <vt:lpstr>Animation of DNA replication</vt:lpstr>
      <vt:lpstr>PowerPoint Presentation</vt:lpstr>
      <vt:lpstr>PowerPoint Presentation</vt:lpstr>
      <vt:lpstr>Templating RNA from DNA</vt:lpstr>
      <vt:lpstr>How does transcription work?</vt:lpstr>
      <vt:lpstr>How does transcription work?</vt:lpstr>
      <vt:lpstr>Varieties of structures of RNAs</vt:lpstr>
      <vt:lpstr>PowerPoint Presentation</vt:lpstr>
      <vt:lpstr>PowerPoint Presentation</vt:lpstr>
      <vt:lpstr>How are genes organized on a chromosome?</vt:lpstr>
      <vt:lpstr>How are genes organized on a chromosome?</vt:lpstr>
      <vt:lpstr>Exon and introns</vt:lpstr>
      <vt:lpstr>PowerPoint Presentation</vt:lpstr>
      <vt:lpstr>PowerPoint Presentation</vt:lpstr>
      <vt:lpstr>PowerPoint Presentation</vt:lpstr>
      <vt:lpstr>PowerPoint Presentation</vt:lpstr>
      <vt:lpstr>PowerPoint Presentation</vt:lpstr>
      <vt:lpstr>PowerPoint Presentation</vt:lpstr>
      <vt:lpstr>A mechanism for studying individual genes or DNA regions based on a special DNA replication technology</vt:lpstr>
      <vt:lpstr>Need to amplify the sample DNA</vt:lpstr>
      <vt:lpstr>How does PCR work?</vt:lpstr>
      <vt:lpstr>How does PCR work? Kary Mullis interview 1</vt:lpstr>
      <vt:lpstr>How does PCR work? Kary Mullis interview 2</vt:lpstr>
      <vt:lpstr>How does PCR work? Kary Mullis interview 3</vt:lpstr>
      <vt:lpstr>How does PCR work? Amplification Graph</vt:lpstr>
      <vt:lpstr>Agarose gel electrophoresis to separate pieces of amplified DNA by size</vt:lpstr>
    </vt:vector>
  </TitlesOfParts>
  <Company>Sumanas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w</dc:creator>
  <cp:lastModifiedBy>Shablovsky, Georgi G.</cp:lastModifiedBy>
  <cp:revision>189</cp:revision>
  <dcterms:created xsi:type="dcterms:W3CDTF">2002-12-24T01:08:46Z</dcterms:created>
  <dcterms:modified xsi:type="dcterms:W3CDTF">2019-10-19T20:42:22Z</dcterms:modified>
</cp:coreProperties>
</file>