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86" r:id="rId2"/>
    <p:sldId id="499" r:id="rId3"/>
    <p:sldId id="500" r:id="rId4"/>
    <p:sldId id="505" r:id="rId5"/>
    <p:sldId id="561" r:id="rId6"/>
    <p:sldId id="537" r:id="rId7"/>
    <p:sldId id="570" r:id="rId8"/>
    <p:sldId id="538" r:id="rId9"/>
    <p:sldId id="455" r:id="rId10"/>
    <p:sldId id="456" r:id="rId11"/>
    <p:sldId id="457" r:id="rId12"/>
    <p:sldId id="571" r:id="rId13"/>
    <p:sldId id="409" r:id="rId14"/>
    <p:sldId id="567" r:id="rId15"/>
    <p:sldId id="543" r:id="rId16"/>
    <p:sldId id="546" r:id="rId17"/>
    <p:sldId id="569" r:id="rId18"/>
    <p:sldId id="487" r:id="rId19"/>
    <p:sldId id="397" r:id="rId20"/>
    <p:sldId id="400" r:id="rId21"/>
    <p:sldId id="398" r:id="rId22"/>
    <p:sldId id="565" r:id="rId23"/>
    <p:sldId id="566" r:id="rId24"/>
    <p:sldId id="402" r:id="rId25"/>
    <p:sldId id="481" r:id="rId26"/>
    <p:sldId id="403" r:id="rId27"/>
    <p:sldId id="405" r:id="rId28"/>
    <p:sldId id="406" r:id="rId29"/>
    <p:sldId id="407" r:id="rId30"/>
    <p:sldId id="480" r:id="rId31"/>
    <p:sldId id="548" r:id="rId32"/>
    <p:sldId id="549" r:id="rId33"/>
    <p:sldId id="550" r:id="rId34"/>
    <p:sldId id="563" r:id="rId35"/>
    <p:sldId id="564" r:id="rId36"/>
    <p:sldId id="562" r:id="rId37"/>
    <p:sldId id="553" r:id="rId38"/>
    <p:sldId id="554" r:id="rId39"/>
    <p:sldId id="555" r:id="rId40"/>
    <p:sldId id="556"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6600"/>
    <a:srgbClr val="FF3300"/>
    <a:srgbClr val="0000FF"/>
    <a:srgbClr val="008000"/>
    <a:srgbClr val="000000"/>
    <a:srgbClr val="FFFF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48" autoAdjust="0"/>
    <p:restoredTop sz="80425" autoAdjust="0"/>
  </p:normalViewPr>
  <p:slideViewPr>
    <p:cSldViewPr>
      <p:cViewPr varScale="1">
        <p:scale>
          <a:sx n="59" d="100"/>
          <a:sy n="59" d="100"/>
        </p:scale>
        <p:origin x="840" y="184"/>
      </p:cViewPr>
      <p:guideLst>
        <p:guide orient="horz" pos="2160"/>
        <p:guide pos="2880"/>
      </p:guideLst>
    </p:cSldViewPr>
  </p:slideViewPr>
  <p:outlineViewPr>
    <p:cViewPr>
      <p:scale>
        <a:sx n="33" d="100"/>
        <a:sy n="33" d="100"/>
      </p:scale>
      <p:origin x="0" y="1098"/>
    </p:cViewPr>
  </p:outlineViewPr>
  <p:notesTextViewPr>
    <p:cViewPr>
      <p:scale>
        <a:sx n="3" d="2"/>
        <a:sy n="3" d="2"/>
      </p:scale>
      <p:origin x="0" y="0"/>
    </p:cViewPr>
  </p:notesTextViewPr>
  <p:sorterViewPr>
    <p:cViewPr>
      <p:scale>
        <a:sx n="100" d="100"/>
        <a:sy n="100" d="100"/>
      </p:scale>
      <p:origin x="0" y="-49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0E29710-4C0E-4A4B-A053-59945624196F}" type="datetimeFigureOut">
              <a:rPr lang="en-US"/>
              <a:pPr>
                <a:defRPr/>
              </a:pPr>
              <a:t>4/1/19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949D126-F830-4513-9029-DFC2BFF49A9A}" type="slidenum">
              <a:rPr lang="en-US"/>
              <a:pPr>
                <a:defRPr/>
              </a:pPr>
              <a:t>‹#›</a:t>
            </a:fld>
            <a:endParaRPr lang="en-US"/>
          </a:p>
        </p:txBody>
      </p:sp>
    </p:spTree>
    <p:extLst>
      <p:ext uri="{BB962C8B-B14F-4D97-AF65-F5344CB8AC3E}">
        <p14:creationId xmlns:p14="http://schemas.microsoft.com/office/powerpoint/2010/main" val="21181614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The biosphere extends several kilometers above Earth to the depth of the ocean.  Examples here are the Earth from space, a tropical rainforest, the frozen tundra, world biomes and clouds (as an indicator of climate).  All impact or are examples of the biosphere.</a:t>
            </a:r>
          </a:p>
        </p:txBody>
      </p:sp>
    </p:spTree>
    <p:extLst>
      <p:ext uri="{BB962C8B-B14F-4D97-AF65-F5344CB8AC3E}">
        <p14:creationId xmlns:p14="http://schemas.microsoft.com/office/powerpoint/2010/main" val="208089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3D5EA8-7377-47A6-98D5-75B2AB040D4B}" type="slidenum">
              <a:rPr lang="en-US"/>
              <a:pPr>
                <a:defRPr/>
              </a:pPr>
              <a:t>10</a:t>
            </a:fld>
            <a:endParaRPr lang="en-US"/>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xfrm>
            <a:off x="914400" y="4338638"/>
            <a:ext cx="5029200" cy="274637"/>
          </a:xfrm>
          <a:noFill/>
        </p:spPr>
        <p:txBody>
          <a:bodyPr wrap="square" numCol="1" anchor="t" anchorCtr="0" compatLnSpc="1">
            <a:prstTxWarp prst="textNoShape">
              <a:avLst/>
            </a:prstTxWarp>
            <a:normAutofit fontScale="32500" lnSpcReduction="20000"/>
          </a:bodyPr>
          <a:lstStyle/>
          <a:p>
            <a:r>
              <a:rPr lang="en-US" sz="1200" kern="1200" dirty="0">
                <a:solidFill>
                  <a:schemeClr val="tx1"/>
                </a:solidFill>
                <a:effectLst/>
                <a:latin typeface="+mn-lt"/>
                <a:ea typeface="+mn-ea"/>
                <a:cs typeface="+mn-cs"/>
              </a:rPr>
              <a:t>“Insolation is a measure of solar radiation energy received on a given surface area in a given time.”  </a:t>
            </a:r>
            <a:r>
              <a:rPr lang="en-US" sz="1200" kern="1200" dirty="0" err="1">
                <a:solidFill>
                  <a:schemeClr val="tx1"/>
                </a:solidFill>
                <a:effectLst/>
                <a:latin typeface="+mn-lt"/>
                <a:ea typeface="+mn-ea"/>
                <a:cs typeface="+mn-cs"/>
              </a:rPr>
              <a:t>Winkipedia</a:t>
            </a:r>
            <a:r>
              <a:rPr lang="en-US" sz="1200" kern="1200" dirty="0">
                <a:solidFill>
                  <a:schemeClr val="tx1"/>
                </a:solidFill>
                <a:effectLst/>
                <a:latin typeface="+mn-lt"/>
                <a:ea typeface="+mn-ea"/>
                <a:cs typeface="+mn-cs"/>
              </a:rPr>
              <a:t>.  It is measured in watts/square meter.  Some will be absorbed and some reflected as shown in the previous slide.  Where the sun directly hits the equatorial regions you can see that more radiant energy is reaching the surface.  At greater latitudes the suns energy is spread over a more angled Earth surface which reduces the amount per surface area.</a:t>
            </a:r>
            <a:endParaRPr lang="en-US" dirty="0"/>
          </a:p>
        </p:txBody>
      </p:sp>
    </p:spTree>
    <p:extLst>
      <p:ext uri="{BB962C8B-B14F-4D97-AF65-F5344CB8AC3E}">
        <p14:creationId xmlns:p14="http://schemas.microsoft.com/office/powerpoint/2010/main" val="3669027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94AD56-F531-4AA0-8FEE-39739F643F61}" type="slidenum">
              <a:rPr lang="en-US"/>
              <a:pPr>
                <a:defRPr/>
              </a:pPr>
              <a:t>11</a:t>
            </a:fld>
            <a:endParaRPr lang="en-US"/>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xfrm>
            <a:off x="914400" y="4338638"/>
            <a:ext cx="5029200" cy="274637"/>
          </a:xfrm>
          <a:noFill/>
        </p:spPr>
        <p:txBody>
          <a:bodyPr wrap="square" numCol="1" anchor="t" anchorCtr="0" compatLnSpc="1">
            <a:prstTxWarp prst="textNoShape">
              <a:avLst/>
            </a:prstTxWarp>
            <a:normAutofit fontScale="32500" lnSpcReduction="20000"/>
          </a:bodyPr>
          <a:lstStyle/>
          <a:p>
            <a:r>
              <a:rPr lang="en-US" sz="1200" kern="1200" dirty="0">
                <a:solidFill>
                  <a:schemeClr val="tx1"/>
                </a:solidFill>
                <a:effectLst/>
                <a:latin typeface="+mn-lt"/>
                <a:ea typeface="+mn-ea"/>
                <a:cs typeface="+mn-cs"/>
              </a:rPr>
              <a:t>Seasonal climatic effects are due to the tilt of the Earth.  If no tilt, no seasons and day and night time are equal.  At summer solstice, north pole is oriented toward the sun and we have our longest day in the northern hemisphere.  Note the amount of light hitting the equatorial region versus other regions for further understanding of insolation impacts.  At autumnal equinox (fall) and vernal equinox (spring) neither pole is oriented toward the sun and day time equals night.  The winter solstice is opposite of the summer solstice with the south pole getting greater light.</a:t>
            </a:r>
          </a:p>
        </p:txBody>
      </p:sp>
    </p:spTree>
    <p:extLst>
      <p:ext uri="{BB962C8B-B14F-4D97-AF65-F5344CB8AC3E}">
        <p14:creationId xmlns:p14="http://schemas.microsoft.com/office/powerpoint/2010/main" val="777886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94AD56-F531-4AA0-8FEE-39739F643F61}" type="slidenum">
              <a:rPr lang="en-US"/>
              <a:pPr>
                <a:defRPr/>
              </a:pPr>
              <a:t>12</a:t>
            </a:fld>
            <a:endParaRPr lang="en-US"/>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xfrm>
            <a:off x="914400" y="4338638"/>
            <a:ext cx="5029200" cy="274637"/>
          </a:xfrm>
          <a:noFill/>
        </p:spPr>
        <p:txBody>
          <a:bodyPr wrap="square" numCol="1" anchor="t" anchorCtr="0" compatLnSpc="1">
            <a:prstTxWarp prst="textNoShape">
              <a:avLst/>
            </a:prstTxWarp>
            <a:normAutofit fontScale="32500" lnSpcReduction="20000"/>
          </a:bodyPr>
          <a:lstStyle/>
          <a:p>
            <a:r>
              <a:rPr lang="en-US" sz="1200" kern="1200" dirty="0">
                <a:solidFill>
                  <a:schemeClr val="tx1"/>
                </a:solidFill>
                <a:effectLst/>
                <a:latin typeface="+mn-lt"/>
                <a:ea typeface="+mn-ea"/>
                <a:cs typeface="+mn-cs"/>
              </a:rPr>
              <a:t>Seasonal climatic effects are due to the tilt of the Earth.  If no tilt, no seasons and day and night time are equal.  At summer solstice, north pole is oriented toward the sun and we have our longest day in the northern hemisphere.  Note the amount of light hitting the equatorial region versus other regions for further understanding of insolation impacts.  At autumnal equinox (fall) and vernal equinox (spring) neither pole is oriented toward the sun and day time equals night.  The winter solstice is opposite of the summer solstice with the south pole getting greater light.</a:t>
            </a:r>
          </a:p>
        </p:txBody>
      </p:sp>
    </p:spTree>
    <p:extLst>
      <p:ext uri="{BB962C8B-B14F-4D97-AF65-F5344CB8AC3E}">
        <p14:creationId xmlns:p14="http://schemas.microsoft.com/office/powerpoint/2010/main" val="437428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p>
            <a:pPr>
              <a:defRPr/>
            </a:pPr>
            <a:fld id="{DDBC306E-F0A2-46CA-AAB8-9C3053CF99E2}" type="slidenum">
              <a:rPr lang="en-US" smtClean="0"/>
              <a:pPr>
                <a:defRPr/>
              </a:pPr>
              <a:t>13</a:t>
            </a:fld>
            <a:endParaRPr lang="en-US"/>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a:t>Diagram shows atmospheric circulation which affects winds, rainfall, temperature.  These defining abiotic factors provide a general expectation for the latitudinal display of biome climates.</a:t>
            </a:r>
          </a:p>
        </p:txBody>
      </p:sp>
    </p:spTree>
    <p:extLst>
      <p:ext uri="{BB962C8B-B14F-4D97-AF65-F5344CB8AC3E}">
        <p14:creationId xmlns:p14="http://schemas.microsoft.com/office/powerpoint/2010/main" val="533624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p>
            <a:pPr>
              <a:defRPr/>
            </a:pPr>
            <a:fld id="{DDBC306E-F0A2-46CA-AAB8-9C3053CF99E2}" type="slidenum">
              <a:rPr lang="en-US" smtClean="0"/>
              <a:pPr>
                <a:defRPr/>
              </a:pPr>
              <a:t>14</a:t>
            </a:fld>
            <a:endParaRPr lang="en-US"/>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a:t>Diagram shows atmospheric circulation which affects winds, rainfall, temperature.  These defining abiotic factors provide a general expectation for the latitudinal display of biome climates.</a:t>
            </a:r>
          </a:p>
        </p:txBody>
      </p:sp>
    </p:spTree>
    <p:extLst>
      <p:ext uri="{BB962C8B-B14F-4D97-AF65-F5344CB8AC3E}">
        <p14:creationId xmlns:p14="http://schemas.microsoft.com/office/powerpoint/2010/main" val="2823884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38D81B3-36C2-46EA-A7AB-00E9D44C52DC}" type="slidenum">
              <a:rPr lang="en-US" sz="1200"/>
              <a:pPr algn="r"/>
              <a:t>15</a:t>
            </a:fld>
            <a:endParaRPr lang="en-US" sz="1200"/>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This slide builds on the previous slides on atmospheric circulation. It explains the major patterns of wind on the Earth’s surface. For example, the diameter of Earth’s surface at the equator is greater than at other latitudes.  This rapidly moving surface deflects vertically circulating air and trade winds blow east to west.  As air moves north or south it must maintain its angular momentum. If an air mass is moving towards an area of the Earth that is spinning faster than the air mass itself is moving, the air must slow down relative to the surface. If the air mass is moving towards an area that is spinning slower than the air mass itself, the air must speed up relative to the surface. This conservation of angular momentum causes air moving south in the northern hemisphere to veer to the left and air moving north to veer to the right.</a:t>
            </a:r>
          </a:p>
        </p:txBody>
      </p:sp>
    </p:spTree>
    <p:custDataLst>
      <p:tags r:id="rId1"/>
    </p:custDataLst>
    <p:extLst>
      <p:ext uri="{BB962C8B-B14F-4D97-AF65-F5344CB8AC3E}">
        <p14:creationId xmlns:p14="http://schemas.microsoft.com/office/powerpoint/2010/main" val="1654418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B3C7959-7C6F-4E4C-A8AC-F452261DC7C6}" type="slidenum">
              <a:rPr lang="en-US" sz="1200"/>
              <a:pPr algn="r"/>
              <a:t>16</a:t>
            </a:fld>
            <a:endParaRPr lang="en-US" sz="1200"/>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Diagram of ocean currents with link to the circulation animation.  Water is in constant motion in currents that influence regional climate.  Wind is responsible for surface currents.  Water circulates counter clockwise in southern hemisphere and clockwise in northern hemisphere.  Coastal climates are affected by water movement.  If cold water is flowing near the coast, winds approaching coast give off heat to the cold water and winds cool down.  Warm waters can give up heat to the prevailing winds.</a:t>
            </a:r>
          </a:p>
        </p:txBody>
      </p:sp>
    </p:spTree>
    <p:custDataLst>
      <p:tags r:id="rId1"/>
    </p:custDataLst>
    <p:extLst>
      <p:ext uri="{BB962C8B-B14F-4D97-AF65-F5344CB8AC3E}">
        <p14:creationId xmlns:p14="http://schemas.microsoft.com/office/powerpoint/2010/main" val="4056377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0B3F20E-9712-4523-9693-244AE611FB06}" type="slidenum">
              <a:rPr lang="en-US"/>
              <a:pPr>
                <a:defRPr/>
              </a:pPr>
              <a:t>18</a:t>
            </a:fld>
            <a:endParaRPr lang="en-US"/>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Composite maps of global precipitation and temperature data.  If these factors are the same in different areas of the Earth, the same type of biome may occur.  The species that live here may not be identical but they are adapted to the same conditions.   </a:t>
            </a:r>
          </a:p>
        </p:txBody>
      </p:sp>
    </p:spTree>
    <p:extLst>
      <p:ext uri="{BB962C8B-B14F-4D97-AF65-F5344CB8AC3E}">
        <p14:creationId xmlns:p14="http://schemas.microsoft.com/office/powerpoint/2010/main" val="2836779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86095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p:spPr>
      </p:sp>
      <p:sp>
        <p:nvSpPr>
          <p:cNvPr id="60418"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977809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FCF6C7F-6F42-4E4A-8D6E-7B47EB125131}" type="slidenum">
              <a:rPr lang="en-US"/>
              <a:pPr>
                <a:defRPr/>
              </a:pPr>
              <a:t>2</a:t>
            </a:fld>
            <a:endParaRPr lang="en-US"/>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xfrm>
            <a:off x="914400" y="4338638"/>
            <a:ext cx="5029200" cy="274637"/>
          </a:xfrm>
          <a:noFill/>
        </p:spPr>
        <p:txBody>
          <a:bodyPr wrap="square" numCol="1" anchor="t" anchorCtr="0" compatLnSpc="1">
            <a:prstTxWarp prst="textNoShape">
              <a:avLst/>
            </a:prstTxWarp>
            <a:normAutofit fontScale="55000" lnSpcReduction="20000"/>
          </a:bodyPr>
          <a:lstStyle/>
          <a:p>
            <a:r>
              <a:rPr lang="en-US" dirty="0"/>
              <a:t>All regions of the Earth have been shown to have life forms so life is highly adaptable.  Ecology is the study of systems and it brings in the field of earth science in characterizing most of the abiotic world.</a:t>
            </a:r>
          </a:p>
        </p:txBody>
      </p:sp>
    </p:spTree>
    <p:extLst>
      <p:ext uri="{BB962C8B-B14F-4D97-AF65-F5344CB8AC3E}">
        <p14:creationId xmlns:p14="http://schemas.microsoft.com/office/powerpoint/2010/main" val="3302170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noFill/>
          <a:ln>
            <a:solidFill>
              <a:srgbClr val="000000"/>
            </a:solidFill>
            <a:miter lim="800000"/>
            <a:headEnd/>
            <a:tailEnd/>
          </a:ln>
        </p:spPr>
      </p:sp>
      <p:sp>
        <p:nvSpPr>
          <p:cNvPr id="62466"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This general comparison might suggest that changing climates in well established biomes will have a major impact on the organisms currently living in that biome.</a:t>
            </a:r>
          </a:p>
        </p:txBody>
      </p:sp>
    </p:spTree>
    <p:extLst>
      <p:ext uri="{BB962C8B-B14F-4D97-AF65-F5344CB8AC3E}">
        <p14:creationId xmlns:p14="http://schemas.microsoft.com/office/powerpoint/2010/main" val="729109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868B226-1E92-4D16-ACD8-0CB44684FD71}" type="slidenum">
              <a:rPr lang="en-US" sz="1200"/>
              <a:pPr algn="r"/>
              <a:t>22</a:t>
            </a:fld>
            <a:endParaRPr lang="en-US" sz="1200"/>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This slide illustrates how temperature and precipitation can have major impacts on the biomes.</a:t>
            </a:r>
          </a:p>
          <a:p>
            <a:pPr eaLnBrk="1" hangingPunct="1"/>
            <a:r>
              <a:rPr lang="en-US" dirty="0"/>
              <a:t> </a:t>
            </a:r>
          </a:p>
        </p:txBody>
      </p:sp>
    </p:spTree>
    <p:custDataLst>
      <p:tags r:id="rId1"/>
    </p:custDataLst>
    <p:extLst>
      <p:ext uri="{BB962C8B-B14F-4D97-AF65-F5344CB8AC3E}">
        <p14:creationId xmlns:p14="http://schemas.microsoft.com/office/powerpoint/2010/main" val="3296036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5897D00-DF06-42B9-BCC0-2BAA9F6E65B7}" type="slidenum">
              <a:rPr lang="en-US" sz="1200"/>
              <a:pPr algn="r"/>
              <a:t>23</a:t>
            </a:fld>
            <a:endParaRPr lang="en-US" sz="1200"/>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a:t>Diagram illustrating latitudinal and elevational gradients of biome type. Poles to equator: tundra to rainforest. While we have not previously discussed elevational impacts the temperature is impacted from low to high which produces an additional effect.  For the current discussion, focus on sea level. </a:t>
            </a:r>
          </a:p>
        </p:txBody>
      </p:sp>
    </p:spTree>
    <p:extLst>
      <p:ext uri="{BB962C8B-B14F-4D97-AF65-F5344CB8AC3E}">
        <p14:creationId xmlns:p14="http://schemas.microsoft.com/office/powerpoint/2010/main" val="130730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bwMode="auto">
          <a:noFill/>
          <a:ln>
            <a:solidFill>
              <a:srgbClr val="000000"/>
            </a:solidFill>
            <a:miter lim="800000"/>
            <a:headEnd/>
            <a:tailEnd/>
          </a:ln>
        </p:spPr>
      </p:sp>
      <p:sp>
        <p:nvSpPr>
          <p:cNvPr id="64514" name="Rectangle 3"/>
          <p:cNvSpPr>
            <a:spLocks noGrp="1"/>
          </p:cNvSpPr>
          <p:nvPr>
            <p:ph type="body" idx="1"/>
          </p:nvPr>
        </p:nvSpPr>
        <p:spPr bwMode="auto">
          <a:noFill/>
        </p:spPr>
        <p:txBody>
          <a:bodyPr wrap="square" numCol="1" anchor="t" anchorCtr="0" compatLnSpc="1">
            <a:prstTxWarp prst="textNoShape">
              <a:avLst/>
            </a:prstTxWarp>
          </a:bodyPr>
          <a:lstStyle/>
          <a:p>
            <a:r>
              <a:rPr lang="en-US"/>
              <a:t>Variable precipitation with most in spring to fall and 30C range in T over the year.</a:t>
            </a:r>
          </a:p>
        </p:txBody>
      </p:sp>
    </p:spTree>
    <p:extLst>
      <p:ext uri="{BB962C8B-B14F-4D97-AF65-F5344CB8AC3E}">
        <p14:creationId xmlns:p14="http://schemas.microsoft.com/office/powerpoint/2010/main" val="2273219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noFill/>
          <a:ln>
            <a:solidFill>
              <a:srgbClr val="000000"/>
            </a:solidFill>
            <a:miter lim="800000"/>
            <a:headEnd/>
            <a:tailEnd/>
          </a:ln>
        </p:spPr>
      </p:sp>
      <p:sp>
        <p:nvSpPr>
          <p:cNvPr id="66562" name="Rectangle 3"/>
          <p:cNvSpPr>
            <a:spLocks noGrp="1"/>
          </p:cNvSpPr>
          <p:nvPr>
            <p:ph type="body" idx="1"/>
          </p:nvPr>
        </p:nvSpPr>
        <p:spPr bwMode="auto">
          <a:noFill/>
        </p:spPr>
        <p:txBody>
          <a:bodyPr wrap="square" numCol="1" anchor="t" anchorCtr="0" compatLnSpc="1">
            <a:prstTxWarp prst="textNoShape">
              <a:avLst/>
            </a:prstTxWarp>
          </a:bodyPr>
          <a:lstStyle/>
          <a:p>
            <a:r>
              <a:rPr lang="en-US"/>
              <a:t>Most rainfall in winter and moderate temperatures.</a:t>
            </a:r>
          </a:p>
        </p:txBody>
      </p:sp>
    </p:spTree>
    <p:extLst>
      <p:ext uri="{BB962C8B-B14F-4D97-AF65-F5344CB8AC3E}">
        <p14:creationId xmlns:p14="http://schemas.microsoft.com/office/powerpoint/2010/main" val="3936573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noFill/>
          <a:ln>
            <a:solidFill>
              <a:srgbClr val="000000"/>
            </a:solidFill>
            <a:miter lim="800000"/>
            <a:headEnd/>
            <a:tailEnd/>
          </a:ln>
        </p:spPr>
      </p:sp>
      <p:sp>
        <p:nvSpPr>
          <p:cNvPr id="68610" name="Rectangle 3"/>
          <p:cNvSpPr>
            <a:spLocks noGrp="1"/>
          </p:cNvSpPr>
          <p:nvPr>
            <p:ph type="body" idx="1"/>
          </p:nvPr>
        </p:nvSpPr>
        <p:spPr bwMode="auto">
          <a:noFill/>
        </p:spPr>
        <p:txBody>
          <a:bodyPr wrap="square" numCol="1" anchor="t" anchorCtr="0" compatLnSpc="1">
            <a:prstTxWarp prst="textNoShape">
              <a:avLst/>
            </a:prstTxWarp>
          </a:bodyPr>
          <a:lstStyle/>
          <a:p>
            <a:r>
              <a:rPr lang="en-US"/>
              <a:t>Cold winters, hot summers with low precipitation but less in summer.</a:t>
            </a:r>
          </a:p>
        </p:txBody>
      </p:sp>
    </p:spTree>
    <p:extLst>
      <p:ext uri="{BB962C8B-B14F-4D97-AF65-F5344CB8AC3E}">
        <p14:creationId xmlns:p14="http://schemas.microsoft.com/office/powerpoint/2010/main" val="1603736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bwMode="auto">
          <a:noFill/>
          <a:ln>
            <a:solidFill>
              <a:srgbClr val="000000"/>
            </a:solidFill>
            <a:miter lim="800000"/>
            <a:headEnd/>
            <a:tailEnd/>
          </a:ln>
        </p:spPr>
      </p:sp>
      <p:sp>
        <p:nvSpPr>
          <p:cNvPr id="70658" name="Rectangle 3"/>
          <p:cNvSpPr>
            <a:spLocks noGrp="1"/>
          </p:cNvSpPr>
          <p:nvPr>
            <p:ph type="body" idx="1"/>
          </p:nvPr>
        </p:nvSpPr>
        <p:spPr bwMode="auto">
          <a:noFill/>
        </p:spPr>
        <p:txBody>
          <a:bodyPr wrap="square" numCol="1" anchor="t" anchorCtr="0" compatLnSpc="1">
            <a:prstTxWarp prst="textNoShape">
              <a:avLst/>
            </a:prstTxWarp>
          </a:bodyPr>
          <a:lstStyle/>
          <a:p>
            <a:r>
              <a:rPr lang="en-US"/>
              <a:t>Hot always and little precipitation.</a:t>
            </a:r>
          </a:p>
        </p:txBody>
      </p:sp>
    </p:spTree>
    <p:extLst>
      <p:ext uri="{BB962C8B-B14F-4D97-AF65-F5344CB8AC3E}">
        <p14:creationId xmlns:p14="http://schemas.microsoft.com/office/powerpoint/2010/main" val="3891851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TextEdit="1"/>
          </p:cNvSpPr>
          <p:nvPr>
            <p:ph type="sldImg"/>
          </p:nvPr>
        </p:nvSpPr>
        <p:spPr bwMode="auto">
          <a:noFill/>
          <a:ln>
            <a:solidFill>
              <a:srgbClr val="000000"/>
            </a:solidFill>
            <a:miter lim="800000"/>
            <a:headEnd/>
            <a:tailEnd/>
          </a:ln>
        </p:spPr>
      </p:sp>
      <p:sp>
        <p:nvSpPr>
          <p:cNvPr id="72706" name="Rectangle 3"/>
          <p:cNvSpPr>
            <a:spLocks noGrp="1"/>
          </p:cNvSpPr>
          <p:nvPr>
            <p:ph type="body" idx="1"/>
          </p:nvPr>
        </p:nvSpPr>
        <p:spPr bwMode="auto">
          <a:noFill/>
        </p:spPr>
        <p:txBody>
          <a:bodyPr wrap="square" numCol="1" anchor="t" anchorCtr="0" compatLnSpc="1">
            <a:prstTxWarp prst="textNoShape">
              <a:avLst/>
            </a:prstTxWarp>
          </a:bodyPr>
          <a:lstStyle/>
          <a:p>
            <a:r>
              <a:rPr lang="en-US"/>
              <a:t>Long cold winters and short wet summers.  Very large biome.</a:t>
            </a:r>
          </a:p>
        </p:txBody>
      </p:sp>
    </p:spTree>
    <p:extLst>
      <p:ext uri="{BB962C8B-B14F-4D97-AF65-F5344CB8AC3E}">
        <p14:creationId xmlns:p14="http://schemas.microsoft.com/office/powerpoint/2010/main" val="634755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TextEdit="1"/>
          </p:cNvSpPr>
          <p:nvPr>
            <p:ph type="sldImg"/>
          </p:nvPr>
        </p:nvSpPr>
        <p:spPr bwMode="auto">
          <a:noFill/>
          <a:ln>
            <a:solidFill>
              <a:srgbClr val="000000"/>
            </a:solidFill>
            <a:miter lim="800000"/>
            <a:headEnd/>
            <a:tailEnd/>
          </a:ln>
        </p:spPr>
      </p:sp>
      <p:sp>
        <p:nvSpPr>
          <p:cNvPr id="74754" name="Rectangle 3"/>
          <p:cNvSpPr>
            <a:spLocks noGrp="1"/>
          </p:cNvSpPr>
          <p:nvPr>
            <p:ph type="body" idx="1"/>
          </p:nvPr>
        </p:nvSpPr>
        <p:spPr bwMode="auto">
          <a:noFill/>
        </p:spPr>
        <p:txBody>
          <a:bodyPr wrap="square" numCol="1" anchor="t" anchorCtr="0" compatLnSpc="1">
            <a:prstTxWarp prst="textNoShape">
              <a:avLst/>
            </a:prstTxWarp>
          </a:bodyPr>
          <a:lstStyle/>
          <a:p>
            <a:r>
              <a:rPr lang="en-US"/>
              <a:t>Bitter winters with little light and constant light in summer with higher precipitation.</a:t>
            </a:r>
          </a:p>
        </p:txBody>
      </p:sp>
    </p:spTree>
    <p:extLst>
      <p:ext uri="{BB962C8B-B14F-4D97-AF65-F5344CB8AC3E}">
        <p14:creationId xmlns:p14="http://schemas.microsoft.com/office/powerpoint/2010/main" val="1646214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Robert Whittaker was a plant ecologist, proposed the five kingdom taxonomy and a biome type classification based upon temperature and precipitation. </a:t>
            </a:r>
            <a:r>
              <a:rPr lang="en-US" sz="1200" kern="1200" dirty="0">
                <a:solidFill>
                  <a:schemeClr val="tx1"/>
                </a:solidFill>
                <a:effectLst/>
                <a:latin typeface="+mn-lt"/>
                <a:ea typeface="+mn-ea"/>
                <a:cs typeface="+mn-cs"/>
              </a:rPr>
              <a:t>This is useful for a quick check even though other factors can have additional impacts on climate (proximity to mountains, etc.).</a:t>
            </a:r>
            <a:endParaRPr lang="en-US" dirty="0"/>
          </a:p>
        </p:txBody>
      </p:sp>
      <p:sp>
        <p:nvSpPr>
          <p:cNvPr id="4" name="Slide Number Placeholder 3"/>
          <p:cNvSpPr>
            <a:spLocks noGrp="1"/>
          </p:cNvSpPr>
          <p:nvPr>
            <p:ph type="sldNum" sz="quarter" idx="5"/>
          </p:nvPr>
        </p:nvSpPr>
        <p:spPr/>
        <p:txBody>
          <a:bodyPr/>
          <a:lstStyle/>
          <a:p>
            <a:pPr>
              <a:defRPr/>
            </a:pPr>
            <a:fld id="{9D7088A9-2D9C-47A6-A12F-0E80AC6D2F38}" type="slidenum">
              <a:rPr lang="en-US" smtClean="0"/>
              <a:pPr>
                <a:defRPr/>
              </a:pPr>
              <a:t>30</a:t>
            </a:fld>
            <a:endParaRPr lang="en-US"/>
          </a:p>
        </p:txBody>
      </p:sp>
    </p:spTree>
    <p:extLst>
      <p:ext uri="{BB962C8B-B14F-4D97-AF65-F5344CB8AC3E}">
        <p14:creationId xmlns:p14="http://schemas.microsoft.com/office/powerpoint/2010/main" val="1152276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990432-4960-494B-91CE-1090DCA81172}" type="slidenum">
              <a:rPr lang="en-US"/>
              <a:pPr>
                <a:defRPr/>
              </a:pPr>
              <a:t>3</a:t>
            </a:fld>
            <a:endParaRPr lang="en-US"/>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xfrm>
            <a:off x="914400" y="4338638"/>
            <a:ext cx="5029200" cy="274637"/>
          </a:xfrm>
          <a:noFill/>
        </p:spPr>
        <p:txBody>
          <a:bodyPr wrap="square" numCol="1" anchor="t" anchorCtr="0" compatLnSpc="1">
            <a:prstTxWarp prst="textNoShape">
              <a:avLst/>
            </a:prstTxWarp>
            <a:normAutofit fontScale="32500" lnSpcReduction="20000"/>
          </a:bodyPr>
          <a:lstStyle/>
          <a:p>
            <a:r>
              <a:rPr lang="en-US" dirty="0" err="1"/>
              <a:t>Lithospere</a:t>
            </a:r>
            <a:r>
              <a:rPr lang="en-US" dirty="0"/>
              <a:t> is the outer surface of the Earth.  There is significant connection between all of the “spheres”.  Where have we seen examples of this?  How about oxygen evolution early in evolution from cyclic photosynthesis.  The oxygen affected the </a:t>
            </a:r>
            <a:r>
              <a:rPr lang="en-US" dirty="0" err="1"/>
              <a:t>lithospere</a:t>
            </a:r>
            <a:r>
              <a:rPr lang="en-US" dirty="0"/>
              <a:t>- banded iron formations, the atmosphere by increasing the oxygen and generating the ozone, the hydrosphere by changing the dissolved oxygen in the water, and the biosphere by selecting for organisms that were aerobic and relegating anaerobes to smaller niches.</a:t>
            </a:r>
          </a:p>
        </p:txBody>
      </p:sp>
    </p:spTree>
    <p:extLst>
      <p:ext uri="{BB962C8B-B14F-4D97-AF65-F5344CB8AC3E}">
        <p14:creationId xmlns:p14="http://schemas.microsoft.com/office/powerpoint/2010/main" val="827075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EFF9DF0-3AFC-4CEF-9531-D8646263C118}" type="slidenum">
              <a:rPr lang="en-US" sz="1200"/>
              <a:pPr algn="r"/>
              <a:t>31</a:t>
            </a:fld>
            <a:endParaRPr lang="en-US" sz="1200"/>
          </a:p>
        </p:txBody>
      </p:sp>
      <p:sp>
        <p:nvSpPr>
          <p:cNvPr id="808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a:t>Image of stream and wetland ecosystems where aquatic meets terrestrial (stream in Adirondack </a:t>
            </a:r>
            <a:r>
              <a:rPr lang="en-US" dirty="0" err="1"/>
              <a:t>Mts</a:t>
            </a:r>
            <a:r>
              <a:rPr lang="en-US" dirty="0"/>
              <a:t>, NY and swamp in Brazil). </a:t>
            </a:r>
          </a:p>
        </p:txBody>
      </p:sp>
    </p:spTree>
    <p:extLst>
      <p:ext uri="{BB962C8B-B14F-4D97-AF65-F5344CB8AC3E}">
        <p14:creationId xmlns:p14="http://schemas.microsoft.com/office/powerpoint/2010/main" val="18042348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55B54CD-0E08-405F-8F56-C29746D8827A}" type="slidenum">
              <a:rPr lang="en-US" sz="1200"/>
              <a:pPr algn="r"/>
              <a:t>32</a:t>
            </a:fld>
            <a:endParaRPr lang="en-US" sz="1200"/>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a:t>Intertidal is from Monterey County coast in CA.  East coast estuary where salinity varies but nutrients from rivers are high.  Very productive region in biological terms and destruction of these biomes in aquatic systems has major impacts on the ecosystem and surrounding biomes.</a:t>
            </a:r>
          </a:p>
        </p:txBody>
      </p:sp>
    </p:spTree>
    <p:extLst>
      <p:ext uri="{BB962C8B-B14F-4D97-AF65-F5344CB8AC3E}">
        <p14:creationId xmlns:p14="http://schemas.microsoft.com/office/powerpoint/2010/main" val="23355301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9C9B7AF-A7DB-4EAB-A33F-35C70060D753}" type="slidenum">
              <a:rPr lang="en-US" sz="1200"/>
              <a:pPr algn="r"/>
              <a:t>33</a:t>
            </a:fld>
            <a:endParaRPr lang="en-US" sz="1200"/>
          </a:p>
        </p:txBody>
      </p:sp>
      <p:sp>
        <p:nvSpPr>
          <p:cNvPr id="849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z="1200" kern="1200" dirty="0">
                <a:solidFill>
                  <a:schemeClr val="tx1"/>
                </a:solidFill>
                <a:effectLst/>
                <a:latin typeface="+mn-lt"/>
                <a:ea typeface="+mn-ea"/>
                <a:cs typeface="+mn-cs"/>
              </a:rPr>
              <a:t>Ocean is not a uniform ecosystem. Sunlight and substrates have a marked influence on what seems to be one vast ecosystem.  Habitats near shore are very </a:t>
            </a:r>
            <a:r>
              <a:rPr lang="en-US" sz="1200" kern="1200" dirty="0" err="1">
                <a:solidFill>
                  <a:schemeClr val="tx1"/>
                </a:solidFill>
                <a:effectLst/>
                <a:latin typeface="+mn-lt"/>
                <a:ea typeface="+mn-ea"/>
                <a:cs typeface="+mn-cs"/>
              </a:rPr>
              <a:t>ddifferent</a:t>
            </a:r>
            <a:r>
              <a:rPr lang="en-US" sz="1200" kern="1200" dirty="0">
                <a:solidFill>
                  <a:schemeClr val="tx1"/>
                </a:solidFill>
                <a:effectLst/>
                <a:latin typeface="+mn-lt"/>
                <a:ea typeface="+mn-ea"/>
                <a:cs typeface="+mn-cs"/>
              </a:rPr>
              <a:t> from those further away as those close to shore receive sunlight (photic zone) and those that have deeper waters show </a:t>
            </a:r>
            <a:r>
              <a:rPr lang="en-US" sz="1200" kern="1200" dirty="0" err="1">
                <a:solidFill>
                  <a:schemeClr val="tx1"/>
                </a:solidFill>
                <a:effectLst/>
                <a:latin typeface="+mn-lt"/>
                <a:ea typeface="+mn-ea"/>
                <a:cs typeface="+mn-cs"/>
              </a:rPr>
              <a:t>dcreasing</a:t>
            </a:r>
            <a:r>
              <a:rPr lang="en-US" sz="1200" kern="1200" dirty="0">
                <a:solidFill>
                  <a:schemeClr val="tx1"/>
                </a:solidFill>
                <a:effectLst/>
                <a:latin typeface="+mn-lt"/>
                <a:ea typeface="+mn-ea"/>
                <a:cs typeface="+mn-cs"/>
              </a:rPr>
              <a:t> light to the point where below 1000m there is no light.  The photic zone is where the light penetrates and includes the Intertidal zone, continental shelf and part of the benthic realm (light decrease with increasing depth from twilight to no light which is referred to as the aphotic zone.  As the depth of the water increases and the amount of light decrease the biota change significantly.</a:t>
            </a:r>
            <a:endParaRPr lang="en-US" dirty="0"/>
          </a:p>
        </p:txBody>
      </p:sp>
    </p:spTree>
    <p:extLst>
      <p:ext uri="{BB962C8B-B14F-4D97-AF65-F5344CB8AC3E}">
        <p14:creationId xmlns:p14="http://schemas.microsoft.com/office/powerpoint/2010/main" val="379973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Deep sea hydrothermal vents where life was unexpected have provided a new biome.  VIDEO (5.5’).  Recently discovered in association with hydrothermal vents.  No light reaches these depths and the chemicals spewing out of the vents would normally be considered toxic as would the temperatures.</a:t>
            </a:r>
            <a:endParaRPr lang="en-US" dirty="0"/>
          </a:p>
        </p:txBody>
      </p:sp>
    </p:spTree>
    <p:extLst>
      <p:ext uri="{BB962C8B-B14F-4D97-AF65-F5344CB8AC3E}">
        <p14:creationId xmlns:p14="http://schemas.microsoft.com/office/powerpoint/2010/main" val="19455955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First hydrothermal vents discovered off Galapagos on a rift formation by an expedition looking for hydrothermal activity on the ocean floor.  Found sharp temperature spike and had cameras to take pictures.  What they discovered shocked them.  There were smoking vents that were several stories high spewing toxic chemicals into the water but there were communities living around these vents where temperature could reach 760</a:t>
            </a:r>
            <a:r>
              <a:rPr lang="en-US" baseline="30000" dirty="0"/>
              <a:t>0</a:t>
            </a:r>
            <a:r>
              <a:rPr lang="en-US" dirty="0"/>
              <a:t>F.  Examined clams and found smelly (H</a:t>
            </a:r>
            <a:r>
              <a:rPr lang="en-US" baseline="-25000" dirty="0"/>
              <a:t>2</a:t>
            </a:r>
            <a:r>
              <a:rPr lang="en-US" dirty="0"/>
              <a:t>S) and red mass of tissue.  This was due to bacteria that had taken over the clam and had figured out how to get energy from the Earth through </a:t>
            </a:r>
            <a:r>
              <a:rPr lang="en-US" dirty="0" err="1"/>
              <a:t>chemosythesis</a:t>
            </a:r>
            <a:r>
              <a:rPr lang="en-US" dirty="0"/>
              <a:t>.  These bacteria may be the most abundant biomass on the planet and they make the biome function by providing energy from chemicals, such as sulfur, and fixing CO</a:t>
            </a:r>
            <a:r>
              <a:rPr lang="en-US" baseline="-25000" dirty="0"/>
              <a:t>2</a:t>
            </a:r>
            <a:endParaRPr lang="en-US" normalizeH="1" baseline="0" dirty="0"/>
          </a:p>
        </p:txBody>
      </p:sp>
    </p:spTree>
    <p:extLst>
      <p:ext uri="{BB962C8B-B14F-4D97-AF65-F5344CB8AC3E}">
        <p14:creationId xmlns:p14="http://schemas.microsoft.com/office/powerpoint/2010/main" val="4009107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4AFB51D-E7F6-45F9-B0BC-46C692AD8E1C}" type="slidenum">
              <a:rPr lang="en-US" sz="1200"/>
              <a:pPr algn="r"/>
              <a:t>36</a:t>
            </a:fld>
            <a:endParaRPr lang="en-US" sz="1200"/>
          </a:p>
        </p:txBody>
      </p:sp>
      <p:sp>
        <p:nvSpPr>
          <p:cNvPr id="87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a:t>Diagram illustrating latitudinal and elevational gradients of biome type. Slide was shown previously but used as lead in to impact of latitude on biodiversity. </a:t>
            </a:r>
          </a:p>
        </p:txBody>
      </p:sp>
    </p:spTree>
    <p:extLst>
      <p:ext uri="{BB962C8B-B14F-4D97-AF65-F5344CB8AC3E}">
        <p14:creationId xmlns:p14="http://schemas.microsoft.com/office/powerpoint/2010/main" val="21192987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noFill/>
          <a:ln>
            <a:solidFill>
              <a:srgbClr val="000000"/>
            </a:solidFill>
            <a:miter lim="800000"/>
            <a:headEnd/>
            <a:tailEnd/>
          </a:ln>
        </p:spPr>
      </p:sp>
      <p:sp>
        <p:nvSpPr>
          <p:cNvPr id="8909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Images of bird, insect, and deciduous tree (not conifer) to illustrate the many taxonomic groups that will exhibit a substantial increase in species richness (number of species present per unit area) going from high to low latitudes (north/south poles to equator). </a:t>
            </a:r>
          </a:p>
        </p:txBody>
      </p:sp>
    </p:spTree>
    <p:extLst>
      <p:ext uri="{BB962C8B-B14F-4D97-AF65-F5344CB8AC3E}">
        <p14:creationId xmlns:p14="http://schemas.microsoft.com/office/powerpoint/2010/main" val="12025688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TextEdit="1"/>
          </p:cNvSpPr>
          <p:nvPr>
            <p:ph type="sldImg"/>
          </p:nvPr>
        </p:nvSpPr>
        <p:spPr bwMode="auto">
          <a:noFill/>
          <a:ln>
            <a:solidFill>
              <a:srgbClr val="000000"/>
            </a:solidFill>
            <a:miter lim="800000"/>
            <a:headEnd/>
            <a:tailEnd/>
          </a:ln>
        </p:spPr>
      </p:sp>
      <p:sp>
        <p:nvSpPr>
          <p:cNvPr id="91138" name="Rectangle 3"/>
          <p:cNvSpPr>
            <a:spLocks noGrp="1"/>
          </p:cNvSpPr>
          <p:nvPr>
            <p:ph type="body" idx="1"/>
          </p:nvPr>
        </p:nvSpPr>
        <p:spPr bwMode="auto">
          <a:xfrm>
            <a:off x="914400" y="4338638"/>
            <a:ext cx="5257800" cy="4348162"/>
          </a:xfrm>
          <a:noFill/>
        </p:spPr>
        <p:txBody>
          <a:bodyPr wrap="square" numCol="1" anchor="t" anchorCtr="0" compatLnSpc="1">
            <a:prstTxWarp prst="textNoShape">
              <a:avLst/>
            </a:prstTxWarp>
          </a:bodyPr>
          <a:lstStyle/>
          <a:p>
            <a:r>
              <a:rPr lang="en-US" dirty="0"/>
              <a:t>Illustration of latitudinal gradient of bird species on an image of Earth from space. The center of the image is North America. We find about 30 species in upstate New York, 200 species in Central America, 1200 species in Colombia, SA.</a:t>
            </a:r>
          </a:p>
        </p:txBody>
      </p:sp>
    </p:spTree>
    <p:extLst>
      <p:ext uri="{BB962C8B-B14F-4D97-AF65-F5344CB8AC3E}">
        <p14:creationId xmlns:p14="http://schemas.microsoft.com/office/powerpoint/2010/main" val="11316025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TextEdit="1"/>
          </p:cNvSpPr>
          <p:nvPr>
            <p:ph type="sldImg"/>
          </p:nvPr>
        </p:nvSpPr>
        <p:spPr bwMode="auto">
          <a:noFill/>
          <a:ln>
            <a:solidFill>
              <a:srgbClr val="000000"/>
            </a:solidFill>
            <a:miter lim="800000"/>
            <a:headEnd/>
            <a:tailEnd/>
          </a:ln>
        </p:spPr>
      </p:sp>
      <p:sp>
        <p:nvSpPr>
          <p:cNvPr id="93186" name="Rectangle 3"/>
          <p:cNvSpPr>
            <a:spLocks noGrp="1"/>
          </p:cNvSpPr>
          <p:nvPr>
            <p:ph type="body" idx="1"/>
          </p:nvPr>
        </p:nvSpPr>
        <p:spPr bwMode="auto">
          <a:xfrm>
            <a:off x="914400" y="4338638"/>
            <a:ext cx="5029200" cy="4271962"/>
          </a:xfrm>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7158897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TextEdit="1"/>
          </p:cNvSpPr>
          <p:nvPr>
            <p:ph type="sldImg"/>
          </p:nvPr>
        </p:nvSpPr>
        <p:spPr bwMode="auto">
          <a:noFill/>
          <a:ln>
            <a:solidFill>
              <a:srgbClr val="000000"/>
            </a:solidFill>
            <a:miter lim="800000"/>
            <a:headEnd/>
            <a:tailEnd/>
          </a:ln>
        </p:spPr>
      </p:sp>
      <p:sp>
        <p:nvSpPr>
          <p:cNvPr id="95234"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Images of salamander, aphid, and conifer trees to illustrate that a few taxonomic groups do not exhibit maximum species richness in the tropics. Emergent properties in biology such as patterns of species richness, however, have exceptions. This complexity is an important characteristic of biological systems and makes unequivocal prediction difficult. Salamanders are present in intermediate elevations in greatest amount.  Conifers are pretty much in boreal forests, and aphids associate with the biome of the plant species which they feed on- parasitic.</a:t>
            </a:r>
          </a:p>
        </p:txBody>
      </p:sp>
    </p:spTree>
    <p:extLst>
      <p:ext uri="{BB962C8B-B14F-4D97-AF65-F5344CB8AC3E}">
        <p14:creationId xmlns:p14="http://schemas.microsoft.com/office/powerpoint/2010/main" val="890714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58B0C88-ECB5-40A4-A14F-5AF9A7AC2607}" type="slidenum">
              <a:rPr lang="en-US"/>
              <a:pPr>
                <a:defRPr/>
              </a:pPr>
              <a:t>4</a:t>
            </a:fld>
            <a:endParaRPr lang="en-US"/>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xfrm>
            <a:off x="914400" y="4338638"/>
            <a:ext cx="5029200" cy="274637"/>
          </a:xfrm>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687249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93498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Video describes a Peruvian rainforest- an area supporting over 1,000 bird species and over 300 trees.  The resources and climate are ideal for life in that there is plenty of rain, it is warm and sunny.  The environment is a canopy because trees grow so tall that most of the food is up in the trees and the animals adapt, particularly the monkeys.  The food web can be studied by observation and for the purpose of preservation.</a:t>
            </a:r>
          </a:p>
        </p:txBody>
      </p:sp>
    </p:spTree>
    <p:extLst>
      <p:ext uri="{BB962C8B-B14F-4D97-AF65-F5344CB8AC3E}">
        <p14:creationId xmlns:p14="http://schemas.microsoft.com/office/powerpoint/2010/main" val="2314261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Video describes a Peruvian rainforest- an area supporting over 1,000 bird species and over 300 trees.  The resources and climate are ideal for life in that there is plenty of rain, it is warm and sunny.  The environment is a canopy because trees grow so tall that most of the food is up in the trees and the animals adapt, particularly the monkeys.  The food web can be studied by observation and for the purpose of preservation.</a:t>
            </a:r>
          </a:p>
        </p:txBody>
      </p:sp>
    </p:spTree>
    <p:extLst>
      <p:ext uri="{BB962C8B-B14F-4D97-AF65-F5344CB8AC3E}">
        <p14:creationId xmlns:p14="http://schemas.microsoft.com/office/powerpoint/2010/main" val="537420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The rainforest biomes climate conditions are indicated in this slide. Both temperature and rainfall are fairly constant and high.</a:t>
            </a:r>
          </a:p>
        </p:txBody>
      </p:sp>
    </p:spTree>
    <p:extLst>
      <p:ext uri="{BB962C8B-B14F-4D97-AF65-F5344CB8AC3E}">
        <p14:creationId xmlns:p14="http://schemas.microsoft.com/office/powerpoint/2010/main" val="2538457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CA07BE6-1483-486F-AF82-E866079D7FCD}" type="slidenum">
              <a:rPr lang="en-US"/>
              <a:pPr>
                <a:defRPr/>
              </a:pPr>
              <a:t>9</a:t>
            </a:fld>
            <a:endParaRPr lang="en-US"/>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xfrm>
            <a:off x="914400" y="4338638"/>
            <a:ext cx="5029200" cy="274637"/>
          </a:xfrm>
          <a:noFill/>
        </p:spPr>
        <p:txBody>
          <a:bodyPr wrap="square" numCol="1" anchor="t" anchorCtr="0" compatLnSpc="1">
            <a:prstTxWarp prst="textNoShape">
              <a:avLst/>
            </a:prstTxWarp>
            <a:normAutofit fontScale="40000" lnSpcReduction="20000"/>
          </a:bodyPr>
          <a:lstStyle/>
          <a:p>
            <a:r>
              <a:rPr lang="en-US" dirty="0"/>
              <a:t>Sunlight in most systems and particularly terrestrial systems is the major input of energy into our system which impacts all aspects of the living systems.  In addition to the energy source, the sun impacts the temperature and the seasons.  Obviously not all of the energy from the sun is captured.  The energy is a byproduct of the fusion of H atoms to produce He atoms.</a:t>
            </a:r>
          </a:p>
        </p:txBody>
      </p:sp>
    </p:spTree>
    <p:extLst>
      <p:ext uri="{BB962C8B-B14F-4D97-AF65-F5344CB8AC3E}">
        <p14:creationId xmlns:p14="http://schemas.microsoft.com/office/powerpoint/2010/main" val="163017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6A702B9-218A-4FE2-8F2E-41794FFC1A29}" type="datetimeFigureOut">
              <a:rPr lang="en-US"/>
              <a:pPr>
                <a:defRPr/>
              </a:pPr>
              <a:t>4/1/19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CCCDBC-4E47-423D-845B-ED1E63F527D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244B80C-8710-4679-8A57-2730D57996B5}" type="datetimeFigureOut">
              <a:rPr lang="en-US"/>
              <a:pPr>
                <a:defRPr/>
              </a:pPr>
              <a:t>4/1/19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A20994-252D-42B8-B4C3-4A887ED2C2F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B4B9835-7ABC-45FA-B2C1-C9B96C5D8F69}" type="datetimeFigureOut">
              <a:rPr lang="en-US"/>
              <a:pPr>
                <a:defRPr/>
              </a:pPr>
              <a:t>4/1/19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53B784-25A4-46B1-A0B4-4B110A491BE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574BB4A-6E82-4101-AB52-E05B314C6EE3}" type="datetimeFigureOut">
              <a:rPr lang="en-US"/>
              <a:pPr>
                <a:defRPr/>
              </a:pPr>
              <a:t>4/1/19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2DDF19-B182-4936-9050-D815FFDBCA3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10B39DF-E5CE-4B2B-95DB-D5EB83129AD4}" type="datetimeFigureOut">
              <a:rPr lang="en-US"/>
              <a:pPr>
                <a:defRPr/>
              </a:pPr>
              <a:t>4/1/19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0723D6-51B1-4BDD-870B-9F9F598F5F2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D600A1A-A923-4E32-AA35-1CBCA443AE26}" type="datetimeFigureOut">
              <a:rPr lang="en-US"/>
              <a:pPr>
                <a:defRPr/>
              </a:pPr>
              <a:t>4/1/19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D6A6C8-B011-4A3D-990E-712CEC27B33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314F70B-1666-446C-88A2-0CB9A4ED5BAB}" type="datetimeFigureOut">
              <a:rPr lang="en-US"/>
              <a:pPr>
                <a:defRPr/>
              </a:pPr>
              <a:t>4/1/19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ABC270B-D3C4-4F74-A682-6DFC465A5FF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CEB6078-E068-4562-B47E-FA21DC423E29}" type="datetimeFigureOut">
              <a:rPr lang="en-US"/>
              <a:pPr>
                <a:defRPr/>
              </a:pPr>
              <a:t>4/1/19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BE076DF-2575-4D4D-9264-246FB4862B1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6242A0E-8B08-42FD-9D13-FBF10C7046A1}" type="datetimeFigureOut">
              <a:rPr lang="en-US"/>
              <a:pPr>
                <a:defRPr/>
              </a:pPr>
              <a:t>4/1/19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9728FEA-78EF-4F42-97E8-8BECA883A74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833BE0-667C-4B71-96E8-37644D36299A}" type="datetimeFigureOut">
              <a:rPr lang="en-US"/>
              <a:pPr>
                <a:defRPr/>
              </a:pPr>
              <a:t>4/1/19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FDD732-38E9-4C14-9627-A3168E0077F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D5C1124-5B4A-42FC-B785-549A3129C4D9}" type="datetimeFigureOut">
              <a:rPr lang="en-US"/>
              <a:pPr>
                <a:defRPr/>
              </a:pPr>
              <a:t>4/1/19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98EC3A-9CE5-45C1-B509-86460D3A114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7A36D09-D7F3-44BC-BA09-1E9340AB316C}" type="datetimeFigureOut">
              <a:rPr lang="en-US"/>
              <a:pPr>
                <a:defRPr/>
              </a:pPr>
              <a:t>4/1/19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0F3B76C-0616-4C4F-AD43-A688F1F61F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file:////C:/Documents%20and%20Settings/hannam/Desktop/!!BIOL1010-ECOLOGY%20USB/Ecol1-The%20Biosphere/In-Class/seasons.m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intro.bio.rpi.edu/Studio/3Ecology/1/2In/seasons.mov"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https://www.youtube.com/embed/tfsTCDoOQuw?feature=oembed" TargetMode="External"/><Relationship Id="rId6" Type="http://schemas.openxmlformats.org/officeDocument/2006/relationships/hyperlink" Target="http://intro.bio.rpi.edu/Studio/3Ecology/1/2In/seasons.mp4" TargetMode="External"/><Relationship Id="rId5" Type="http://schemas.openxmlformats.org/officeDocument/2006/relationships/hyperlink" Target="http://www.youtube.com/watch?v=tfsTCDoOQuw" TargetMode="External"/><Relationship Id="rId4" Type="http://schemas.openxmlformats.org/officeDocument/2006/relationships/hyperlink" Target="file:////C:/Documents%20and%20Settings/hannam/Desktop/!!BIOL1010-ECOLOGY%20USB/Ecol1-The%20Biosphere/In-Class/seasons.mov"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ideo" Target="https://www.youtube.com/embed/YsVRirSVos0?feature=oembed" TargetMode="External"/><Relationship Id="rId6" Type="http://schemas.openxmlformats.org/officeDocument/2006/relationships/hyperlink" Target="http://intro.bio.rpi.edu/Studio/3Ecology/1/2In/AtmosphericCirculationOfAir.mp4" TargetMode="External"/><Relationship Id="rId5" Type="http://schemas.openxmlformats.org/officeDocument/2006/relationships/hyperlink" Target="https://www.cengage.com/biology/discipline_content/animations/global_circ_v2.html"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cvg.instructor.cengagenow.com/ilrn/books/stbu11l/active_figures/global_circ_v2.html" TargetMode="External"/><Relationship Id="rId4" Type="http://schemas.openxmlformats.org/officeDocument/2006/relationships/hyperlink" Target="http://intro.bio.rpi.edu/Studio/3Ecology/1/2In/global_circ_v2.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intro.bio.rpi.edu/Studio/3Ecology/1/2In/OceanCurrentsAndClimate.mp4" TargetMode="External"/><Relationship Id="rId3" Type="http://schemas.openxmlformats.org/officeDocument/2006/relationships/slideLayout" Target="../slideLayouts/slideLayout7.xml"/><Relationship Id="rId7" Type="http://schemas.openxmlformats.org/officeDocument/2006/relationships/hyperlink" Target="https://www.cengage.com/biology/discipline_content/animations/climate_currents_v2.html" TargetMode="External"/><Relationship Id="rId2" Type="http://schemas.openxmlformats.org/officeDocument/2006/relationships/video" Target="https://www.youtube.com/embed/AJEXyNIPwwk?feature=oembed" TargetMode="External"/><Relationship Id="rId1" Type="http://schemas.openxmlformats.org/officeDocument/2006/relationships/tags" Target="../tags/tag2.xml"/><Relationship Id="rId6" Type="http://schemas.openxmlformats.org/officeDocument/2006/relationships/image" Target="../media/image21.png"/><Relationship Id="rId5" Type="http://schemas.openxmlformats.org/officeDocument/2006/relationships/hyperlink" Target="https://youtu.be/AJEXyNIPwwk" TargetMode="Externa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B-TSwthjPYE" TargetMode="External"/><Relationship Id="rId2" Type="http://schemas.openxmlformats.org/officeDocument/2006/relationships/slideLayout" Target="../slideLayouts/slideLayout7.xml"/><Relationship Id="rId1" Type="http://schemas.openxmlformats.org/officeDocument/2006/relationships/video" Target="https://www.youtube.com/embed/B-TSwthjPYE?feature=oembed" TargetMode="External"/><Relationship Id="rId5" Type="http://schemas.openxmlformats.org/officeDocument/2006/relationships/image" Target="../media/image22.png"/><Relationship Id="rId4" Type="http://schemas.openxmlformats.org/officeDocument/2006/relationships/hyperlink" Target="http://intro.bio.rpi.edu/videos/Visualising%20earth's%20ocean%20currents-B-TSwthjPYE.mp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hyperlink" Target="http://www.stevenkharper.com/images/CoastlineIntertidalRS.JPG"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video" Target="https://www.youtube.com/embed/D69hGvCsWgA?feature=oembed" TargetMode="External"/><Relationship Id="rId6" Type="http://schemas.openxmlformats.org/officeDocument/2006/relationships/hyperlink" Target="http://intro.bio.rpi.edu/Studio/3Ecology/1/2In/HydrothermalVents.mp4" TargetMode="External"/><Relationship Id="rId5" Type="http://schemas.openxmlformats.org/officeDocument/2006/relationships/hyperlink" Target="file:////C:/Documents%20and%20Settings/hannam/Desktop/!!BIOL1010-ECOLOGY%20USB/Ecol1-The%20Biosphere/In-Class/seasons.mov" TargetMode="External"/><Relationship Id="rId4" Type="http://schemas.openxmlformats.org/officeDocument/2006/relationships/hyperlink" Target="http://www.youtube.com/watch?v=D69hGvCsWgA&amp;feature=related"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52.jpeg"/><Relationship Id="rId4" Type="http://schemas.openxmlformats.org/officeDocument/2006/relationships/image" Target="../media/image51.jpeg"/></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57.jpeg"/><Relationship Id="rId4" Type="http://schemas.openxmlformats.org/officeDocument/2006/relationships/image" Target="../media/image5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intro.bio.rpi.edu/Studio/3Ecology/1/2In/RainForests_DV.m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wrZX7elbPzU?feature=oembed" TargetMode="External"/><Relationship Id="rId6" Type="http://schemas.openxmlformats.org/officeDocument/2006/relationships/image" Target="../media/image12.png"/><Relationship Id="rId5" Type="http://schemas.openxmlformats.org/officeDocument/2006/relationships/hyperlink" Target="http://intro.bio.rpi.edu/Studio/3Ecology/1/2In/RainForests_DV.mpg" TargetMode="External"/><Relationship Id="rId4" Type="http://schemas.openxmlformats.org/officeDocument/2006/relationships/hyperlink" Target="http://www.youtube.com/watch?v=wrZX7elbPz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Content Placeholder 5"/>
          <p:cNvSpPr>
            <a:spLocks noGrp="1"/>
          </p:cNvSpPr>
          <p:nvPr>
            <p:ph idx="4294967295"/>
          </p:nvPr>
        </p:nvSpPr>
        <p:spPr>
          <a:xfrm>
            <a:off x="2286000" y="457200"/>
            <a:ext cx="6858000" cy="3200400"/>
          </a:xfrm>
        </p:spPr>
        <p:txBody>
          <a:bodyPr/>
          <a:lstStyle/>
          <a:p>
            <a:pPr eaLnBrk="1" hangingPunct="1">
              <a:buFont typeface="Arial" charset="0"/>
              <a:buNone/>
            </a:pPr>
            <a:r>
              <a:rPr lang="en-US" sz="6000" b="1" dirty="0">
                <a:solidFill>
                  <a:srgbClr val="FF0000"/>
                </a:solidFill>
              </a:rPr>
              <a:t>Unit 3: Ecology</a:t>
            </a:r>
          </a:p>
          <a:p>
            <a:pPr eaLnBrk="1" hangingPunct="1">
              <a:buFont typeface="Arial" charset="0"/>
              <a:buNone/>
            </a:pPr>
            <a:r>
              <a:rPr lang="en-US" sz="6000" b="1" dirty="0">
                <a:solidFill>
                  <a:srgbClr val="FF0000"/>
                </a:solidFill>
              </a:rPr>
              <a:t>The Biosphere</a:t>
            </a:r>
          </a:p>
        </p:txBody>
      </p:sp>
      <p:sp>
        <p:nvSpPr>
          <p:cNvPr id="2" name="Title 1"/>
          <p:cNvSpPr>
            <a:spLocks noGrp="1"/>
          </p:cNvSpPr>
          <p:nvPr>
            <p:ph type="title" idx="4294967295"/>
          </p:nvPr>
        </p:nvSpPr>
        <p:spPr>
          <a:xfrm>
            <a:off x="0" y="274638"/>
            <a:ext cx="8229600" cy="182562"/>
          </a:xfrm>
        </p:spPr>
        <p:txBody>
          <a:bodyPr/>
          <a:lstStyle/>
          <a:p>
            <a:r>
              <a:rPr lang="en-US" dirty="0"/>
              <a:t>TU 3</a:t>
            </a:r>
          </a:p>
        </p:txBody>
      </p:sp>
      <p:pic>
        <p:nvPicPr>
          <p:cNvPr id="16387" name="Picture 3" descr="globe_east_2048"/>
          <p:cNvPicPr>
            <a:picLocks noChangeAspect="1" noChangeArrowheads="1"/>
          </p:cNvPicPr>
          <p:nvPr/>
        </p:nvPicPr>
        <p:blipFill>
          <a:blip r:embed="rId3">
            <a:lum contrast="10000"/>
          </a:blip>
          <a:srcRect/>
          <a:stretch>
            <a:fillRect/>
          </a:stretch>
        </p:blipFill>
        <p:spPr bwMode="auto">
          <a:xfrm>
            <a:off x="266700" y="1617663"/>
            <a:ext cx="2209800" cy="2209800"/>
          </a:xfrm>
          <a:prstGeom prst="rect">
            <a:avLst/>
          </a:prstGeom>
          <a:noFill/>
          <a:ln w="9525">
            <a:noFill/>
            <a:miter lim="800000"/>
            <a:headEnd/>
            <a:tailEnd/>
          </a:ln>
        </p:spPr>
      </p:pic>
      <p:pic>
        <p:nvPicPr>
          <p:cNvPr id="16" name="Picture 5" descr="arctic"/>
          <p:cNvPicPr>
            <a:picLocks noChangeAspect="1" noChangeArrowheads="1"/>
          </p:cNvPicPr>
          <p:nvPr/>
        </p:nvPicPr>
        <p:blipFill>
          <a:blip r:embed="rId4">
            <a:lum contrast="30000"/>
          </a:blip>
          <a:srcRect/>
          <a:stretch>
            <a:fillRect/>
          </a:stretch>
        </p:blipFill>
        <p:spPr bwMode="auto">
          <a:xfrm>
            <a:off x="3015456" y="5063413"/>
            <a:ext cx="1893888" cy="1295400"/>
          </a:xfrm>
          <a:prstGeom prst="rect">
            <a:avLst/>
          </a:prstGeom>
          <a:noFill/>
          <a:ln w="19050">
            <a:solidFill>
              <a:srgbClr val="C00000"/>
            </a:solidFill>
            <a:miter lim="800000"/>
            <a:headEnd/>
            <a:tailEnd/>
          </a:ln>
          <a:effectLst>
            <a:outerShdw blurRad="292100" dist="139700" dir="2700000" algn="tl" rotWithShape="0">
              <a:srgbClr val="333333">
                <a:alpha val="65000"/>
              </a:srgbClr>
            </a:outerShdw>
          </a:effectLst>
        </p:spPr>
      </p:pic>
      <p:pic>
        <p:nvPicPr>
          <p:cNvPr id="16389" name="Picture 3" descr="FG41_07"/>
          <p:cNvPicPr>
            <a:picLocks noChangeAspect="1" noChangeArrowheads="1"/>
          </p:cNvPicPr>
          <p:nvPr/>
        </p:nvPicPr>
        <p:blipFill>
          <a:blip r:embed="rId5">
            <a:lum bright="-6000"/>
          </a:blip>
          <a:srcRect l="15933" t="8171" r="12402" b="40405"/>
          <a:stretch>
            <a:fillRect/>
          </a:stretch>
        </p:blipFill>
        <p:spPr bwMode="auto">
          <a:xfrm>
            <a:off x="5638800" y="4724400"/>
            <a:ext cx="2730500" cy="1847850"/>
          </a:xfrm>
          <a:prstGeom prst="rect">
            <a:avLst/>
          </a:prstGeom>
          <a:noFill/>
          <a:ln w="19050">
            <a:solidFill>
              <a:srgbClr val="FF3300"/>
            </a:solidFill>
            <a:miter lim="800000"/>
            <a:headEnd/>
            <a:tailEnd/>
          </a:ln>
        </p:spPr>
      </p:pic>
      <p:pic>
        <p:nvPicPr>
          <p:cNvPr id="21" name="Picture 3" descr="Trop_RF2"/>
          <p:cNvPicPr>
            <a:picLocks noChangeAspect="1" noChangeArrowheads="1"/>
          </p:cNvPicPr>
          <p:nvPr/>
        </p:nvPicPr>
        <p:blipFill>
          <a:blip r:embed="rId6">
            <a:lum contrast="10000"/>
          </a:blip>
          <a:srcRect/>
          <a:stretch>
            <a:fillRect/>
          </a:stretch>
        </p:blipFill>
        <p:spPr>
          <a:xfrm>
            <a:off x="457200" y="4624387"/>
            <a:ext cx="1828800" cy="1438275"/>
          </a:xfrm>
          <a:prstGeom prst="rect">
            <a:avLst/>
          </a:prstGeom>
          <a:ln w="19050">
            <a:solidFill>
              <a:srgbClr val="FFFF00"/>
            </a:solidFill>
          </a:ln>
          <a:effectLst>
            <a:outerShdw blurRad="292100" dist="139700" dir="2700000" algn="tl" rotWithShape="0">
              <a:srgbClr val="333333">
                <a:alpha val="65000"/>
              </a:srgbClr>
            </a:outerShdw>
          </a:effectLst>
        </p:spPr>
      </p:pic>
      <p:pic>
        <p:nvPicPr>
          <p:cNvPr id="16393" name="Picture 9"/>
          <p:cNvPicPr>
            <a:picLocks noChangeAspect="1" noChangeArrowheads="1"/>
          </p:cNvPicPr>
          <p:nvPr/>
        </p:nvPicPr>
        <p:blipFill>
          <a:blip r:embed="rId7"/>
          <a:srcRect/>
          <a:stretch>
            <a:fillRect/>
          </a:stretch>
        </p:blipFill>
        <p:spPr bwMode="auto">
          <a:xfrm>
            <a:off x="3009900" y="3476982"/>
            <a:ext cx="2971800" cy="1089025"/>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Text Box 4"/>
          <p:cNvSpPr txBox="1">
            <a:spLocks noChangeArrowheads="1"/>
          </p:cNvSpPr>
          <p:nvPr/>
        </p:nvSpPr>
        <p:spPr bwMode="auto">
          <a:xfrm>
            <a:off x="304800" y="325438"/>
            <a:ext cx="8077200" cy="1190625"/>
          </a:xfrm>
          <a:prstGeom prst="rect">
            <a:avLst/>
          </a:prstGeom>
          <a:noFill/>
          <a:ln w="9525">
            <a:noFill/>
            <a:miter lim="800000"/>
            <a:headEnd/>
            <a:tailEnd/>
          </a:ln>
        </p:spPr>
        <p:txBody>
          <a:bodyPr>
            <a:spAutoFit/>
          </a:bodyPr>
          <a:lstStyle/>
          <a:p>
            <a:r>
              <a:rPr lang="en-US" sz="3600" b="1">
                <a:solidFill>
                  <a:srgbClr val="C00000"/>
                </a:solidFill>
              </a:rPr>
              <a:t>Average Annual Insolation at surface of Earth</a:t>
            </a:r>
          </a:p>
        </p:txBody>
      </p:sp>
      <p:pic>
        <p:nvPicPr>
          <p:cNvPr id="16388" name="Picture 5" descr="562px-Insolation.bmp"/>
          <p:cNvPicPr>
            <a:picLocks noChangeAspect="1"/>
          </p:cNvPicPr>
          <p:nvPr/>
        </p:nvPicPr>
        <p:blipFill>
          <a:blip r:embed="rId3">
            <a:lum bright="-10000" contrast="-20000"/>
          </a:blip>
          <a:srcRect t="46786"/>
          <a:stretch>
            <a:fillRect/>
          </a:stretch>
        </p:blipFill>
        <p:spPr bwMode="auto">
          <a:xfrm>
            <a:off x="762000" y="1676400"/>
            <a:ext cx="7696200" cy="4575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500" fill="hold"/>
                                        <p:tgtEl>
                                          <p:spTgt spid="16388"/>
                                        </p:tgtEl>
                                        <p:attrNameLst>
                                          <p:attrName>ppt_w</p:attrName>
                                        </p:attrNameLst>
                                      </p:cBhvr>
                                      <p:tavLst>
                                        <p:tav tm="0">
                                          <p:val>
                                            <p:fltVal val="0"/>
                                          </p:val>
                                        </p:tav>
                                        <p:tav tm="100000">
                                          <p:val>
                                            <p:strVal val="#ppt_w"/>
                                          </p:val>
                                        </p:tav>
                                      </p:tavLst>
                                    </p:anim>
                                    <p:anim calcmode="lin" valueType="num">
                                      <p:cBhvr>
                                        <p:cTn id="8" dur="500" fill="hold"/>
                                        <p:tgtEl>
                                          <p:spTgt spid="163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TextBox 5">
            <a:hlinkClick r:id="rId3" action="ppaction://hlinkfile"/>
          </p:cNvPr>
          <p:cNvSpPr txBox="1">
            <a:spLocks noChangeArrowheads="1"/>
          </p:cNvSpPr>
          <p:nvPr/>
        </p:nvSpPr>
        <p:spPr bwMode="auto">
          <a:xfrm>
            <a:off x="2743200" y="2514600"/>
            <a:ext cx="6248400" cy="954107"/>
          </a:xfrm>
          <a:prstGeom prst="rect">
            <a:avLst/>
          </a:prstGeom>
          <a:noFill/>
          <a:ln w="9525">
            <a:noFill/>
            <a:miter lim="800000"/>
            <a:headEnd/>
            <a:tailEnd/>
          </a:ln>
        </p:spPr>
        <p:txBody>
          <a:bodyPr>
            <a:spAutoFit/>
          </a:bodyPr>
          <a:lstStyle/>
          <a:p>
            <a:r>
              <a:rPr lang="en-US" sz="3200" b="1" dirty="0">
                <a:solidFill>
                  <a:srgbClr val="C00000"/>
                </a:solidFill>
                <a:hlinkClick r:id="" action="ppaction://hlinkshowjump?jump=nextslide"/>
              </a:rPr>
              <a:t>Video: </a:t>
            </a:r>
            <a:r>
              <a:rPr lang="en-US" sz="2400" b="1" i="1" dirty="0">
                <a:solidFill>
                  <a:srgbClr val="C00000"/>
                </a:solidFill>
                <a:hlinkClick r:id="" action="ppaction://hlinkshowjump?jump=nextslide"/>
              </a:rPr>
              <a:t>Earth’s Orbit, the Seasons </a:t>
            </a:r>
            <a:r>
              <a:rPr lang="en-US" sz="2000" b="1" i="1" dirty="0">
                <a:solidFill>
                  <a:srgbClr val="C00000"/>
                </a:solidFill>
                <a:hlinkClick r:id="" action="ppaction://hlinkshowjump?jump=nextslide"/>
              </a:rPr>
              <a:t>&amp;</a:t>
            </a:r>
          </a:p>
          <a:p>
            <a:r>
              <a:rPr lang="en-US" sz="2000" b="1" i="1" dirty="0">
                <a:solidFill>
                  <a:srgbClr val="C00000"/>
                </a:solidFill>
                <a:hlinkClick r:id="" action="ppaction://hlinkshowjump?jump=nextslide"/>
              </a:rPr>
              <a:t>                 </a:t>
            </a:r>
            <a:r>
              <a:rPr lang="en-US" sz="2400" b="1" i="1" dirty="0">
                <a:solidFill>
                  <a:srgbClr val="C00000"/>
                </a:solidFill>
                <a:hlinkClick r:id="" action="ppaction://hlinkshowjump?jump=nextslide"/>
              </a:rPr>
              <a:t>  the Distribution of Solar Energy</a:t>
            </a:r>
            <a:endParaRPr lang="en-US" sz="2400" b="1" i="1" dirty="0">
              <a:solidFill>
                <a:srgbClr val="C00000"/>
              </a:solidFill>
            </a:endParaRPr>
          </a:p>
        </p:txBody>
      </p:sp>
      <p:pic>
        <p:nvPicPr>
          <p:cNvPr id="34818" name="Picture 3">
            <a:hlinkClick r:id="rId4"/>
          </p:cNvPr>
          <p:cNvPicPr>
            <a:picLocks noChangeAspect="1" noChangeArrowheads="1"/>
          </p:cNvPicPr>
          <p:nvPr/>
        </p:nvPicPr>
        <p:blipFill>
          <a:blip r:embed="rId5"/>
          <a:srcRect l="2083" t="3712" r="4167" b="3481"/>
          <a:stretch>
            <a:fillRect/>
          </a:stretch>
        </p:blipFill>
        <p:spPr bwMode="auto">
          <a:xfrm>
            <a:off x="304800" y="2514600"/>
            <a:ext cx="2317750" cy="1450975"/>
          </a:xfrm>
          <a:prstGeom prst="rect">
            <a:avLst/>
          </a:prstGeom>
          <a:noFill/>
          <a:ln w="19050">
            <a:solidFill>
              <a:schemeClr val="tx1"/>
            </a:solidFill>
            <a:miter lim="800000"/>
            <a:headEnd/>
            <a:tailEnd/>
          </a:ln>
        </p:spPr>
      </p:pic>
      <p:sp>
        <p:nvSpPr>
          <p:cNvPr id="34820" name="Text Box 4"/>
          <p:cNvSpPr txBox="1">
            <a:spLocks noChangeArrowheads="1"/>
          </p:cNvSpPr>
          <p:nvPr/>
        </p:nvSpPr>
        <p:spPr bwMode="auto">
          <a:xfrm>
            <a:off x="1905000" y="685800"/>
            <a:ext cx="6019800" cy="701675"/>
          </a:xfrm>
          <a:prstGeom prst="rect">
            <a:avLst/>
          </a:prstGeom>
          <a:noFill/>
          <a:ln w="9525">
            <a:noFill/>
            <a:miter lim="800000"/>
            <a:headEnd/>
            <a:tailEnd/>
          </a:ln>
          <a:effectLst/>
        </p:spPr>
        <p:txBody>
          <a:bodyPr>
            <a:spAutoFit/>
          </a:bodyPr>
          <a:lstStyle/>
          <a:p>
            <a:pPr>
              <a:spcBef>
                <a:spcPct val="50000"/>
              </a:spcBef>
            </a:pPr>
            <a:r>
              <a:rPr lang="en-US" sz="4000"/>
              <a:t>Seasons and climate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TextBox 5">
            <a:hlinkClick r:id="rId4" action="ppaction://hlinkfile"/>
          </p:cNvPr>
          <p:cNvSpPr txBox="1">
            <a:spLocks noChangeArrowheads="1"/>
          </p:cNvSpPr>
          <p:nvPr/>
        </p:nvSpPr>
        <p:spPr bwMode="auto">
          <a:xfrm>
            <a:off x="0" y="-65276"/>
            <a:ext cx="9601200" cy="446276"/>
          </a:xfrm>
          <a:prstGeom prst="rect">
            <a:avLst/>
          </a:prstGeom>
          <a:noFill/>
          <a:ln w="9525">
            <a:noFill/>
            <a:miter lim="800000"/>
            <a:headEnd/>
            <a:tailEnd/>
          </a:ln>
        </p:spPr>
        <p:txBody>
          <a:bodyPr wrap="square">
            <a:spAutoFit/>
          </a:bodyPr>
          <a:lstStyle/>
          <a:p>
            <a:r>
              <a:rPr lang="en-US" sz="2200" b="1" dirty="0">
                <a:solidFill>
                  <a:srgbClr val="C00000"/>
                </a:solidFill>
                <a:hlinkClick r:id="rId5"/>
              </a:rPr>
              <a:t>Video: </a:t>
            </a:r>
            <a:r>
              <a:rPr lang="en-US" sz="2200" b="1" i="1" dirty="0">
                <a:solidFill>
                  <a:srgbClr val="C00000"/>
                </a:solidFill>
                <a:hlinkClick r:id="rId5"/>
              </a:rPr>
              <a:t>Earth’s Orbit, the Seasons &amp; the Distribution of Solar Energy</a:t>
            </a:r>
            <a:endParaRPr lang="en-US" sz="2200" b="1" i="1" dirty="0">
              <a:solidFill>
                <a:srgbClr val="C00000"/>
              </a:solidFill>
            </a:endParaRPr>
          </a:p>
        </p:txBody>
      </p:sp>
      <p:sp>
        <p:nvSpPr>
          <p:cNvPr id="5" name="TextBox 5">
            <a:hlinkClick r:id="rId4" action="ppaction://hlinkfile"/>
          </p:cNvPr>
          <p:cNvSpPr txBox="1">
            <a:spLocks noChangeArrowheads="1"/>
          </p:cNvSpPr>
          <p:nvPr/>
        </p:nvSpPr>
        <p:spPr bwMode="auto">
          <a:xfrm>
            <a:off x="6477000" y="6519446"/>
            <a:ext cx="6248400" cy="338554"/>
          </a:xfrm>
          <a:prstGeom prst="rect">
            <a:avLst/>
          </a:prstGeom>
          <a:noFill/>
          <a:ln w="9525">
            <a:noFill/>
            <a:miter lim="800000"/>
            <a:headEnd/>
            <a:tailEnd/>
          </a:ln>
        </p:spPr>
        <p:txBody>
          <a:bodyPr>
            <a:spAutoFit/>
          </a:bodyPr>
          <a:lstStyle/>
          <a:p>
            <a:r>
              <a:rPr lang="en-US" sz="1600" dirty="0">
                <a:solidFill>
                  <a:srgbClr val="C00000"/>
                </a:solidFill>
                <a:hlinkClick r:id="rId6"/>
              </a:rPr>
              <a:t>_backup copy of the video_</a:t>
            </a:r>
            <a:endParaRPr lang="en-US" sz="1200" i="1" dirty="0">
              <a:solidFill>
                <a:srgbClr val="C00000"/>
              </a:solidFill>
            </a:endParaRPr>
          </a:p>
        </p:txBody>
      </p:sp>
      <p:pic>
        <p:nvPicPr>
          <p:cNvPr id="2" name="Seasons">
            <a:hlinkClick r:id="" action="ppaction://media"/>
            <a:extLst>
              <a:ext uri="{FF2B5EF4-FFF2-40B4-BE49-F238E27FC236}">
                <a16:creationId xmlns:a16="http://schemas.microsoft.com/office/drawing/2014/main" id="{70252651-D698-FB46-AD3C-8952945B52EA}"/>
              </a:ext>
            </a:extLst>
          </p:cNvPr>
          <p:cNvPicPr>
            <a:picLocks noRot="1" noChangeAspect="1"/>
          </p:cNvPicPr>
          <p:nvPr>
            <a:videoFile r:link="rId1"/>
          </p:nvPr>
        </p:nvPicPr>
        <p:blipFill>
          <a:blip r:embed="rId7"/>
          <a:stretch>
            <a:fillRect/>
          </a:stretch>
        </p:blipFill>
        <p:spPr>
          <a:xfrm>
            <a:off x="457200" y="345141"/>
            <a:ext cx="8305800" cy="6224826"/>
          </a:xfrm>
          <a:prstGeom prst="rect">
            <a:avLst/>
          </a:prstGeom>
        </p:spPr>
      </p:pic>
    </p:spTree>
    <p:extLst>
      <p:ext uri="{BB962C8B-B14F-4D97-AF65-F5344CB8AC3E}">
        <p14:creationId xmlns:p14="http://schemas.microsoft.com/office/powerpoint/2010/main" val="105813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3"/>
          <p:cNvSpPr>
            <a:spLocks noGrp="1" noChangeArrowheads="1"/>
          </p:cNvSpPr>
          <p:nvPr>
            <p:ph type="title"/>
          </p:nvPr>
        </p:nvSpPr>
        <p:spPr>
          <a:xfrm>
            <a:off x="0" y="76200"/>
            <a:ext cx="8229600" cy="941388"/>
          </a:xfrm>
        </p:spPr>
        <p:txBody>
          <a:bodyPr/>
          <a:lstStyle/>
          <a:p>
            <a:pPr algn="r" eaLnBrk="1" hangingPunct="1"/>
            <a:r>
              <a:rPr lang="en-US" b="1" dirty="0">
                <a:solidFill>
                  <a:srgbClr val="C00000"/>
                </a:solidFill>
              </a:rPr>
              <a:t>Atmospheric Circulation of Air </a:t>
            </a:r>
            <a:r>
              <a:rPr lang="en-US" sz="2000" b="1" dirty="0">
                <a:solidFill>
                  <a:srgbClr val="C00000"/>
                </a:solidFill>
              </a:rPr>
              <a:t>(animation)</a:t>
            </a:r>
          </a:p>
        </p:txBody>
      </p:sp>
      <p:pic>
        <p:nvPicPr>
          <p:cNvPr id="4" name="Animation: Atmospheric Circulation of Air">
            <a:hlinkClick r:id="" action="ppaction://media"/>
            <a:extLst>
              <a:ext uri="{FF2B5EF4-FFF2-40B4-BE49-F238E27FC236}">
                <a16:creationId xmlns:a16="http://schemas.microsoft.com/office/drawing/2014/main" id="{7CDB1825-0936-C54B-B363-D4CB401DA5F7}"/>
              </a:ext>
            </a:extLst>
          </p:cNvPr>
          <p:cNvPicPr>
            <a:picLocks noRot="1" noChangeAspect="1"/>
          </p:cNvPicPr>
          <p:nvPr>
            <a:videoFile r:link="rId1"/>
          </p:nvPr>
        </p:nvPicPr>
        <p:blipFill>
          <a:blip r:embed="rId4"/>
          <a:stretch>
            <a:fillRect/>
          </a:stretch>
        </p:blipFill>
        <p:spPr>
          <a:xfrm>
            <a:off x="914400" y="687792"/>
            <a:ext cx="7620000" cy="5710850"/>
          </a:xfrm>
          <a:prstGeom prst="rect">
            <a:avLst/>
          </a:prstGeom>
        </p:spPr>
      </p:pic>
      <p:sp>
        <p:nvSpPr>
          <p:cNvPr id="5" name="Rectangle 4">
            <a:extLst>
              <a:ext uri="{FF2B5EF4-FFF2-40B4-BE49-F238E27FC236}">
                <a16:creationId xmlns:a16="http://schemas.microsoft.com/office/drawing/2014/main" id="{274F9932-A26B-F14F-BC7B-19C39F9380BC}"/>
              </a:ext>
            </a:extLst>
          </p:cNvPr>
          <p:cNvSpPr/>
          <p:nvPr/>
        </p:nvSpPr>
        <p:spPr>
          <a:xfrm>
            <a:off x="7086600" y="6412468"/>
            <a:ext cx="4572000" cy="369332"/>
          </a:xfrm>
          <a:prstGeom prst="rect">
            <a:avLst/>
          </a:prstGeom>
        </p:spPr>
        <p:txBody>
          <a:bodyPr>
            <a:spAutoFit/>
          </a:bodyPr>
          <a:lstStyle/>
          <a:p>
            <a:r>
              <a:rPr lang="en-US" dirty="0">
                <a:hlinkClick r:id="rId5"/>
              </a:rPr>
              <a:t>animation source</a:t>
            </a:r>
            <a:endParaRPr lang="en-US" dirty="0"/>
          </a:p>
        </p:txBody>
      </p:sp>
      <p:sp>
        <p:nvSpPr>
          <p:cNvPr id="6" name="Rectangle 5">
            <a:extLst>
              <a:ext uri="{FF2B5EF4-FFF2-40B4-BE49-F238E27FC236}">
                <a16:creationId xmlns:a16="http://schemas.microsoft.com/office/drawing/2014/main" id="{B0715EA6-DB9C-F14A-9B4E-2EB6AE6331DB}"/>
              </a:ext>
            </a:extLst>
          </p:cNvPr>
          <p:cNvSpPr/>
          <p:nvPr/>
        </p:nvSpPr>
        <p:spPr>
          <a:xfrm>
            <a:off x="4648200" y="6400800"/>
            <a:ext cx="4572000" cy="369332"/>
          </a:xfrm>
          <a:prstGeom prst="rect">
            <a:avLst/>
          </a:prstGeom>
        </p:spPr>
        <p:txBody>
          <a:bodyPr>
            <a:spAutoFit/>
          </a:bodyPr>
          <a:lstStyle/>
          <a:p>
            <a:r>
              <a:rPr lang="en-US" dirty="0">
                <a:hlinkClick r:id="rId6"/>
              </a:rPr>
              <a:t>video file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09" name="Rectangle 23"/>
          <p:cNvSpPr>
            <a:spLocks noGrp="1" noChangeArrowheads="1"/>
          </p:cNvSpPr>
          <p:nvPr>
            <p:ph type="title"/>
          </p:nvPr>
        </p:nvSpPr>
        <p:spPr>
          <a:xfrm>
            <a:off x="76200" y="228600"/>
            <a:ext cx="8229600" cy="941388"/>
          </a:xfrm>
        </p:spPr>
        <p:txBody>
          <a:bodyPr/>
          <a:lstStyle/>
          <a:p>
            <a:pPr algn="r" eaLnBrk="1" hangingPunct="1"/>
            <a:r>
              <a:rPr lang="en-US" b="1" dirty="0">
                <a:solidFill>
                  <a:srgbClr val="C00000"/>
                </a:solidFill>
              </a:rPr>
              <a:t>Atmospheric Circulation of Air </a:t>
            </a:r>
            <a:r>
              <a:rPr lang="en-US" sz="2000" b="1" dirty="0">
                <a:solidFill>
                  <a:srgbClr val="C00000"/>
                </a:solidFill>
              </a:rPr>
              <a:t>(animation link)</a:t>
            </a:r>
          </a:p>
        </p:txBody>
      </p:sp>
      <p:pic>
        <p:nvPicPr>
          <p:cNvPr id="43010" name="Picture 2"/>
          <p:cNvPicPr>
            <a:picLocks noChangeAspect="1" noChangeArrowheads="1"/>
          </p:cNvPicPr>
          <p:nvPr/>
        </p:nvPicPr>
        <p:blipFill>
          <a:blip r:embed="rId3">
            <a:lum contrast="20000"/>
          </a:blip>
          <a:srcRect/>
          <a:stretch>
            <a:fillRect/>
          </a:stretch>
        </p:blipFill>
        <p:spPr bwMode="auto">
          <a:xfrm>
            <a:off x="2589213" y="1900238"/>
            <a:ext cx="3659187" cy="3890962"/>
          </a:xfrm>
          <a:prstGeom prst="rect">
            <a:avLst/>
          </a:prstGeom>
          <a:noFill/>
          <a:ln w="9525">
            <a:noFill/>
            <a:miter lim="800000"/>
            <a:headEnd/>
            <a:tailEnd/>
          </a:ln>
        </p:spPr>
      </p:pic>
      <p:sp>
        <p:nvSpPr>
          <p:cNvPr id="91139" name="Text Box 3"/>
          <p:cNvSpPr txBox="1">
            <a:spLocks noChangeArrowheads="1"/>
          </p:cNvSpPr>
          <p:nvPr/>
        </p:nvSpPr>
        <p:spPr bwMode="auto">
          <a:xfrm>
            <a:off x="414338" y="3881438"/>
            <a:ext cx="2146300" cy="549275"/>
          </a:xfrm>
          <a:prstGeom prst="rect">
            <a:avLst/>
          </a:prstGeom>
          <a:noFill/>
          <a:ln w="9525">
            <a:noFill/>
            <a:miter lim="800000"/>
            <a:headEnd/>
            <a:tailEnd/>
          </a:ln>
        </p:spPr>
        <p:txBody>
          <a:bodyPr>
            <a:spAutoFit/>
          </a:bodyPr>
          <a:lstStyle/>
          <a:p>
            <a:pPr algn="r" eaLnBrk="0" hangingPunct="0">
              <a:lnSpc>
                <a:spcPts val="1800"/>
              </a:lnSpc>
            </a:pPr>
            <a:r>
              <a:rPr lang="en-US" altLang="en-US" sz="1400" b="1"/>
              <a:t>air warms, picks up </a:t>
            </a:r>
          </a:p>
          <a:p>
            <a:pPr algn="r" eaLnBrk="0" hangingPunct="0">
              <a:lnSpc>
                <a:spcPts val="1800"/>
              </a:lnSpc>
            </a:pPr>
            <a:r>
              <a:rPr lang="en-US" altLang="en-US" sz="1400" b="1"/>
              <a:t>moisture, rises  </a:t>
            </a:r>
          </a:p>
        </p:txBody>
      </p:sp>
      <p:sp>
        <p:nvSpPr>
          <p:cNvPr id="91142" name="Text Box 6"/>
          <p:cNvSpPr txBox="1">
            <a:spLocks noChangeArrowheads="1"/>
          </p:cNvSpPr>
          <p:nvPr/>
        </p:nvSpPr>
        <p:spPr bwMode="auto">
          <a:xfrm>
            <a:off x="3475038" y="1427163"/>
            <a:ext cx="1828800" cy="549275"/>
          </a:xfrm>
          <a:prstGeom prst="rect">
            <a:avLst/>
          </a:prstGeom>
          <a:noFill/>
          <a:ln w="9525">
            <a:noFill/>
            <a:miter lim="800000"/>
            <a:headEnd/>
            <a:tailEnd/>
          </a:ln>
        </p:spPr>
        <p:txBody>
          <a:bodyPr>
            <a:spAutoFit/>
          </a:bodyPr>
          <a:lstStyle/>
          <a:p>
            <a:pPr eaLnBrk="0" hangingPunct="0">
              <a:lnSpc>
                <a:spcPts val="1800"/>
              </a:lnSpc>
            </a:pPr>
            <a:r>
              <a:rPr lang="en-US" altLang="en-US" sz="1400" b="1"/>
              <a:t>cooled, dry air descends</a:t>
            </a:r>
          </a:p>
        </p:txBody>
      </p:sp>
      <p:sp>
        <p:nvSpPr>
          <p:cNvPr id="91153" name="Text Box 17"/>
          <p:cNvSpPr txBox="1">
            <a:spLocks noChangeArrowheads="1"/>
          </p:cNvSpPr>
          <p:nvPr/>
        </p:nvSpPr>
        <p:spPr bwMode="auto">
          <a:xfrm>
            <a:off x="938213" y="2738438"/>
            <a:ext cx="1825625" cy="549275"/>
          </a:xfrm>
          <a:prstGeom prst="rect">
            <a:avLst/>
          </a:prstGeom>
          <a:noFill/>
          <a:ln w="9525">
            <a:noFill/>
            <a:miter lim="800000"/>
            <a:headEnd/>
            <a:tailEnd/>
          </a:ln>
        </p:spPr>
        <p:txBody>
          <a:bodyPr>
            <a:spAutoFit/>
          </a:bodyPr>
          <a:lstStyle/>
          <a:p>
            <a:pPr algn="r" eaLnBrk="0" hangingPunct="0">
              <a:lnSpc>
                <a:spcPts val="1800"/>
              </a:lnSpc>
            </a:pPr>
            <a:r>
              <a:rPr lang="en-US" altLang="en-US" sz="1400" b="1"/>
              <a:t>cooled, drier air </a:t>
            </a:r>
          </a:p>
          <a:p>
            <a:pPr algn="r" eaLnBrk="0" hangingPunct="0">
              <a:lnSpc>
                <a:spcPts val="1800"/>
              </a:lnSpc>
            </a:pPr>
            <a:r>
              <a:rPr lang="en-US" altLang="en-US" sz="1400" b="1"/>
              <a:t>descends </a:t>
            </a:r>
          </a:p>
        </p:txBody>
      </p:sp>
      <p:sp>
        <p:nvSpPr>
          <p:cNvPr id="91156" name="Text Box 20"/>
          <p:cNvSpPr txBox="1">
            <a:spLocks noChangeArrowheads="1"/>
          </p:cNvSpPr>
          <p:nvPr/>
        </p:nvSpPr>
        <p:spPr bwMode="auto">
          <a:xfrm>
            <a:off x="1189038" y="1747838"/>
            <a:ext cx="2133600" cy="549275"/>
          </a:xfrm>
          <a:prstGeom prst="rect">
            <a:avLst/>
          </a:prstGeom>
          <a:noFill/>
          <a:ln w="9525">
            <a:noFill/>
            <a:miter lim="800000"/>
            <a:headEnd/>
            <a:tailEnd/>
          </a:ln>
        </p:spPr>
        <p:txBody>
          <a:bodyPr>
            <a:spAutoFit/>
          </a:bodyPr>
          <a:lstStyle/>
          <a:p>
            <a:pPr algn="r" eaLnBrk="0" hangingPunct="0">
              <a:lnSpc>
                <a:spcPts val="1800"/>
              </a:lnSpc>
            </a:pPr>
            <a:r>
              <a:rPr lang="en-US" altLang="en-US" sz="1400" b="1"/>
              <a:t>air warms, picks up </a:t>
            </a:r>
          </a:p>
          <a:p>
            <a:pPr algn="r" eaLnBrk="0" hangingPunct="0">
              <a:lnSpc>
                <a:spcPts val="1800"/>
              </a:lnSpc>
            </a:pPr>
            <a:r>
              <a:rPr lang="en-US" altLang="en-US" sz="1400" b="1"/>
              <a:t>moisture, rises   </a:t>
            </a:r>
          </a:p>
        </p:txBody>
      </p:sp>
      <p:sp>
        <p:nvSpPr>
          <p:cNvPr id="43015" name="Text Box 29"/>
          <p:cNvSpPr txBox="1">
            <a:spLocks noChangeArrowheads="1"/>
          </p:cNvSpPr>
          <p:nvPr/>
        </p:nvSpPr>
        <p:spPr bwMode="auto">
          <a:xfrm>
            <a:off x="4876800" y="1873250"/>
            <a:ext cx="1524000" cy="122238"/>
          </a:xfrm>
          <a:prstGeom prst="rect">
            <a:avLst/>
          </a:prstGeom>
          <a:solidFill>
            <a:schemeClr val="bg1"/>
          </a:solidFill>
          <a:ln w="9525">
            <a:noFill/>
            <a:miter lim="800000"/>
            <a:headEnd/>
            <a:tailEnd/>
          </a:ln>
        </p:spPr>
        <p:txBody>
          <a:bodyPr>
            <a:spAutoFit/>
          </a:bodyPr>
          <a:lstStyle/>
          <a:p>
            <a:pPr>
              <a:spcBef>
                <a:spcPct val="50000"/>
              </a:spcBef>
            </a:pPr>
            <a:endParaRPr lang="en-US" sz="200"/>
          </a:p>
        </p:txBody>
      </p:sp>
      <p:sp>
        <p:nvSpPr>
          <p:cNvPr id="43016" name="Text Box 9"/>
          <p:cNvSpPr txBox="1">
            <a:spLocks noChangeArrowheads="1"/>
          </p:cNvSpPr>
          <p:nvPr/>
        </p:nvSpPr>
        <p:spPr bwMode="auto">
          <a:xfrm>
            <a:off x="6248400" y="5410200"/>
            <a:ext cx="2362200" cy="641350"/>
          </a:xfrm>
          <a:prstGeom prst="rect">
            <a:avLst/>
          </a:prstGeom>
          <a:noFill/>
          <a:ln w="9525">
            <a:noFill/>
            <a:miter lim="800000"/>
            <a:headEnd/>
            <a:tailEnd/>
          </a:ln>
        </p:spPr>
        <p:txBody>
          <a:bodyPr>
            <a:spAutoFit/>
          </a:bodyPr>
          <a:lstStyle/>
          <a:p>
            <a:pPr eaLnBrk="0" hangingPunct="0">
              <a:spcBef>
                <a:spcPct val="20000"/>
              </a:spcBef>
              <a:buFont typeface="Arial" charset="0"/>
              <a:buChar char="•"/>
            </a:pPr>
            <a:r>
              <a:rPr lang="en-US" dirty="0">
                <a:hlinkClick r:id="rId4"/>
              </a:rPr>
              <a:t>Click to view animation</a:t>
            </a:r>
            <a:r>
              <a:rPr lang="en-US" dirty="0"/>
              <a:t> </a:t>
            </a:r>
          </a:p>
        </p:txBody>
      </p:sp>
      <p:sp>
        <p:nvSpPr>
          <p:cNvPr id="10" name="Text Box 9">
            <a:extLst>
              <a:ext uri="{FF2B5EF4-FFF2-40B4-BE49-F238E27FC236}">
                <a16:creationId xmlns:a16="http://schemas.microsoft.com/office/drawing/2014/main" id="{21273DBE-EF65-4F60-9918-5BDFC24AD29D}"/>
              </a:ext>
            </a:extLst>
          </p:cNvPr>
          <p:cNvSpPr txBox="1">
            <a:spLocks noChangeArrowheads="1"/>
          </p:cNvSpPr>
          <p:nvPr/>
        </p:nvSpPr>
        <p:spPr bwMode="auto">
          <a:xfrm>
            <a:off x="304800" y="6352401"/>
            <a:ext cx="2362200" cy="276999"/>
          </a:xfrm>
          <a:prstGeom prst="rect">
            <a:avLst/>
          </a:prstGeom>
          <a:noFill/>
          <a:ln w="9525">
            <a:noFill/>
            <a:miter lim="800000"/>
            <a:headEnd/>
            <a:tailEnd/>
          </a:ln>
        </p:spPr>
        <p:txBody>
          <a:bodyPr>
            <a:spAutoFit/>
          </a:bodyPr>
          <a:lstStyle/>
          <a:p>
            <a:pPr eaLnBrk="0" hangingPunct="0">
              <a:spcBef>
                <a:spcPct val="20000"/>
              </a:spcBef>
              <a:buFont typeface="Arial" charset="0"/>
              <a:buChar char="•"/>
            </a:pPr>
            <a:r>
              <a:rPr lang="en-US" sz="1200" u="dotted" dirty="0">
                <a:solidFill>
                  <a:schemeClr val="bg1">
                    <a:lumMod val="75000"/>
                  </a:schemeClr>
                </a:solidFill>
                <a:highlight>
                  <a:srgbClr val="C0C0C0"/>
                </a:highlight>
                <a:uFill>
                  <a:solidFill>
                    <a:schemeClr val="bg1">
                      <a:lumMod val="50000"/>
                    </a:schemeClr>
                  </a:solidFill>
                </a:uFill>
                <a:hlinkClick r:id="rId5"/>
              </a:rPr>
              <a:t>original animation source</a:t>
            </a:r>
            <a:endParaRPr lang="en-US" sz="1200" u="dotted" dirty="0">
              <a:solidFill>
                <a:schemeClr val="bg1">
                  <a:lumMod val="75000"/>
                </a:schemeClr>
              </a:solidFill>
              <a:highlight>
                <a:srgbClr val="C0C0C0"/>
              </a:highlight>
              <a:uFill>
                <a:solidFill>
                  <a:schemeClr val="bg1">
                    <a:lumMod val="50000"/>
                  </a:schemeClr>
                </a:solidFill>
              </a:uFill>
            </a:endParaRPr>
          </a:p>
        </p:txBody>
      </p:sp>
    </p:spTree>
    <p:extLst>
      <p:ext uri="{BB962C8B-B14F-4D97-AF65-F5344CB8AC3E}">
        <p14:creationId xmlns:p14="http://schemas.microsoft.com/office/powerpoint/2010/main" val="88940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1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p:bldP spid="91142" grpId="0"/>
      <p:bldP spid="91153" grpId="0"/>
      <p:bldP spid="911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a:xfrm>
            <a:off x="457200" y="274638"/>
            <a:ext cx="8229600" cy="944562"/>
          </a:xfrm>
        </p:spPr>
        <p:txBody>
          <a:bodyPr anchor="t"/>
          <a:lstStyle/>
          <a:p>
            <a:pPr eaLnBrk="1" hangingPunct="1"/>
            <a:r>
              <a:rPr lang="en-US" sz="4000"/>
              <a:t>What causes major wind patterns?</a:t>
            </a:r>
          </a:p>
        </p:txBody>
      </p:sp>
      <p:pic>
        <p:nvPicPr>
          <p:cNvPr id="45058" name="Picture 3"/>
          <p:cNvPicPr>
            <a:picLocks noChangeAspect="1" noChangeArrowheads="1"/>
          </p:cNvPicPr>
          <p:nvPr/>
        </p:nvPicPr>
        <p:blipFill>
          <a:blip r:embed="rId3"/>
          <a:srcRect/>
          <a:stretch>
            <a:fillRect/>
          </a:stretch>
        </p:blipFill>
        <p:spPr bwMode="auto">
          <a:xfrm>
            <a:off x="504825" y="1550988"/>
            <a:ext cx="3565525" cy="3890962"/>
          </a:xfrm>
          <a:prstGeom prst="rect">
            <a:avLst/>
          </a:prstGeom>
          <a:noFill/>
          <a:ln w="9525">
            <a:noFill/>
            <a:miter lim="800000"/>
            <a:headEnd/>
            <a:tailEnd/>
          </a:ln>
        </p:spPr>
      </p:pic>
      <p:sp>
        <p:nvSpPr>
          <p:cNvPr id="96263" name="Text Box 7"/>
          <p:cNvSpPr txBox="1">
            <a:spLocks noChangeArrowheads="1"/>
          </p:cNvSpPr>
          <p:nvPr/>
        </p:nvSpPr>
        <p:spPr bwMode="auto">
          <a:xfrm>
            <a:off x="3376613" y="1828800"/>
            <a:ext cx="1187450" cy="320675"/>
          </a:xfrm>
          <a:prstGeom prst="rect">
            <a:avLst/>
          </a:prstGeom>
          <a:noFill/>
          <a:ln w="9525">
            <a:noFill/>
            <a:miter lim="800000"/>
            <a:headEnd/>
            <a:tailEnd/>
          </a:ln>
        </p:spPr>
        <p:txBody>
          <a:bodyPr>
            <a:spAutoFit/>
          </a:bodyPr>
          <a:lstStyle/>
          <a:p>
            <a:pPr eaLnBrk="0" hangingPunct="0">
              <a:lnSpc>
                <a:spcPts val="1800"/>
              </a:lnSpc>
            </a:pPr>
            <a:r>
              <a:rPr lang="en-US" altLang="en-US" sz="1400" b="1"/>
              <a:t>easterlies  </a:t>
            </a:r>
          </a:p>
        </p:txBody>
      </p:sp>
      <p:sp>
        <p:nvSpPr>
          <p:cNvPr id="96264" name="Text Box 8"/>
          <p:cNvSpPr txBox="1">
            <a:spLocks noChangeArrowheads="1"/>
          </p:cNvSpPr>
          <p:nvPr/>
        </p:nvSpPr>
        <p:spPr bwMode="auto">
          <a:xfrm>
            <a:off x="3836988" y="2389188"/>
            <a:ext cx="1239837" cy="320675"/>
          </a:xfrm>
          <a:prstGeom prst="rect">
            <a:avLst/>
          </a:prstGeom>
          <a:noFill/>
          <a:ln w="9525">
            <a:noFill/>
            <a:miter lim="800000"/>
            <a:headEnd/>
            <a:tailEnd/>
          </a:ln>
        </p:spPr>
        <p:txBody>
          <a:bodyPr>
            <a:spAutoFit/>
          </a:bodyPr>
          <a:lstStyle/>
          <a:p>
            <a:pPr eaLnBrk="0" hangingPunct="0">
              <a:lnSpc>
                <a:spcPts val="1800"/>
              </a:lnSpc>
            </a:pPr>
            <a:r>
              <a:rPr lang="en-US" altLang="en-US" sz="1400" b="1"/>
              <a:t>westerlies  </a:t>
            </a:r>
          </a:p>
        </p:txBody>
      </p:sp>
      <p:sp>
        <p:nvSpPr>
          <p:cNvPr id="96265" name="Text Box 9"/>
          <p:cNvSpPr txBox="1">
            <a:spLocks noChangeArrowheads="1"/>
          </p:cNvSpPr>
          <p:nvPr/>
        </p:nvSpPr>
        <p:spPr bwMode="auto">
          <a:xfrm>
            <a:off x="4019550" y="3151188"/>
            <a:ext cx="1371600" cy="549275"/>
          </a:xfrm>
          <a:prstGeom prst="rect">
            <a:avLst/>
          </a:prstGeom>
          <a:noFill/>
          <a:ln w="9525">
            <a:noFill/>
            <a:miter lim="800000"/>
            <a:headEnd/>
            <a:tailEnd/>
          </a:ln>
        </p:spPr>
        <p:txBody>
          <a:bodyPr>
            <a:spAutoFit/>
          </a:bodyPr>
          <a:lstStyle/>
          <a:p>
            <a:pPr eaLnBrk="0" hangingPunct="0">
              <a:lnSpc>
                <a:spcPts val="1800"/>
              </a:lnSpc>
            </a:pPr>
            <a:r>
              <a:rPr lang="en-US" altLang="en-US" sz="1400" b="1"/>
              <a:t>northeast </a:t>
            </a:r>
          </a:p>
          <a:p>
            <a:pPr eaLnBrk="0" hangingPunct="0">
              <a:lnSpc>
                <a:spcPts val="1800"/>
              </a:lnSpc>
            </a:pPr>
            <a:r>
              <a:rPr lang="en-US" altLang="en-US" sz="1400" b="1"/>
              <a:t>tradewinds</a:t>
            </a:r>
          </a:p>
        </p:txBody>
      </p:sp>
      <p:sp>
        <p:nvSpPr>
          <p:cNvPr id="45062" name="Text Box 13"/>
          <p:cNvSpPr txBox="1">
            <a:spLocks noChangeArrowheads="1"/>
          </p:cNvSpPr>
          <p:nvPr/>
        </p:nvSpPr>
        <p:spPr bwMode="auto">
          <a:xfrm>
            <a:off x="352425" y="6172200"/>
            <a:ext cx="1031875" cy="304800"/>
          </a:xfrm>
          <a:prstGeom prst="rect">
            <a:avLst/>
          </a:prstGeom>
          <a:noFill/>
          <a:ln w="9525">
            <a:noFill/>
            <a:miter lim="800000"/>
            <a:headEnd/>
            <a:tailEnd/>
          </a:ln>
        </p:spPr>
        <p:txBody>
          <a:bodyPr wrap="none">
            <a:spAutoFit/>
          </a:bodyPr>
          <a:lstStyle/>
          <a:p>
            <a:r>
              <a:rPr lang="en-US" altLang="en-US" sz="1400" i="1"/>
              <a:t>UDL </a:t>
            </a:r>
            <a:r>
              <a:rPr lang="en-US" altLang="en-US" sz="1400"/>
              <a:t>49.4b</a:t>
            </a:r>
            <a:endParaRPr lang="en-US" sz="1400"/>
          </a:p>
        </p:txBody>
      </p:sp>
      <p:sp>
        <p:nvSpPr>
          <p:cNvPr id="45063" name="Text Box 14"/>
          <p:cNvSpPr txBox="1">
            <a:spLocks noChangeArrowheads="1"/>
          </p:cNvSpPr>
          <p:nvPr/>
        </p:nvSpPr>
        <p:spPr bwMode="auto">
          <a:xfrm>
            <a:off x="2820988" y="1524000"/>
            <a:ext cx="1524000" cy="122238"/>
          </a:xfrm>
          <a:prstGeom prst="rect">
            <a:avLst/>
          </a:prstGeom>
          <a:solidFill>
            <a:schemeClr val="bg1"/>
          </a:solidFill>
          <a:ln w="9525">
            <a:noFill/>
            <a:miter lim="800000"/>
            <a:headEnd/>
            <a:tailEnd/>
          </a:ln>
        </p:spPr>
        <p:txBody>
          <a:bodyPr>
            <a:spAutoFit/>
          </a:bodyPr>
          <a:lstStyle/>
          <a:p>
            <a:pPr>
              <a:spcBef>
                <a:spcPct val="50000"/>
              </a:spcBef>
            </a:pPr>
            <a:endParaRPr lang="en-US" sz="200"/>
          </a:p>
        </p:txBody>
      </p:sp>
      <p:sp>
        <p:nvSpPr>
          <p:cNvPr id="45064" name="Text Box 15"/>
          <p:cNvSpPr txBox="1">
            <a:spLocks noChangeArrowheads="1"/>
          </p:cNvSpPr>
          <p:nvPr/>
        </p:nvSpPr>
        <p:spPr bwMode="auto">
          <a:xfrm>
            <a:off x="381000" y="6019800"/>
            <a:ext cx="1744663" cy="198438"/>
          </a:xfrm>
          <a:prstGeom prst="rect">
            <a:avLst/>
          </a:prstGeom>
          <a:noFill/>
          <a:ln w="9525">
            <a:noFill/>
            <a:miter lim="800000"/>
            <a:headEnd/>
            <a:tailEnd/>
          </a:ln>
        </p:spPr>
        <p:txBody>
          <a:bodyPr wrap="none">
            <a:spAutoFit/>
          </a:bodyPr>
          <a:lstStyle/>
          <a:p>
            <a:r>
              <a:rPr lang="en-US" sz="700"/>
              <a:t>© 2001 Brooks/Cole Thomson Learning</a:t>
            </a:r>
          </a:p>
        </p:txBody>
      </p:sp>
      <p:grpSp>
        <p:nvGrpSpPr>
          <p:cNvPr id="2" name="Group 27"/>
          <p:cNvGrpSpPr>
            <a:grpSpLocks/>
          </p:cNvGrpSpPr>
          <p:nvPr/>
        </p:nvGrpSpPr>
        <p:grpSpPr bwMode="auto">
          <a:xfrm>
            <a:off x="1544638" y="3190875"/>
            <a:ext cx="1546225" cy="798513"/>
            <a:chOff x="2527" y="2041"/>
            <a:chExt cx="974" cy="503"/>
          </a:xfrm>
        </p:grpSpPr>
        <p:sp>
          <p:nvSpPr>
            <p:cNvPr id="45075" name="AutoShape 17"/>
            <p:cNvSpPr>
              <a:spLocks noChangeArrowheads="1"/>
            </p:cNvSpPr>
            <p:nvPr/>
          </p:nvSpPr>
          <p:spPr bwMode="auto">
            <a:xfrm>
              <a:off x="2527" y="2041"/>
              <a:ext cx="230" cy="461"/>
            </a:xfrm>
            <a:prstGeom prst="curvedLeftArrow">
              <a:avLst>
                <a:gd name="adj1" fmla="val 40087"/>
                <a:gd name="adj2" fmla="val 80174"/>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45076" name="AutoShape 18"/>
            <p:cNvSpPr>
              <a:spLocks noChangeArrowheads="1"/>
            </p:cNvSpPr>
            <p:nvPr/>
          </p:nvSpPr>
          <p:spPr bwMode="auto">
            <a:xfrm>
              <a:off x="2898" y="2064"/>
              <a:ext cx="230" cy="480"/>
            </a:xfrm>
            <a:prstGeom prst="curvedLeftArrow">
              <a:avLst>
                <a:gd name="adj1" fmla="val 41739"/>
                <a:gd name="adj2" fmla="val 83478"/>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45077" name="AutoShape 19"/>
            <p:cNvSpPr>
              <a:spLocks noChangeArrowheads="1"/>
            </p:cNvSpPr>
            <p:nvPr/>
          </p:nvSpPr>
          <p:spPr bwMode="auto">
            <a:xfrm>
              <a:off x="3271" y="2047"/>
              <a:ext cx="230" cy="461"/>
            </a:xfrm>
            <a:prstGeom prst="curvedLeftArrow">
              <a:avLst>
                <a:gd name="adj1" fmla="val 40087"/>
                <a:gd name="adj2" fmla="val 80174"/>
                <a:gd name="adj3" fmla="val 33333"/>
              </a:avLst>
            </a:prstGeom>
            <a:solidFill>
              <a:schemeClr val="accent1"/>
            </a:solidFill>
            <a:ln w="9525">
              <a:solidFill>
                <a:schemeClr val="tx1"/>
              </a:solidFill>
              <a:miter lim="800000"/>
              <a:headEnd/>
              <a:tailEnd/>
            </a:ln>
          </p:spPr>
          <p:txBody>
            <a:bodyPr wrap="none" anchor="ctr"/>
            <a:lstStyle/>
            <a:p>
              <a:endParaRPr lang="en-US"/>
            </a:p>
          </p:txBody>
        </p:sp>
      </p:grpSp>
      <p:grpSp>
        <p:nvGrpSpPr>
          <p:cNvPr id="3" name="Group 29"/>
          <p:cNvGrpSpPr>
            <a:grpSpLocks/>
          </p:cNvGrpSpPr>
          <p:nvPr/>
        </p:nvGrpSpPr>
        <p:grpSpPr bwMode="auto">
          <a:xfrm>
            <a:off x="1952625" y="2008188"/>
            <a:ext cx="914400" cy="393700"/>
            <a:chOff x="2784" y="1296"/>
            <a:chExt cx="576" cy="248"/>
          </a:xfrm>
        </p:grpSpPr>
        <p:sp>
          <p:nvSpPr>
            <p:cNvPr id="45072" name="AutoShape 21"/>
            <p:cNvSpPr>
              <a:spLocks noChangeArrowheads="1"/>
            </p:cNvSpPr>
            <p:nvPr/>
          </p:nvSpPr>
          <p:spPr bwMode="auto">
            <a:xfrm>
              <a:off x="2784" y="1296"/>
              <a:ext cx="115" cy="248"/>
            </a:xfrm>
            <a:prstGeom prst="curvedLeftArrow">
              <a:avLst>
                <a:gd name="adj1" fmla="val 43130"/>
                <a:gd name="adj2" fmla="val 86261"/>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45073" name="AutoShape 22"/>
            <p:cNvSpPr>
              <a:spLocks noChangeArrowheads="1"/>
            </p:cNvSpPr>
            <p:nvPr/>
          </p:nvSpPr>
          <p:spPr bwMode="auto">
            <a:xfrm>
              <a:off x="3024" y="1296"/>
              <a:ext cx="115" cy="248"/>
            </a:xfrm>
            <a:prstGeom prst="curvedLeftArrow">
              <a:avLst>
                <a:gd name="adj1" fmla="val 43130"/>
                <a:gd name="adj2" fmla="val 86261"/>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45074" name="AutoShape 23"/>
            <p:cNvSpPr>
              <a:spLocks noChangeArrowheads="1"/>
            </p:cNvSpPr>
            <p:nvPr/>
          </p:nvSpPr>
          <p:spPr bwMode="auto">
            <a:xfrm>
              <a:off x="3264" y="1296"/>
              <a:ext cx="96" cy="248"/>
            </a:xfrm>
            <a:prstGeom prst="curvedLeftArrow">
              <a:avLst>
                <a:gd name="adj1" fmla="val 51667"/>
                <a:gd name="adj2" fmla="val 103333"/>
                <a:gd name="adj3" fmla="val 33333"/>
              </a:avLst>
            </a:prstGeom>
            <a:solidFill>
              <a:schemeClr val="accent1"/>
            </a:solidFill>
            <a:ln w="9525">
              <a:solidFill>
                <a:schemeClr val="tx1"/>
              </a:solidFill>
              <a:miter lim="800000"/>
              <a:headEnd/>
              <a:tailEnd/>
            </a:ln>
          </p:spPr>
          <p:txBody>
            <a:bodyPr wrap="none" anchor="ctr"/>
            <a:lstStyle/>
            <a:p>
              <a:endParaRPr lang="en-US"/>
            </a:p>
          </p:txBody>
        </p:sp>
      </p:grpSp>
      <p:grpSp>
        <p:nvGrpSpPr>
          <p:cNvPr id="4" name="Group 28"/>
          <p:cNvGrpSpPr>
            <a:grpSpLocks/>
          </p:cNvGrpSpPr>
          <p:nvPr/>
        </p:nvGrpSpPr>
        <p:grpSpPr bwMode="auto">
          <a:xfrm>
            <a:off x="1485900" y="2341563"/>
            <a:ext cx="1381125" cy="733425"/>
            <a:chOff x="2490" y="1506"/>
            <a:chExt cx="870" cy="462"/>
          </a:xfrm>
        </p:grpSpPr>
        <p:sp>
          <p:nvSpPr>
            <p:cNvPr id="45069" name="AutoShape 24"/>
            <p:cNvSpPr>
              <a:spLocks noChangeArrowheads="1"/>
            </p:cNvSpPr>
            <p:nvPr/>
          </p:nvSpPr>
          <p:spPr bwMode="auto">
            <a:xfrm rot="1044489" flipH="1" flipV="1">
              <a:off x="2832" y="1536"/>
              <a:ext cx="192" cy="432"/>
            </a:xfrm>
            <a:prstGeom prst="curvedLeftArrow">
              <a:avLst>
                <a:gd name="adj1" fmla="val 45000"/>
                <a:gd name="adj2" fmla="val 90000"/>
                <a:gd name="adj3" fmla="val 33333"/>
              </a:avLst>
            </a:prstGeom>
            <a:solidFill>
              <a:schemeClr val="accent1"/>
            </a:solidFill>
            <a:ln w="9525">
              <a:solidFill>
                <a:schemeClr val="tx1"/>
              </a:solidFill>
              <a:miter lim="800000"/>
              <a:headEnd/>
              <a:tailEnd/>
            </a:ln>
          </p:spPr>
          <p:txBody>
            <a:bodyPr rot="10800000" wrap="none" anchor="ctr"/>
            <a:lstStyle/>
            <a:p>
              <a:pPr algn="ctr"/>
              <a:endParaRPr lang="en-US"/>
            </a:p>
          </p:txBody>
        </p:sp>
        <p:sp>
          <p:nvSpPr>
            <p:cNvPr id="45070" name="AutoShape 25"/>
            <p:cNvSpPr>
              <a:spLocks noChangeArrowheads="1"/>
            </p:cNvSpPr>
            <p:nvPr/>
          </p:nvSpPr>
          <p:spPr bwMode="auto">
            <a:xfrm rot="1044489" flipH="1" flipV="1">
              <a:off x="3168" y="1536"/>
              <a:ext cx="192" cy="432"/>
            </a:xfrm>
            <a:prstGeom prst="curvedLeftArrow">
              <a:avLst>
                <a:gd name="adj1" fmla="val 45000"/>
                <a:gd name="adj2" fmla="val 90000"/>
                <a:gd name="adj3" fmla="val 33333"/>
              </a:avLst>
            </a:prstGeom>
            <a:solidFill>
              <a:schemeClr val="accent1"/>
            </a:solidFill>
            <a:ln w="9525">
              <a:solidFill>
                <a:schemeClr val="tx1"/>
              </a:solidFill>
              <a:miter lim="800000"/>
              <a:headEnd/>
              <a:tailEnd/>
            </a:ln>
          </p:spPr>
          <p:txBody>
            <a:bodyPr rot="10800000" wrap="none" anchor="ctr"/>
            <a:lstStyle/>
            <a:p>
              <a:pPr algn="ctr"/>
              <a:endParaRPr lang="en-US"/>
            </a:p>
          </p:txBody>
        </p:sp>
        <p:sp>
          <p:nvSpPr>
            <p:cNvPr id="45071" name="AutoShape 26"/>
            <p:cNvSpPr>
              <a:spLocks noChangeArrowheads="1"/>
            </p:cNvSpPr>
            <p:nvPr/>
          </p:nvSpPr>
          <p:spPr bwMode="auto">
            <a:xfrm rot="1044489" flipH="1" flipV="1">
              <a:off x="2490" y="1506"/>
              <a:ext cx="192" cy="432"/>
            </a:xfrm>
            <a:prstGeom prst="curvedLeftArrow">
              <a:avLst>
                <a:gd name="adj1" fmla="val 45000"/>
                <a:gd name="adj2" fmla="val 90000"/>
                <a:gd name="adj3" fmla="val 33333"/>
              </a:avLst>
            </a:prstGeom>
            <a:solidFill>
              <a:schemeClr val="accent1"/>
            </a:solidFill>
            <a:ln w="9525">
              <a:solidFill>
                <a:schemeClr val="tx1"/>
              </a:solidFill>
              <a:miter lim="800000"/>
              <a:headEnd/>
              <a:tailEnd/>
            </a:ln>
          </p:spPr>
          <p:txBody>
            <a:bodyPr rot="10800000" wrap="none" anchor="ctr"/>
            <a:lstStyle/>
            <a:p>
              <a:pPr algn="ctr"/>
              <a:endParaRPr lang="en-US"/>
            </a:p>
          </p:txBody>
        </p:sp>
      </p:grpSp>
      <p:sp>
        <p:nvSpPr>
          <p:cNvPr id="45068" name="Text Box 30"/>
          <p:cNvSpPr txBox="1">
            <a:spLocks noChangeArrowheads="1"/>
          </p:cNvSpPr>
          <p:nvPr/>
        </p:nvSpPr>
        <p:spPr bwMode="auto">
          <a:xfrm>
            <a:off x="4953000" y="1447800"/>
            <a:ext cx="3733800" cy="3797300"/>
          </a:xfrm>
          <a:prstGeom prst="rect">
            <a:avLst/>
          </a:prstGeom>
          <a:noFill/>
          <a:ln w="9525">
            <a:noFill/>
            <a:miter lim="800000"/>
            <a:headEnd/>
            <a:tailEnd/>
          </a:ln>
        </p:spPr>
        <p:txBody>
          <a:bodyPr>
            <a:spAutoFit/>
          </a:bodyPr>
          <a:lstStyle/>
          <a:p>
            <a:pPr>
              <a:spcBef>
                <a:spcPct val="50000"/>
              </a:spcBef>
              <a:buClr>
                <a:srgbClr val="CC0000"/>
              </a:buClr>
              <a:buSzPct val="145000"/>
              <a:buFontTx/>
              <a:buChar char="•"/>
            </a:pPr>
            <a:r>
              <a:rPr lang="en-US"/>
              <a:t> Cooled air descends at 30</a:t>
            </a:r>
            <a:r>
              <a:rPr lang="en-US" baseline="30000"/>
              <a:t>0</a:t>
            </a:r>
            <a:r>
              <a:rPr lang="en-US"/>
              <a:t> N </a:t>
            </a:r>
            <a:r>
              <a:rPr lang="en-US" sz="1200"/>
              <a:t>&amp; </a:t>
            </a:r>
            <a:r>
              <a:rPr lang="en-US"/>
              <a:t>S</a:t>
            </a:r>
          </a:p>
          <a:p>
            <a:pPr>
              <a:spcBef>
                <a:spcPct val="50000"/>
              </a:spcBef>
              <a:buClr>
                <a:srgbClr val="CC0000"/>
              </a:buClr>
              <a:buSzPct val="145000"/>
              <a:buFontTx/>
              <a:buChar char="•"/>
            </a:pPr>
            <a:r>
              <a:rPr lang="en-US"/>
              <a:t> Disperses N </a:t>
            </a:r>
            <a:r>
              <a:rPr lang="en-US" sz="1400"/>
              <a:t>&amp; </a:t>
            </a:r>
            <a:r>
              <a:rPr lang="en-US"/>
              <a:t>S along surface</a:t>
            </a:r>
          </a:p>
          <a:p>
            <a:pPr>
              <a:spcBef>
                <a:spcPct val="50000"/>
              </a:spcBef>
              <a:buClr>
                <a:srgbClr val="CC0000"/>
              </a:buClr>
              <a:buSzPct val="145000"/>
              <a:buFontTx/>
              <a:buChar char="•"/>
            </a:pPr>
            <a:r>
              <a:rPr lang="en-US"/>
              <a:t> To preserve angular momentum:</a:t>
            </a:r>
          </a:p>
          <a:p>
            <a:pPr lvl="1">
              <a:spcBef>
                <a:spcPct val="30000"/>
              </a:spcBef>
              <a:buClr>
                <a:srgbClr val="CC0000"/>
              </a:buClr>
              <a:buSzPct val="85000"/>
              <a:buFont typeface="Wingdings" pitchFamily="2" charset="2"/>
              <a:buChar char="Ø"/>
            </a:pPr>
            <a:r>
              <a:rPr lang="en-US"/>
              <a:t> </a:t>
            </a:r>
            <a:r>
              <a:rPr lang="en-US" sz="1600"/>
              <a:t>Air flowing south must slow down relative to Earth’s surface</a:t>
            </a:r>
          </a:p>
          <a:p>
            <a:pPr lvl="1">
              <a:spcBef>
                <a:spcPct val="30000"/>
              </a:spcBef>
              <a:buClr>
                <a:srgbClr val="CC0000"/>
              </a:buClr>
              <a:buSzPct val="85000"/>
              <a:buFont typeface="Wingdings" pitchFamily="2" charset="2"/>
              <a:buChar char="Ø"/>
            </a:pPr>
            <a:r>
              <a:rPr lang="en-US" sz="1600"/>
              <a:t> Causes air to get behind Earth’s rotation </a:t>
            </a:r>
            <a:r>
              <a:rPr lang="en-US" sz="1400"/>
              <a:t>&amp; </a:t>
            </a:r>
            <a:r>
              <a:rPr lang="en-US" sz="1600"/>
              <a:t>veer left</a:t>
            </a:r>
          </a:p>
          <a:p>
            <a:pPr lvl="1">
              <a:spcBef>
                <a:spcPct val="30000"/>
              </a:spcBef>
              <a:buClr>
                <a:srgbClr val="CC0000"/>
              </a:buClr>
              <a:buSzPct val="85000"/>
              <a:buFont typeface="Wingdings" pitchFamily="2" charset="2"/>
              <a:buChar char="Ø"/>
            </a:pPr>
            <a:r>
              <a:rPr lang="en-US" sz="1600"/>
              <a:t> Air flowing north must speed up relative to Earth’s surface </a:t>
            </a:r>
          </a:p>
          <a:p>
            <a:pPr lvl="1">
              <a:spcBef>
                <a:spcPct val="30000"/>
              </a:spcBef>
              <a:buClr>
                <a:srgbClr val="CC0000"/>
              </a:buClr>
              <a:buSzPct val="85000"/>
              <a:buFont typeface="Wingdings" pitchFamily="2" charset="2"/>
              <a:buChar char="Ø"/>
            </a:pPr>
            <a:r>
              <a:rPr lang="en-US" sz="1600"/>
              <a:t> Causes air to get ahead of Earth’s rotation </a:t>
            </a:r>
            <a:r>
              <a:rPr lang="en-US" sz="1400"/>
              <a:t>&amp;</a:t>
            </a:r>
            <a:r>
              <a:rPr lang="en-US" sz="1600"/>
              <a:t> veer to right   </a:t>
            </a:r>
          </a:p>
          <a:p>
            <a:pPr>
              <a:spcBef>
                <a:spcPct val="30000"/>
              </a:spcBef>
              <a:buClr>
                <a:srgbClr val="CC0000"/>
              </a:buClr>
              <a:buSzPct val="85000"/>
              <a:buFont typeface="Wingdings" pitchFamily="2" charset="2"/>
              <a:buChar char="Ø"/>
            </a:pPr>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2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2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3" grpId="0"/>
      <p:bldP spid="96264" grpId="0"/>
      <p:bldP spid="962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9"/>
          <p:cNvSpPr>
            <a:spLocks noGrp="1" noChangeArrowheads="1"/>
          </p:cNvSpPr>
          <p:nvPr>
            <p:ph type="title" idx="4294967295"/>
          </p:nvPr>
        </p:nvSpPr>
        <p:spPr>
          <a:xfrm>
            <a:off x="457200" y="-76200"/>
            <a:ext cx="8229600" cy="1143000"/>
          </a:xfrm>
        </p:spPr>
        <p:txBody>
          <a:bodyPr anchor="t"/>
          <a:lstStyle/>
          <a:p>
            <a:pPr eaLnBrk="1" hangingPunct="1"/>
            <a:r>
              <a:rPr lang="en-US" altLang="en-US" sz="3600" dirty="0">
                <a:hlinkClick r:id="rId5"/>
              </a:rPr>
              <a:t>Ocean currents and climate (animation)</a:t>
            </a:r>
            <a:endParaRPr lang="en-US" sz="3600" dirty="0"/>
          </a:p>
        </p:txBody>
      </p:sp>
      <p:pic>
        <p:nvPicPr>
          <p:cNvPr id="4" name="Animation: Ocean currents and climate">
            <a:hlinkClick r:id="" action="ppaction://media"/>
            <a:extLst>
              <a:ext uri="{FF2B5EF4-FFF2-40B4-BE49-F238E27FC236}">
                <a16:creationId xmlns:a16="http://schemas.microsoft.com/office/drawing/2014/main" id="{18BF7042-4030-6941-88C2-B04510DA2C0E}"/>
              </a:ext>
            </a:extLst>
          </p:cNvPr>
          <p:cNvPicPr>
            <a:picLocks noRot="1" noChangeAspect="1"/>
          </p:cNvPicPr>
          <p:nvPr>
            <a:videoFile r:link="rId2"/>
          </p:nvPr>
        </p:nvPicPr>
        <p:blipFill>
          <a:blip r:embed="rId6"/>
          <a:stretch>
            <a:fillRect/>
          </a:stretch>
        </p:blipFill>
        <p:spPr>
          <a:xfrm>
            <a:off x="59267" y="571500"/>
            <a:ext cx="9008533" cy="5067300"/>
          </a:xfrm>
          <a:prstGeom prst="rect">
            <a:avLst/>
          </a:prstGeom>
        </p:spPr>
      </p:pic>
      <p:sp>
        <p:nvSpPr>
          <p:cNvPr id="5" name="Rectangle 4">
            <a:extLst>
              <a:ext uri="{FF2B5EF4-FFF2-40B4-BE49-F238E27FC236}">
                <a16:creationId xmlns:a16="http://schemas.microsoft.com/office/drawing/2014/main" id="{1CDA26E6-32D2-E14F-B87E-5142CE24C37D}"/>
              </a:ext>
            </a:extLst>
          </p:cNvPr>
          <p:cNvSpPr/>
          <p:nvPr/>
        </p:nvSpPr>
        <p:spPr>
          <a:xfrm>
            <a:off x="6400800" y="6400800"/>
            <a:ext cx="4572000" cy="369332"/>
          </a:xfrm>
          <a:prstGeom prst="rect">
            <a:avLst/>
          </a:prstGeom>
        </p:spPr>
        <p:txBody>
          <a:bodyPr>
            <a:spAutoFit/>
          </a:bodyPr>
          <a:lstStyle/>
          <a:p>
            <a:r>
              <a:rPr lang="en-US" dirty="0">
                <a:hlinkClick r:id="rId7"/>
              </a:rPr>
              <a:t>original animation source </a:t>
            </a:r>
            <a:endParaRPr lang="en-US" dirty="0"/>
          </a:p>
        </p:txBody>
      </p:sp>
      <p:sp>
        <p:nvSpPr>
          <p:cNvPr id="6" name="Rectangle 5">
            <a:extLst>
              <a:ext uri="{FF2B5EF4-FFF2-40B4-BE49-F238E27FC236}">
                <a16:creationId xmlns:a16="http://schemas.microsoft.com/office/drawing/2014/main" id="{CB627B1C-FD42-2E45-B816-6CF265A1D578}"/>
              </a:ext>
            </a:extLst>
          </p:cNvPr>
          <p:cNvSpPr/>
          <p:nvPr/>
        </p:nvSpPr>
        <p:spPr>
          <a:xfrm>
            <a:off x="3810000" y="6412468"/>
            <a:ext cx="4572000" cy="369332"/>
          </a:xfrm>
          <a:prstGeom prst="rect">
            <a:avLst/>
          </a:prstGeom>
        </p:spPr>
        <p:txBody>
          <a:bodyPr>
            <a:spAutoFit/>
          </a:bodyPr>
          <a:lstStyle/>
          <a:p>
            <a:r>
              <a:rPr lang="en-US" dirty="0">
                <a:hlinkClick r:id="rId8"/>
              </a:rPr>
              <a:t>video file</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255EFC-D865-4D30-BEA3-83F12CE1B269}"/>
              </a:ext>
            </a:extLst>
          </p:cNvPr>
          <p:cNvSpPr/>
          <p:nvPr/>
        </p:nvSpPr>
        <p:spPr>
          <a:xfrm>
            <a:off x="297976" y="115669"/>
            <a:ext cx="8617424" cy="646331"/>
          </a:xfrm>
          <a:prstGeom prst="rect">
            <a:avLst/>
          </a:prstGeom>
        </p:spPr>
        <p:txBody>
          <a:bodyPr wrap="none">
            <a:spAutoFit/>
          </a:bodyPr>
          <a:lstStyle/>
          <a:p>
            <a:r>
              <a:rPr lang="en-US" sz="3600" dirty="0">
                <a:hlinkClick r:id="rId3"/>
              </a:rPr>
              <a:t>Visualizing Earth's Ocean Currents Video</a:t>
            </a:r>
            <a:endParaRPr lang="en-US" sz="3600" dirty="0"/>
          </a:p>
        </p:txBody>
      </p:sp>
      <p:sp>
        <p:nvSpPr>
          <p:cNvPr id="7" name="Rectangle 6">
            <a:extLst>
              <a:ext uri="{FF2B5EF4-FFF2-40B4-BE49-F238E27FC236}">
                <a16:creationId xmlns:a16="http://schemas.microsoft.com/office/drawing/2014/main" id="{FB64EC6A-2DBE-4EF9-8E4B-DD38A4A0809A}"/>
              </a:ext>
            </a:extLst>
          </p:cNvPr>
          <p:cNvSpPr/>
          <p:nvPr/>
        </p:nvSpPr>
        <p:spPr>
          <a:xfrm>
            <a:off x="7696200" y="6412468"/>
            <a:ext cx="4572000" cy="369332"/>
          </a:xfrm>
          <a:prstGeom prst="rect">
            <a:avLst/>
          </a:prstGeom>
        </p:spPr>
        <p:txBody>
          <a:bodyPr>
            <a:spAutoFit/>
          </a:bodyPr>
          <a:lstStyle/>
          <a:p>
            <a:r>
              <a:rPr lang="en-US" dirty="0">
                <a:hlinkClick r:id="rId4"/>
              </a:rPr>
              <a:t>local copy</a:t>
            </a:r>
            <a:endParaRPr lang="en-US" dirty="0"/>
          </a:p>
        </p:txBody>
      </p:sp>
      <p:pic>
        <p:nvPicPr>
          <p:cNvPr id="2" name="Visualising earth's ocean currents">
            <a:hlinkClick r:id="" action="ppaction://media"/>
            <a:extLst>
              <a:ext uri="{FF2B5EF4-FFF2-40B4-BE49-F238E27FC236}">
                <a16:creationId xmlns:a16="http://schemas.microsoft.com/office/drawing/2014/main" id="{24CDFB65-FBA9-2E43-901D-14378E5DAB32}"/>
              </a:ext>
            </a:extLst>
          </p:cNvPr>
          <p:cNvPicPr>
            <a:picLocks noRot="1" noChangeAspect="1"/>
          </p:cNvPicPr>
          <p:nvPr>
            <a:videoFile r:link="rId1"/>
          </p:nvPr>
        </p:nvPicPr>
        <p:blipFill>
          <a:blip r:embed="rId5"/>
          <a:stretch>
            <a:fillRect/>
          </a:stretch>
        </p:blipFill>
        <p:spPr>
          <a:xfrm>
            <a:off x="76200" y="957263"/>
            <a:ext cx="9000065" cy="5062537"/>
          </a:xfrm>
          <a:prstGeom prst="rect">
            <a:avLst/>
          </a:prstGeom>
        </p:spPr>
      </p:pic>
    </p:spTree>
    <p:extLst>
      <p:ext uri="{BB962C8B-B14F-4D97-AF65-F5344CB8AC3E}">
        <p14:creationId xmlns:p14="http://schemas.microsoft.com/office/powerpoint/2010/main" val="420977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p:cNvSpPr>
            <a:spLocks noGrp="1" noChangeArrowheads="1"/>
          </p:cNvSpPr>
          <p:nvPr>
            <p:ph type="title"/>
          </p:nvPr>
        </p:nvSpPr>
        <p:spPr>
          <a:xfrm>
            <a:off x="436563" y="320675"/>
            <a:ext cx="8229600" cy="788988"/>
          </a:xfrm>
        </p:spPr>
        <p:txBody>
          <a:bodyPr/>
          <a:lstStyle/>
          <a:p>
            <a:pPr algn="l"/>
            <a:r>
              <a:rPr lang="en-US" sz="4000" b="1">
                <a:solidFill>
                  <a:srgbClr val="C00000"/>
                </a:solidFill>
              </a:rPr>
              <a:t>Global Precipitation </a:t>
            </a:r>
            <a:r>
              <a:rPr lang="en-US" sz="3200" b="1">
                <a:solidFill>
                  <a:srgbClr val="C00000"/>
                </a:solidFill>
              </a:rPr>
              <a:t>&amp;</a:t>
            </a:r>
            <a:r>
              <a:rPr lang="en-US" sz="4000" b="1">
                <a:solidFill>
                  <a:srgbClr val="C00000"/>
                </a:solidFill>
              </a:rPr>
              <a:t> Temperature</a:t>
            </a:r>
          </a:p>
        </p:txBody>
      </p:sp>
      <p:pic>
        <p:nvPicPr>
          <p:cNvPr id="51202" name="Picture 5" descr="6-year_TRMM_climo"/>
          <p:cNvPicPr>
            <a:picLocks noChangeAspect="1" noChangeArrowheads="1"/>
          </p:cNvPicPr>
          <p:nvPr/>
        </p:nvPicPr>
        <p:blipFill>
          <a:blip r:embed="rId3"/>
          <a:srcRect/>
          <a:stretch>
            <a:fillRect/>
          </a:stretch>
        </p:blipFill>
        <p:spPr bwMode="auto">
          <a:xfrm>
            <a:off x="1306513" y="1392238"/>
            <a:ext cx="5627687" cy="2286000"/>
          </a:xfrm>
          <a:prstGeom prst="rect">
            <a:avLst/>
          </a:prstGeom>
          <a:noFill/>
          <a:ln w="19050">
            <a:solidFill>
              <a:schemeClr val="tx1"/>
            </a:solidFill>
            <a:miter lim="800000"/>
            <a:headEnd/>
            <a:tailEnd/>
          </a:ln>
        </p:spPr>
      </p:pic>
      <p:sp>
        <p:nvSpPr>
          <p:cNvPr id="51203" name="Text Box 8"/>
          <p:cNvSpPr txBox="1">
            <a:spLocks noChangeArrowheads="1"/>
          </p:cNvSpPr>
          <p:nvPr/>
        </p:nvSpPr>
        <p:spPr bwMode="auto">
          <a:xfrm>
            <a:off x="7064375" y="1371600"/>
            <a:ext cx="1698625" cy="646113"/>
          </a:xfrm>
          <a:prstGeom prst="rect">
            <a:avLst/>
          </a:prstGeom>
          <a:noFill/>
          <a:ln w="9525">
            <a:noFill/>
            <a:miter lim="800000"/>
            <a:headEnd/>
            <a:tailEnd/>
          </a:ln>
        </p:spPr>
        <p:txBody>
          <a:bodyPr>
            <a:spAutoFit/>
          </a:bodyPr>
          <a:lstStyle/>
          <a:p>
            <a:r>
              <a:rPr lang="en-US" b="1">
                <a:solidFill>
                  <a:srgbClr val="002060"/>
                </a:solidFill>
              </a:rPr>
              <a:t>Mean Annual ppt ’98 – ’03 </a:t>
            </a:r>
          </a:p>
        </p:txBody>
      </p:sp>
      <p:sp>
        <p:nvSpPr>
          <p:cNvPr id="51204" name="Text Box 9"/>
          <p:cNvSpPr txBox="1">
            <a:spLocks noChangeArrowheads="1"/>
          </p:cNvSpPr>
          <p:nvPr/>
        </p:nvSpPr>
        <p:spPr bwMode="auto">
          <a:xfrm>
            <a:off x="7086600" y="3722688"/>
            <a:ext cx="1568450" cy="641350"/>
          </a:xfrm>
          <a:prstGeom prst="rect">
            <a:avLst/>
          </a:prstGeom>
          <a:noFill/>
          <a:ln w="9525">
            <a:noFill/>
            <a:miter lim="800000"/>
            <a:headEnd/>
            <a:tailEnd/>
          </a:ln>
        </p:spPr>
        <p:txBody>
          <a:bodyPr wrap="none">
            <a:spAutoFit/>
          </a:bodyPr>
          <a:lstStyle/>
          <a:p>
            <a:r>
              <a:rPr lang="en-US" b="1">
                <a:solidFill>
                  <a:srgbClr val="002060"/>
                </a:solidFill>
              </a:rPr>
              <a:t>Temperature</a:t>
            </a:r>
            <a:br>
              <a:rPr lang="en-US" b="1">
                <a:solidFill>
                  <a:srgbClr val="002060"/>
                </a:solidFill>
              </a:rPr>
            </a:br>
            <a:r>
              <a:rPr lang="en-US" b="1">
                <a:solidFill>
                  <a:srgbClr val="002060"/>
                </a:solidFill>
              </a:rPr>
              <a:t>January ‘03</a:t>
            </a:r>
          </a:p>
        </p:txBody>
      </p:sp>
      <p:pic>
        <p:nvPicPr>
          <p:cNvPr id="51205" name="Picture 7" descr="Global Temp Left half.jpg"/>
          <p:cNvPicPr>
            <a:picLocks noChangeAspect="1"/>
          </p:cNvPicPr>
          <p:nvPr/>
        </p:nvPicPr>
        <p:blipFill>
          <a:blip r:embed="rId4"/>
          <a:srcRect t="8257"/>
          <a:stretch>
            <a:fillRect/>
          </a:stretch>
        </p:blipFill>
        <p:spPr bwMode="auto">
          <a:xfrm>
            <a:off x="1295400" y="3678238"/>
            <a:ext cx="2946400" cy="2438400"/>
          </a:xfrm>
          <a:prstGeom prst="rect">
            <a:avLst/>
          </a:prstGeom>
          <a:noFill/>
          <a:ln w="12700">
            <a:solidFill>
              <a:schemeClr val="tx1"/>
            </a:solidFill>
            <a:miter lim="800000"/>
            <a:headEnd/>
            <a:tailEnd/>
          </a:ln>
        </p:spPr>
      </p:pic>
      <p:pic>
        <p:nvPicPr>
          <p:cNvPr id="51206" name="Picture 8" descr="Global Temp right half.jpg"/>
          <p:cNvPicPr>
            <a:picLocks noChangeAspect="1"/>
          </p:cNvPicPr>
          <p:nvPr/>
        </p:nvPicPr>
        <p:blipFill>
          <a:blip r:embed="rId5"/>
          <a:srcRect l="8784" t="5183" b="3990"/>
          <a:stretch>
            <a:fillRect/>
          </a:stretch>
        </p:blipFill>
        <p:spPr bwMode="auto">
          <a:xfrm>
            <a:off x="4148138" y="3689350"/>
            <a:ext cx="2814637" cy="2438400"/>
          </a:xfrm>
          <a:prstGeom prst="rect">
            <a:avLst/>
          </a:prstGeom>
          <a:noFill/>
          <a:ln w="19050">
            <a:noFill/>
            <a:miter lim="800000"/>
            <a:headEnd/>
            <a:tailEnd/>
          </a:ln>
        </p:spPr>
      </p:pic>
      <p:pic>
        <p:nvPicPr>
          <p:cNvPr id="51207" name="Picture 2"/>
          <p:cNvPicPr>
            <a:picLocks noChangeAspect="1" noChangeArrowheads="1"/>
          </p:cNvPicPr>
          <p:nvPr/>
        </p:nvPicPr>
        <p:blipFill>
          <a:blip r:embed="rId6"/>
          <a:srcRect/>
          <a:stretch>
            <a:fillRect/>
          </a:stretch>
        </p:blipFill>
        <p:spPr bwMode="auto">
          <a:xfrm>
            <a:off x="2962275" y="5995988"/>
            <a:ext cx="2463800" cy="3968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219200" y="1119188"/>
            <a:ext cx="6934200" cy="1143000"/>
          </a:xfrm>
        </p:spPr>
        <p:txBody>
          <a:bodyPr/>
          <a:lstStyle/>
          <a:p>
            <a:pPr eaLnBrk="1" hangingPunct="1"/>
            <a:r>
              <a:rPr lang="en-US" sz="4800" b="1">
                <a:solidFill>
                  <a:srgbClr val="C00000"/>
                </a:solidFill>
              </a:rPr>
              <a:t>Biomes are _____?</a:t>
            </a:r>
          </a:p>
        </p:txBody>
      </p:sp>
      <p:pic>
        <p:nvPicPr>
          <p:cNvPr id="57346" name="Picture 3" descr="FG41_07"/>
          <p:cNvPicPr>
            <a:picLocks noChangeAspect="1" noChangeArrowheads="1"/>
          </p:cNvPicPr>
          <p:nvPr/>
        </p:nvPicPr>
        <p:blipFill>
          <a:blip r:embed="rId3">
            <a:lum bright="-6000"/>
          </a:blip>
          <a:srcRect l="21666" t="8171" r="15269" b="40405"/>
          <a:stretch>
            <a:fillRect/>
          </a:stretch>
        </p:blipFill>
        <p:spPr bwMode="auto">
          <a:xfrm>
            <a:off x="650875" y="762000"/>
            <a:ext cx="1544638" cy="1143000"/>
          </a:xfrm>
          <a:prstGeom prst="rect">
            <a:avLst/>
          </a:prstGeom>
          <a:noFill/>
          <a:ln w="19050">
            <a:solidFill>
              <a:schemeClr val="tx1"/>
            </a:solidFill>
            <a:miter lim="800000"/>
            <a:headEnd/>
            <a:tailEnd/>
          </a:ln>
        </p:spPr>
      </p:pic>
      <p:sp>
        <p:nvSpPr>
          <p:cNvPr id="6" name="TextBox 5"/>
          <p:cNvSpPr txBox="1">
            <a:spLocks noChangeArrowheads="1"/>
          </p:cNvSpPr>
          <p:nvPr/>
        </p:nvSpPr>
        <p:spPr bwMode="auto">
          <a:xfrm>
            <a:off x="685800" y="2286000"/>
            <a:ext cx="8001000" cy="2597150"/>
          </a:xfrm>
          <a:prstGeom prst="rect">
            <a:avLst/>
          </a:prstGeom>
          <a:noFill/>
          <a:ln w="9525">
            <a:noFill/>
            <a:miter lim="800000"/>
            <a:headEnd/>
            <a:tailEnd/>
          </a:ln>
        </p:spPr>
        <p:txBody>
          <a:bodyPr>
            <a:spAutoFit/>
          </a:bodyPr>
          <a:lstStyle/>
          <a:p>
            <a:pPr>
              <a:lnSpc>
                <a:spcPct val="150000"/>
              </a:lnSpc>
            </a:pPr>
            <a:r>
              <a:rPr lang="en-US" sz="2800" b="1">
                <a:solidFill>
                  <a:srgbClr val="002060"/>
                </a:solidFill>
              </a:rPr>
              <a:t>“Largest definable regional ecosystems characterized by distinct types of vegetation, animals, and microbes that have developed under specific soil and climatic conditions.”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Text Box 4"/>
          <p:cNvSpPr txBox="1">
            <a:spLocks noChangeArrowheads="1"/>
          </p:cNvSpPr>
          <p:nvPr/>
        </p:nvSpPr>
        <p:spPr bwMode="auto">
          <a:xfrm>
            <a:off x="762000" y="228600"/>
            <a:ext cx="8001000" cy="579438"/>
          </a:xfrm>
          <a:prstGeom prst="rect">
            <a:avLst/>
          </a:prstGeom>
          <a:noFill/>
          <a:ln w="9525">
            <a:noFill/>
            <a:miter lim="800000"/>
            <a:headEnd/>
            <a:tailEnd/>
          </a:ln>
        </p:spPr>
        <p:txBody>
          <a:bodyPr>
            <a:spAutoFit/>
          </a:bodyPr>
          <a:lstStyle/>
          <a:p>
            <a:r>
              <a:rPr lang="en-US" sz="3200" b="1">
                <a:solidFill>
                  <a:srgbClr val="C00000"/>
                </a:solidFill>
              </a:rPr>
              <a:t>What is the Biosphere?</a:t>
            </a:r>
          </a:p>
        </p:txBody>
      </p:sp>
      <p:sp>
        <p:nvSpPr>
          <p:cNvPr id="13315" name="Text Box 54"/>
          <p:cNvSpPr txBox="1">
            <a:spLocks noChangeArrowheads="1"/>
          </p:cNvSpPr>
          <p:nvPr/>
        </p:nvSpPr>
        <p:spPr bwMode="auto">
          <a:xfrm>
            <a:off x="4191000" y="1219200"/>
            <a:ext cx="4343400" cy="3778250"/>
          </a:xfrm>
          <a:prstGeom prst="rect">
            <a:avLst/>
          </a:prstGeom>
          <a:noFill/>
          <a:ln w="9525">
            <a:noFill/>
            <a:miter lim="800000"/>
            <a:headEnd/>
            <a:tailEnd/>
          </a:ln>
        </p:spPr>
        <p:txBody>
          <a:bodyPr lIns="0" tIns="0" rIns="0" bIns="0">
            <a:spAutoFit/>
          </a:bodyPr>
          <a:lstStyle/>
          <a:p>
            <a:pPr marL="233363" indent="-233363">
              <a:buClr>
                <a:srgbClr val="FF0000"/>
              </a:buClr>
              <a:buSzPct val="152000"/>
              <a:buFont typeface="Arial" charset="0"/>
              <a:buChar char="•"/>
              <a:tabLst>
                <a:tab pos="233363" algn="l"/>
              </a:tabLst>
            </a:pPr>
            <a:r>
              <a:rPr lang="en-US" sz="2600" b="1">
                <a:solidFill>
                  <a:srgbClr val="002060"/>
                </a:solidFill>
              </a:rPr>
              <a:t>“</a:t>
            </a:r>
            <a:r>
              <a:rPr lang="en-US" sz="2600" b="1" i="1">
                <a:solidFill>
                  <a:srgbClr val="002060"/>
                </a:solidFill>
              </a:rPr>
              <a:t>All regions of the Earth’s hydrosphere, lithosphere, </a:t>
            </a:r>
            <a:r>
              <a:rPr lang="en-US" sz="2000" b="1" i="1">
                <a:solidFill>
                  <a:srgbClr val="002060"/>
                </a:solidFill>
              </a:rPr>
              <a:t>&amp;</a:t>
            </a:r>
            <a:r>
              <a:rPr lang="en-US" sz="2600" b="1" i="1">
                <a:solidFill>
                  <a:srgbClr val="002060"/>
                </a:solidFill>
              </a:rPr>
              <a:t> atmosphere in which organisms can live</a:t>
            </a:r>
            <a:r>
              <a:rPr lang="en-US" sz="2600" b="1">
                <a:solidFill>
                  <a:srgbClr val="002060"/>
                </a:solidFill>
              </a:rPr>
              <a:t>.”</a:t>
            </a:r>
          </a:p>
          <a:p>
            <a:pPr marL="233363" indent="-233363">
              <a:buClr>
                <a:srgbClr val="FF0000"/>
              </a:buClr>
              <a:buSzPct val="152000"/>
              <a:buFont typeface="Arial" charset="0"/>
              <a:buNone/>
              <a:tabLst>
                <a:tab pos="233363" algn="l"/>
              </a:tabLst>
            </a:pPr>
            <a:endParaRPr lang="en-US" sz="2400" b="1" i="1">
              <a:solidFill>
                <a:srgbClr val="002060"/>
              </a:solidFill>
            </a:endParaRPr>
          </a:p>
          <a:p>
            <a:pPr marL="233363" indent="-233363">
              <a:buClr>
                <a:srgbClr val="FF0000"/>
              </a:buClr>
              <a:buSzPct val="152000"/>
              <a:buFont typeface="Arial" charset="0"/>
              <a:buChar char="•"/>
              <a:tabLst>
                <a:tab pos="233363" algn="l"/>
              </a:tabLst>
            </a:pPr>
            <a:r>
              <a:rPr lang="en-US" sz="2400" b="1" i="1">
                <a:solidFill>
                  <a:srgbClr val="002060"/>
                </a:solidFill>
              </a:rPr>
              <a:t> </a:t>
            </a:r>
            <a:r>
              <a:rPr lang="en-US" sz="2400" b="1">
                <a:solidFill>
                  <a:srgbClr val="002060"/>
                </a:solidFill>
              </a:rPr>
              <a:t>Earth Systems Science- the interactions between the biological, physical and chemical processes at multiple scales.  </a:t>
            </a:r>
            <a:endParaRPr lang="en-US" sz="2800" b="1" i="1">
              <a:solidFill>
                <a:srgbClr val="002060"/>
              </a:solidFill>
            </a:endParaRPr>
          </a:p>
        </p:txBody>
      </p:sp>
      <p:pic>
        <p:nvPicPr>
          <p:cNvPr id="18435" name="Picture 6" descr="Biosphere.jpg"/>
          <p:cNvPicPr>
            <a:picLocks noChangeAspect="1"/>
          </p:cNvPicPr>
          <p:nvPr/>
        </p:nvPicPr>
        <p:blipFill>
          <a:blip r:embed="rId3">
            <a:lum bright="10000" contrast="20000"/>
          </a:blip>
          <a:srcRect/>
          <a:stretch>
            <a:fillRect/>
          </a:stretch>
        </p:blipFill>
        <p:spPr bwMode="auto">
          <a:xfrm>
            <a:off x="381000" y="2057400"/>
            <a:ext cx="3236913" cy="2590800"/>
          </a:xfrm>
          <a:prstGeom prst="rect">
            <a:avLst/>
          </a:prstGeom>
          <a:noFill/>
          <a:ln w="190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457200" y="152400"/>
            <a:ext cx="8229600" cy="1143000"/>
          </a:xfrm>
        </p:spPr>
        <p:txBody>
          <a:bodyPr/>
          <a:lstStyle/>
          <a:p>
            <a:pPr algn="l" eaLnBrk="1" hangingPunct="1"/>
            <a:r>
              <a:rPr lang="en-US" b="1">
                <a:solidFill>
                  <a:srgbClr val="C00000"/>
                </a:solidFill>
              </a:rPr>
              <a:t>Biomes of the World</a:t>
            </a:r>
          </a:p>
        </p:txBody>
      </p:sp>
      <p:pic>
        <p:nvPicPr>
          <p:cNvPr id="20484" name="Picture 3" descr="FG41_07"/>
          <p:cNvPicPr>
            <a:picLocks noGrp="1" noChangeAspect="1" noChangeArrowheads="1"/>
          </p:cNvPicPr>
          <p:nvPr>
            <p:ph idx="1"/>
          </p:nvPr>
        </p:nvPicPr>
        <p:blipFill>
          <a:blip r:embed="rId3">
            <a:lum bright="-6000" contrast="18000"/>
          </a:blip>
          <a:srcRect/>
          <a:stretch>
            <a:fillRect/>
          </a:stretch>
        </p:blipFill>
        <p:spPr>
          <a:xfrm>
            <a:off x="1066800" y="1155700"/>
            <a:ext cx="6781800" cy="5092700"/>
          </a:xfrm>
          <a:ln w="28575">
            <a:solidFill>
              <a:schemeClr val="tx1"/>
            </a:solidFill>
          </a:ln>
          <a:effectLst>
            <a:outerShdw blurRad="292100" dist="139700" dir="2700000" algn="tl" rotWithShape="0">
              <a:srgbClr val="333333">
                <a:alpha val="65000"/>
              </a:srgbClr>
            </a:outerShdw>
          </a:effectLst>
        </p:spPr>
      </p:pic>
      <p:grpSp>
        <p:nvGrpSpPr>
          <p:cNvPr id="59395" name="Group 9"/>
          <p:cNvGrpSpPr>
            <a:grpSpLocks/>
          </p:cNvGrpSpPr>
          <p:nvPr/>
        </p:nvGrpSpPr>
        <p:grpSpPr bwMode="auto">
          <a:xfrm>
            <a:off x="4135438" y="4876800"/>
            <a:ext cx="3255962" cy="990600"/>
            <a:chOff x="2509" y="3024"/>
            <a:chExt cx="2051" cy="624"/>
          </a:xfrm>
        </p:grpSpPr>
        <p:sp>
          <p:nvSpPr>
            <p:cNvPr id="59396" name="Text Box 4"/>
            <p:cNvSpPr txBox="1">
              <a:spLocks noChangeArrowheads="1"/>
            </p:cNvSpPr>
            <p:nvPr/>
          </p:nvSpPr>
          <p:spPr bwMode="auto">
            <a:xfrm>
              <a:off x="2509" y="3051"/>
              <a:ext cx="864" cy="164"/>
            </a:xfrm>
            <a:prstGeom prst="rect">
              <a:avLst/>
            </a:prstGeom>
            <a:solidFill>
              <a:schemeClr val="bg1"/>
            </a:solidFill>
            <a:ln w="9525">
              <a:noFill/>
              <a:miter lim="800000"/>
              <a:headEnd/>
              <a:tailEnd/>
            </a:ln>
          </p:spPr>
          <p:txBody>
            <a:bodyPr>
              <a:spAutoFit/>
            </a:bodyPr>
            <a:lstStyle/>
            <a:p>
              <a:pPr>
                <a:spcBef>
                  <a:spcPct val="50000"/>
                </a:spcBef>
              </a:pPr>
              <a:r>
                <a:rPr lang="en-US" sz="1100">
                  <a:latin typeface="Arial Black" pitchFamily="34" charset="0"/>
                </a:rPr>
                <a:t>mediterranean</a:t>
              </a:r>
            </a:p>
          </p:txBody>
        </p:sp>
        <p:sp>
          <p:nvSpPr>
            <p:cNvPr id="59397" name="Text Box 5"/>
            <p:cNvSpPr txBox="1">
              <a:spLocks noChangeArrowheads="1"/>
            </p:cNvSpPr>
            <p:nvPr/>
          </p:nvSpPr>
          <p:spPr bwMode="auto">
            <a:xfrm>
              <a:off x="3696" y="3024"/>
              <a:ext cx="864" cy="164"/>
            </a:xfrm>
            <a:prstGeom prst="rect">
              <a:avLst/>
            </a:prstGeom>
            <a:solidFill>
              <a:schemeClr val="bg1"/>
            </a:solidFill>
            <a:ln w="9525">
              <a:noFill/>
              <a:miter lim="800000"/>
              <a:headEnd/>
              <a:tailEnd/>
            </a:ln>
          </p:spPr>
          <p:txBody>
            <a:bodyPr>
              <a:spAutoFit/>
            </a:bodyPr>
            <a:lstStyle/>
            <a:p>
              <a:pPr>
                <a:spcBef>
                  <a:spcPct val="50000"/>
                </a:spcBef>
              </a:pPr>
              <a:r>
                <a:rPr lang="en-US" sz="1100">
                  <a:latin typeface="Arial Black" pitchFamily="34" charset="0"/>
                </a:rPr>
                <a:t>taiga</a:t>
              </a:r>
            </a:p>
          </p:txBody>
        </p:sp>
        <p:sp>
          <p:nvSpPr>
            <p:cNvPr id="59398" name="Text Box 6"/>
            <p:cNvSpPr txBox="1">
              <a:spLocks noChangeArrowheads="1"/>
            </p:cNvSpPr>
            <p:nvPr/>
          </p:nvSpPr>
          <p:spPr bwMode="auto">
            <a:xfrm>
              <a:off x="3696" y="3260"/>
              <a:ext cx="864" cy="164"/>
            </a:xfrm>
            <a:prstGeom prst="rect">
              <a:avLst/>
            </a:prstGeom>
            <a:solidFill>
              <a:schemeClr val="bg1"/>
            </a:solidFill>
            <a:ln w="9525">
              <a:noFill/>
              <a:miter lim="800000"/>
              <a:headEnd/>
              <a:tailEnd/>
            </a:ln>
          </p:spPr>
          <p:txBody>
            <a:bodyPr>
              <a:spAutoFit/>
            </a:bodyPr>
            <a:lstStyle/>
            <a:p>
              <a:pPr>
                <a:spcBef>
                  <a:spcPct val="50000"/>
                </a:spcBef>
              </a:pPr>
              <a:r>
                <a:rPr lang="en-US" sz="1100">
                  <a:latin typeface="Arial Black" pitchFamily="34" charset="0"/>
                </a:rPr>
                <a:t>tundra</a:t>
              </a:r>
            </a:p>
          </p:txBody>
        </p:sp>
        <p:sp>
          <p:nvSpPr>
            <p:cNvPr id="59399" name="Rectangle 7"/>
            <p:cNvSpPr>
              <a:spLocks noChangeArrowheads="1"/>
            </p:cNvSpPr>
            <p:nvPr/>
          </p:nvSpPr>
          <p:spPr bwMode="auto">
            <a:xfrm>
              <a:off x="3408" y="3408"/>
              <a:ext cx="624" cy="240"/>
            </a:xfrm>
            <a:prstGeom prst="rect">
              <a:avLst/>
            </a:prstGeom>
            <a:solidFill>
              <a:schemeClr val="bg1"/>
            </a:solidFill>
            <a:ln w="9525">
              <a:noFill/>
              <a:miter lim="800000"/>
              <a:headEnd/>
              <a:tailEnd/>
            </a:ln>
          </p:spPr>
          <p:txBody>
            <a:bodyPr wrap="none" anchor="ctr"/>
            <a:lstStyle/>
            <a:p>
              <a:endParaRPr lang="en-US"/>
            </a:p>
          </p:txBody>
        </p:sp>
        <p:sp>
          <p:nvSpPr>
            <p:cNvPr id="59400" name="Text Box 8"/>
            <p:cNvSpPr txBox="1">
              <a:spLocks noChangeArrowheads="1"/>
            </p:cNvSpPr>
            <p:nvPr/>
          </p:nvSpPr>
          <p:spPr bwMode="auto">
            <a:xfrm>
              <a:off x="2511" y="3257"/>
              <a:ext cx="1008" cy="165"/>
            </a:xfrm>
            <a:prstGeom prst="rect">
              <a:avLst/>
            </a:prstGeom>
            <a:solidFill>
              <a:schemeClr val="bg1"/>
            </a:solidFill>
            <a:ln w="9525">
              <a:noFill/>
              <a:miter lim="800000"/>
              <a:headEnd/>
              <a:tailEnd/>
            </a:ln>
          </p:spPr>
          <p:txBody>
            <a:bodyPr>
              <a:spAutoFit/>
            </a:bodyPr>
            <a:lstStyle/>
            <a:p>
              <a:pPr>
                <a:spcBef>
                  <a:spcPct val="50000"/>
                </a:spcBef>
              </a:pPr>
              <a:r>
                <a:rPr lang="en-US" sz="1100">
                  <a:latin typeface="Arial Black" pitchFamily="34" charset="0"/>
                </a:rPr>
                <a:t>mid-latitude forest</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265113" y="304800"/>
            <a:ext cx="8229600" cy="1143000"/>
          </a:xfrm>
        </p:spPr>
        <p:txBody>
          <a:bodyPr/>
          <a:lstStyle/>
          <a:p>
            <a:pPr algn="l" eaLnBrk="1" hangingPunct="1"/>
            <a:r>
              <a:rPr lang="en-US" b="1">
                <a:solidFill>
                  <a:srgbClr val="C00000"/>
                </a:solidFill>
              </a:rPr>
              <a:t>Climate </a:t>
            </a:r>
            <a:r>
              <a:rPr lang="en-US" sz="3200" b="1">
                <a:solidFill>
                  <a:srgbClr val="C00000"/>
                </a:solidFill>
              </a:rPr>
              <a:t>&amp;</a:t>
            </a:r>
            <a:r>
              <a:rPr lang="en-US" b="1">
                <a:solidFill>
                  <a:srgbClr val="C00000"/>
                </a:solidFill>
              </a:rPr>
              <a:t> Biomes</a:t>
            </a:r>
          </a:p>
        </p:txBody>
      </p:sp>
      <p:pic>
        <p:nvPicPr>
          <p:cNvPr id="191499" name="Picture 11" descr="World climatic regions"/>
          <p:cNvPicPr>
            <a:picLocks noChangeAspect="1" noChangeArrowheads="1"/>
          </p:cNvPicPr>
          <p:nvPr/>
        </p:nvPicPr>
        <p:blipFill>
          <a:blip r:embed="rId3">
            <a:lum contrast="10000"/>
          </a:blip>
          <a:srcRect/>
          <a:stretch>
            <a:fillRect/>
          </a:stretch>
        </p:blipFill>
        <p:spPr bwMode="auto">
          <a:xfrm>
            <a:off x="4770438" y="1597025"/>
            <a:ext cx="4221162" cy="3124200"/>
          </a:xfrm>
          <a:prstGeom prst="rect">
            <a:avLst/>
          </a:prstGeom>
          <a:ln w="19050">
            <a:solidFill>
              <a:schemeClr val="tx1"/>
            </a:solidFill>
          </a:ln>
          <a:effectLst>
            <a:outerShdw blurRad="292100" dist="139700" dir="2700000" algn="tl" rotWithShape="0">
              <a:srgbClr val="333333">
                <a:alpha val="65000"/>
              </a:srgbClr>
            </a:outerShdw>
          </a:effectLst>
        </p:spPr>
      </p:pic>
      <p:grpSp>
        <p:nvGrpSpPr>
          <p:cNvPr id="61443" name="Group 7"/>
          <p:cNvGrpSpPr>
            <a:grpSpLocks/>
          </p:cNvGrpSpPr>
          <p:nvPr/>
        </p:nvGrpSpPr>
        <p:grpSpPr bwMode="auto">
          <a:xfrm>
            <a:off x="241300" y="1600200"/>
            <a:ext cx="4343400" cy="3132138"/>
            <a:chOff x="304800" y="1676400"/>
            <a:chExt cx="4343400" cy="3132386"/>
          </a:xfrm>
        </p:grpSpPr>
        <p:pic>
          <p:nvPicPr>
            <p:cNvPr id="18438" name="Picture 3" descr="FG41_07"/>
            <p:cNvPicPr>
              <a:picLocks noChangeAspect="1" noChangeArrowheads="1"/>
            </p:cNvPicPr>
            <p:nvPr/>
          </p:nvPicPr>
          <p:blipFill>
            <a:blip r:embed="rId4">
              <a:lum bright="-6000" contrast="10000"/>
            </a:blip>
            <a:srcRect l="9042" t="8171" r="12402" b="16528"/>
            <a:stretch>
              <a:fillRect/>
            </a:stretch>
          </p:blipFill>
          <p:spPr bwMode="auto">
            <a:xfrm>
              <a:off x="304800" y="1676400"/>
              <a:ext cx="4343400" cy="3124447"/>
            </a:xfrm>
            <a:prstGeom prst="rect">
              <a:avLst/>
            </a:prstGeom>
            <a:ln w="19050">
              <a:solidFill>
                <a:schemeClr val="tx1"/>
              </a:solidFill>
            </a:ln>
            <a:effectLst>
              <a:outerShdw blurRad="292100" dist="139700" dir="2700000" algn="tl" rotWithShape="0">
                <a:srgbClr val="333333">
                  <a:alpha val="65000"/>
                </a:srgbClr>
              </a:outerShdw>
            </a:effectLst>
          </p:spPr>
        </p:pic>
        <p:sp>
          <p:nvSpPr>
            <p:cNvPr id="61446" name="Text Box 13"/>
            <p:cNvSpPr txBox="1">
              <a:spLocks noChangeArrowheads="1"/>
            </p:cNvSpPr>
            <p:nvPr/>
          </p:nvSpPr>
          <p:spPr bwMode="auto">
            <a:xfrm>
              <a:off x="656304" y="3962400"/>
              <a:ext cx="3986464" cy="846386"/>
            </a:xfrm>
            <a:prstGeom prst="rect">
              <a:avLst/>
            </a:prstGeom>
            <a:solidFill>
              <a:srgbClr val="CCFFFF"/>
            </a:solidFill>
            <a:ln w="9525">
              <a:noFill/>
              <a:miter lim="800000"/>
              <a:headEnd/>
              <a:tailEnd/>
            </a:ln>
          </p:spPr>
          <p:txBody>
            <a:bodyPr>
              <a:spAutoFit/>
            </a:bodyPr>
            <a:lstStyle/>
            <a:p>
              <a:pPr>
                <a:spcBef>
                  <a:spcPts val="3600"/>
                </a:spcBef>
              </a:pPr>
              <a:r>
                <a:rPr lang="en-US" sz="1400" b="1"/>
                <a:t> </a:t>
              </a:r>
            </a:p>
            <a:p>
              <a:r>
                <a:rPr lang="en-US" sz="1400" b="1"/>
                <a:t>World Biome Regions</a:t>
              </a:r>
            </a:p>
            <a:p>
              <a:pPr>
                <a:spcBef>
                  <a:spcPct val="50000"/>
                </a:spcBef>
              </a:pPr>
              <a:endParaRPr lang="en-US" sz="1400" b="1"/>
            </a:p>
          </p:txBody>
        </p:sp>
      </p:grpSp>
      <p:sp>
        <p:nvSpPr>
          <p:cNvPr id="9" name="Rectangle 8"/>
          <p:cNvSpPr>
            <a:spLocks noChangeArrowheads="1"/>
          </p:cNvSpPr>
          <p:nvPr/>
        </p:nvSpPr>
        <p:spPr bwMode="auto">
          <a:xfrm>
            <a:off x="304800" y="4889500"/>
            <a:ext cx="8915400" cy="368300"/>
          </a:xfrm>
          <a:prstGeom prst="rect">
            <a:avLst/>
          </a:prstGeom>
          <a:noFill/>
          <a:ln w="9525">
            <a:noFill/>
            <a:miter lim="800000"/>
            <a:headEnd/>
            <a:tailEnd/>
          </a:ln>
        </p:spPr>
        <p:txBody>
          <a:bodyPr>
            <a:spAutoFit/>
          </a:bodyPr>
          <a:lstStyle/>
          <a:p>
            <a:r>
              <a:rPr lang="en-US" b="1">
                <a:solidFill>
                  <a:srgbClr val="002060"/>
                </a:solidFill>
              </a:rPr>
              <a:t>Geographic distributions of biomes correspond closely to major climate zones.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a:xfrm>
            <a:off x="457200" y="274638"/>
            <a:ext cx="8229600" cy="866775"/>
          </a:xfrm>
        </p:spPr>
        <p:txBody>
          <a:bodyPr anchor="t"/>
          <a:lstStyle/>
          <a:p>
            <a:pPr eaLnBrk="1" hangingPunct="1"/>
            <a:r>
              <a:rPr lang="en-US" sz="3200"/>
              <a:t>Temperature and precipitation impacts on biomes</a:t>
            </a:r>
          </a:p>
        </p:txBody>
      </p:sp>
      <p:pic>
        <p:nvPicPr>
          <p:cNvPr id="53250" name="Picture 5" descr="biomesByRainfallAndTemperature001"/>
          <p:cNvPicPr>
            <a:picLocks noChangeAspect="1" noChangeArrowheads="1"/>
          </p:cNvPicPr>
          <p:nvPr/>
        </p:nvPicPr>
        <p:blipFill>
          <a:blip r:embed="rId3">
            <a:lum contrast="24000"/>
          </a:blip>
          <a:srcRect/>
          <a:stretch>
            <a:fillRect/>
          </a:stretch>
        </p:blipFill>
        <p:spPr bwMode="auto">
          <a:xfrm>
            <a:off x="1600200" y="1211263"/>
            <a:ext cx="5575300" cy="4567237"/>
          </a:xfrm>
          <a:prstGeom prst="rect">
            <a:avLst/>
          </a:prstGeom>
          <a:noFill/>
          <a:ln w="9525">
            <a:noFill/>
            <a:miter lim="800000"/>
            <a:headEnd/>
            <a:tailEnd/>
          </a:ln>
        </p:spPr>
      </p:pic>
    </p:spTree>
    <p:extLst>
      <p:ext uri="{BB962C8B-B14F-4D97-AF65-F5344CB8AC3E}">
        <p14:creationId xmlns:p14="http://schemas.microsoft.com/office/powerpoint/2010/main" val="3003012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4"/>
          <p:cNvSpPr>
            <a:spLocks noGrp="1" noChangeArrowheads="1"/>
          </p:cNvSpPr>
          <p:nvPr>
            <p:ph type="title" idx="4294967295"/>
          </p:nvPr>
        </p:nvSpPr>
        <p:spPr/>
        <p:txBody>
          <a:bodyPr anchor="t"/>
          <a:lstStyle/>
          <a:p>
            <a:pPr eaLnBrk="1" hangingPunct="1"/>
            <a:r>
              <a:rPr lang="en-US" sz="3200" dirty="0">
                <a:solidFill>
                  <a:srgbClr val="CC3300"/>
                </a:solidFill>
              </a:rPr>
              <a:t>Biome: latitudinal and elevational  gradients</a:t>
            </a:r>
          </a:p>
        </p:txBody>
      </p:sp>
      <p:sp>
        <p:nvSpPr>
          <p:cNvPr id="55298" name="Text Box 7"/>
          <p:cNvSpPr txBox="1">
            <a:spLocks noChangeArrowheads="1"/>
          </p:cNvSpPr>
          <p:nvPr/>
        </p:nvSpPr>
        <p:spPr bwMode="auto">
          <a:xfrm>
            <a:off x="381000" y="6165850"/>
            <a:ext cx="1268413" cy="304800"/>
          </a:xfrm>
          <a:prstGeom prst="rect">
            <a:avLst/>
          </a:prstGeom>
          <a:noFill/>
          <a:ln w="9525">
            <a:noFill/>
            <a:miter lim="800000"/>
            <a:headEnd/>
            <a:tailEnd/>
          </a:ln>
        </p:spPr>
        <p:txBody>
          <a:bodyPr wrap="none">
            <a:spAutoFit/>
          </a:bodyPr>
          <a:lstStyle/>
          <a:p>
            <a:r>
              <a:rPr lang="en-US" sz="1400" i="1"/>
              <a:t>UDL</a:t>
            </a:r>
            <a:r>
              <a:rPr lang="en-US" sz="1400"/>
              <a:t> fig 49.10</a:t>
            </a:r>
          </a:p>
        </p:txBody>
      </p:sp>
      <p:pic>
        <p:nvPicPr>
          <p:cNvPr id="55299" name="Picture 9"/>
          <p:cNvPicPr>
            <a:picLocks noChangeAspect="1" noChangeArrowheads="1"/>
          </p:cNvPicPr>
          <p:nvPr/>
        </p:nvPicPr>
        <p:blipFill>
          <a:blip r:embed="rId3"/>
          <a:srcRect/>
          <a:stretch>
            <a:fillRect/>
          </a:stretch>
        </p:blipFill>
        <p:spPr bwMode="auto">
          <a:xfrm>
            <a:off x="990600" y="1219200"/>
            <a:ext cx="7620000" cy="3289300"/>
          </a:xfrm>
          <a:prstGeom prst="rect">
            <a:avLst/>
          </a:prstGeom>
          <a:noFill/>
          <a:ln w="12700">
            <a:solidFill>
              <a:srgbClr val="000000"/>
            </a:solidFill>
            <a:miter lim="800000"/>
            <a:headEnd/>
            <a:tailEnd/>
          </a:ln>
        </p:spPr>
      </p:pic>
      <p:sp>
        <p:nvSpPr>
          <p:cNvPr id="55300" name="Text Box 11"/>
          <p:cNvSpPr txBox="1">
            <a:spLocks noChangeArrowheads="1"/>
          </p:cNvSpPr>
          <p:nvPr/>
        </p:nvSpPr>
        <p:spPr bwMode="auto">
          <a:xfrm>
            <a:off x="4114800" y="5464175"/>
            <a:ext cx="1073150" cy="320675"/>
          </a:xfrm>
          <a:prstGeom prst="rect">
            <a:avLst/>
          </a:prstGeom>
          <a:noFill/>
          <a:ln w="9525">
            <a:noFill/>
            <a:miter lim="800000"/>
            <a:headEnd/>
            <a:tailEnd/>
          </a:ln>
        </p:spPr>
        <p:txBody>
          <a:bodyPr wrap="none">
            <a:spAutoFit/>
          </a:bodyPr>
          <a:lstStyle/>
          <a:p>
            <a:pPr eaLnBrk="0" hangingPunct="0">
              <a:lnSpc>
                <a:spcPts val="1800"/>
              </a:lnSpc>
            </a:pPr>
            <a:r>
              <a:rPr lang="en-US" altLang="en-US" b="1"/>
              <a:t>Latitude</a:t>
            </a:r>
          </a:p>
        </p:txBody>
      </p:sp>
      <p:sp>
        <p:nvSpPr>
          <p:cNvPr id="55301" name="Text Box 13"/>
          <p:cNvSpPr txBox="1">
            <a:spLocks noChangeArrowheads="1"/>
          </p:cNvSpPr>
          <p:nvPr/>
        </p:nvSpPr>
        <p:spPr bwMode="auto">
          <a:xfrm>
            <a:off x="1427163" y="4495800"/>
            <a:ext cx="1235075" cy="549275"/>
          </a:xfrm>
          <a:prstGeom prst="rect">
            <a:avLst/>
          </a:prstGeom>
          <a:noFill/>
          <a:ln w="9525">
            <a:noFill/>
            <a:miter lim="800000"/>
            <a:headEnd/>
            <a:tailEnd/>
          </a:ln>
        </p:spPr>
        <p:txBody>
          <a:bodyPr>
            <a:spAutoFit/>
          </a:bodyPr>
          <a:lstStyle/>
          <a:p>
            <a:pPr eaLnBrk="0" hangingPunct="0">
              <a:lnSpc>
                <a:spcPts val="1800"/>
              </a:lnSpc>
            </a:pPr>
            <a:r>
              <a:rPr lang="en-US" altLang="en-US" sz="1600" b="1"/>
              <a:t>Tropical Forest</a:t>
            </a:r>
          </a:p>
        </p:txBody>
      </p:sp>
      <p:sp>
        <p:nvSpPr>
          <p:cNvPr id="55302" name="Text Box 14"/>
          <p:cNvSpPr txBox="1">
            <a:spLocks noChangeArrowheads="1"/>
          </p:cNvSpPr>
          <p:nvPr/>
        </p:nvSpPr>
        <p:spPr bwMode="auto">
          <a:xfrm>
            <a:off x="3857625" y="4495800"/>
            <a:ext cx="1400175" cy="777875"/>
          </a:xfrm>
          <a:prstGeom prst="rect">
            <a:avLst/>
          </a:prstGeom>
          <a:noFill/>
          <a:ln w="9525">
            <a:noFill/>
            <a:miter lim="800000"/>
            <a:headEnd/>
            <a:tailEnd/>
          </a:ln>
        </p:spPr>
        <p:txBody>
          <a:bodyPr>
            <a:spAutoFit/>
          </a:bodyPr>
          <a:lstStyle/>
          <a:p>
            <a:pPr eaLnBrk="0" hangingPunct="0">
              <a:lnSpc>
                <a:spcPts val="1800"/>
              </a:lnSpc>
            </a:pPr>
            <a:r>
              <a:rPr lang="en-US" altLang="en-US" sz="1600" b="1"/>
              <a:t>Temperate Deciduous </a:t>
            </a:r>
          </a:p>
          <a:p>
            <a:pPr eaLnBrk="0" hangingPunct="0">
              <a:lnSpc>
                <a:spcPts val="1800"/>
              </a:lnSpc>
            </a:pPr>
            <a:r>
              <a:rPr lang="en-US" altLang="en-US" sz="1600" b="1"/>
              <a:t>Forest</a:t>
            </a:r>
          </a:p>
        </p:txBody>
      </p:sp>
      <p:sp>
        <p:nvSpPr>
          <p:cNvPr id="55303" name="Text Box 15"/>
          <p:cNvSpPr txBox="1">
            <a:spLocks noChangeArrowheads="1"/>
          </p:cNvSpPr>
          <p:nvPr/>
        </p:nvSpPr>
        <p:spPr bwMode="auto">
          <a:xfrm>
            <a:off x="5538788" y="4495800"/>
            <a:ext cx="1541462" cy="777875"/>
          </a:xfrm>
          <a:prstGeom prst="rect">
            <a:avLst/>
          </a:prstGeom>
          <a:noFill/>
          <a:ln w="9525">
            <a:noFill/>
            <a:miter lim="800000"/>
            <a:headEnd/>
            <a:tailEnd/>
          </a:ln>
        </p:spPr>
        <p:txBody>
          <a:bodyPr>
            <a:spAutoFit/>
          </a:bodyPr>
          <a:lstStyle/>
          <a:p>
            <a:pPr eaLnBrk="0" hangingPunct="0">
              <a:lnSpc>
                <a:spcPts val="1800"/>
              </a:lnSpc>
            </a:pPr>
            <a:r>
              <a:rPr lang="en-US" altLang="en-US" sz="1600" b="1"/>
              <a:t>Northern Coniferous Forest</a:t>
            </a:r>
          </a:p>
        </p:txBody>
      </p:sp>
      <p:sp>
        <p:nvSpPr>
          <p:cNvPr id="55304" name="Text Box 16"/>
          <p:cNvSpPr txBox="1">
            <a:spLocks noChangeArrowheads="1"/>
          </p:cNvSpPr>
          <p:nvPr/>
        </p:nvSpPr>
        <p:spPr bwMode="auto">
          <a:xfrm>
            <a:off x="7531100" y="4495800"/>
            <a:ext cx="1033463" cy="549275"/>
          </a:xfrm>
          <a:prstGeom prst="rect">
            <a:avLst/>
          </a:prstGeom>
          <a:noFill/>
          <a:ln w="9525">
            <a:noFill/>
            <a:miter lim="800000"/>
            <a:headEnd/>
            <a:tailEnd/>
          </a:ln>
        </p:spPr>
        <p:txBody>
          <a:bodyPr>
            <a:spAutoFit/>
          </a:bodyPr>
          <a:lstStyle/>
          <a:p>
            <a:pPr eaLnBrk="0" hangingPunct="0">
              <a:lnSpc>
                <a:spcPts val="1800"/>
              </a:lnSpc>
            </a:pPr>
            <a:r>
              <a:rPr lang="en-US" altLang="en-US" sz="1600" b="1"/>
              <a:t>Arctic Tundra</a:t>
            </a:r>
          </a:p>
        </p:txBody>
      </p:sp>
      <p:sp>
        <p:nvSpPr>
          <p:cNvPr id="55305" name="Text Box 10"/>
          <p:cNvSpPr txBox="1">
            <a:spLocks noChangeArrowheads="1"/>
          </p:cNvSpPr>
          <p:nvPr/>
        </p:nvSpPr>
        <p:spPr bwMode="auto">
          <a:xfrm rot="-5400000">
            <a:off x="474663" y="4173537"/>
            <a:ext cx="590550" cy="320675"/>
          </a:xfrm>
          <a:prstGeom prst="rect">
            <a:avLst/>
          </a:prstGeom>
          <a:noFill/>
          <a:ln w="9525">
            <a:noFill/>
            <a:miter lim="800000"/>
            <a:headEnd/>
            <a:tailEnd/>
          </a:ln>
        </p:spPr>
        <p:txBody>
          <a:bodyPr wrap="none">
            <a:spAutoFit/>
          </a:bodyPr>
          <a:lstStyle/>
          <a:p>
            <a:pPr eaLnBrk="0" hangingPunct="0">
              <a:lnSpc>
                <a:spcPts val="1800"/>
              </a:lnSpc>
            </a:pPr>
            <a:r>
              <a:rPr lang="en-US" altLang="en-US" sz="1600" b="1"/>
              <a:t>Low</a:t>
            </a:r>
          </a:p>
        </p:txBody>
      </p:sp>
      <p:sp>
        <p:nvSpPr>
          <p:cNvPr id="55306" name="Text Box 12"/>
          <p:cNvSpPr txBox="1">
            <a:spLocks noChangeArrowheads="1"/>
          </p:cNvSpPr>
          <p:nvPr/>
        </p:nvSpPr>
        <p:spPr bwMode="auto">
          <a:xfrm rot="-5400000">
            <a:off x="452438" y="1282700"/>
            <a:ext cx="635000" cy="320675"/>
          </a:xfrm>
          <a:prstGeom prst="rect">
            <a:avLst/>
          </a:prstGeom>
          <a:noFill/>
          <a:ln w="9525">
            <a:noFill/>
            <a:miter lim="800000"/>
            <a:headEnd/>
            <a:tailEnd/>
          </a:ln>
        </p:spPr>
        <p:txBody>
          <a:bodyPr wrap="none">
            <a:spAutoFit/>
          </a:bodyPr>
          <a:lstStyle/>
          <a:p>
            <a:pPr eaLnBrk="0" hangingPunct="0">
              <a:lnSpc>
                <a:spcPts val="1800"/>
              </a:lnSpc>
            </a:pPr>
            <a:r>
              <a:rPr lang="en-US" altLang="en-US" sz="1600" b="1"/>
              <a:t>High</a:t>
            </a:r>
          </a:p>
        </p:txBody>
      </p:sp>
      <p:sp>
        <p:nvSpPr>
          <p:cNvPr id="55307" name="Text Box 17"/>
          <p:cNvSpPr txBox="1">
            <a:spLocks noChangeArrowheads="1"/>
          </p:cNvSpPr>
          <p:nvPr/>
        </p:nvSpPr>
        <p:spPr bwMode="auto">
          <a:xfrm rot="-5400000">
            <a:off x="226219" y="2648744"/>
            <a:ext cx="1087437" cy="320675"/>
          </a:xfrm>
          <a:prstGeom prst="rect">
            <a:avLst/>
          </a:prstGeom>
          <a:noFill/>
          <a:ln w="9525">
            <a:noFill/>
            <a:miter lim="800000"/>
            <a:headEnd/>
            <a:tailEnd/>
          </a:ln>
        </p:spPr>
        <p:txBody>
          <a:bodyPr wrap="none">
            <a:spAutoFit/>
          </a:bodyPr>
          <a:lstStyle/>
          <a:p>
            <a:pPr eaLnBrk="0" hangingPunct="0">
              <a:lnSpc>
                <a:spcPts val="1800"/>
              </a:lnSpc>
            </a:pPr>
            <a:r>
              <a:rPr lang="en-US" altLang="en-US" sz="1600" b="1"/>
              <a:t>Elevation</a:t>
            </a:r>
          </a:p>
        </p:txBody>
      </p:sp>
      <p:sp>
        <p:nvSpPr>
          <p:cNvPr id="55308" name="Line 18"/>
          <p:cNvSpPr>
            <a:spLocks noChangeShapeType="1"/>
          </p:cNvSpPr>
          <p:nvPr/>
        </p:nvSpPr>
        <p:spPr bwMode="auto">
          <a:xfrm rot="16200000" flipH="1">
            <a:off x="357188" y="3689350"/>
            <a:ext cx="827088" cy="1587"/>
          </a:xfrm>
          <a:prstGeom prst="line">
            <a:avLst/>
          </a:prstGeom>
          <a:noFill/>
          <a:ln w="19050">
            <a:solidFill>
              <a:schemeClr val="tx1"/>
            </a:solidFill>
            <a:round/>
            <a:headEnd/>
            <a:tailEnd type="triangle" w="sm" len="lg"/>
          </a:ln>
        </p:spPr>
        <p:txBody>
          <a:bodyPr wrap="none" anchor="ctr"/>
          <a:lstStyle/>
          <a:p>
            <a:endParaRPr lang="en-US"/>
          </a:p>
        </p:txBody>
      </p:sp>
      <p:sp>
        <p:nvSpPr>
          <p:cNvPr id="55309" name="Line 19"/>
          <p:cNvSpPr>
            <a:spLocks noChangeShapeType="1"/>
          </p:cNvSpPr>
          <p:nvPr/>
        </p:nvSpPr>
        <p:spPr bwMode="auto">
          <a:xfrm rot="-5400000">
            <a:off x="444500" y="2012950"/>
            <a:ext cx="649288" cy="1588"/>
          </a:xfrm>
          <a:prstGeom prst="line">
            <a:avLst/>
          </a:prstGeom>
          <a:noFill/>
          <a:ln w="19050">
            <a:solidFill>
              <a:schemeClr val="tx1"/>
            </a:solidFill>
            <a:round/>
            <a:headEnd/>
            <a:tailEnd type="triangle" w="sm" len="lg"/>
          </a:ln>
        </p:spPr>
        <p:txBody>
          <a:bodyPr wrap="none" anchor="ctr"/>
          <a:lstStyle/>
          <a:p>
            <a:endParaRPr lang="en-US"/>
          </a:p>
        </p:txBody>
      </p:sp>
      <p:sp>
        <p:nvSpPr>
          <p:cNvPr id="55310" name="Text Box 20"/>
          <p:cNvSpPr txBox="1">
            <a:spLocks noChangeArrowheads="1"/>
          </p:cNvSpPr>
          <p:nvPr/>
        </p:nvSpPr>
        <p:spPr bwMode="auto">
          <a:xfrm>
            <a:off x="914400" y="5464175"/>
            <a:ext cx="641350" cy="320675"/>
          </a:xfrm>
          <a:prstGeom prst="rect">
            <a:avLst/>
          </a:prstGeom>
          <a:noFill/>
          <a:ln w="9525">
            <a:noFill/>
            <a:miter lim="800000"/>
            <a:headEnd/>
            <a:tailEnd/>
          </a:ln>
        </p:spPr>
        <p:txBody>
          <a:bodyPr wrap="none">
            <a:spAutoFit/>
          </a:bodyPr>
          <a:lstStyle/>
          <a:p>
            <a:pPr eaLnBrk="0" hangingPunct="0">
              <a:lnSpc>
                <a:spcPts val="1800"/>
              </a:lnSpc>
            </a:pPr>
            <a:r>
              <a:rPr lang="en-US" altLang="en-US" b="1"/>
              <a:t>Low</a:t>
            </a:r>
          </a:p>
        </p:txBody>
      </p:sp>
      <p:sp>
        <p:nvSpPr>
          <p:cNvPr id="55311" name="Text Box 21"/>
          <p:cNvSpPr txBox="1">
            <a:spLocks noChangeArrowheads="1"/>
          </p:cNvSpPr>
          <p:nvPr/>
        </p:nvSpPr>
        <p:spPr bwMode="auto">
          <a:xfrm>
            <a:off x="8001000" y="5464175"/>
            <a:ext cx="692150" cy="320675"/>
          </a:xfrm>
          <a:prstGeom prst="rect">
            <a:avLst/>
          </a:prstGeom>
          <a:noFill/>
          <a:ln w="9525">
            <a:noFill/>
            <a:miter lim="800000"/>
            <a:headEnd/>
            <a:tailEnd/>
          </a:ln>
        </p:spPr>
        <p:txBody>
          <a:bodyPr wrap="none">
            <a:spAutoFit/>
          </a:bodyPr>
          <a:lstStyle/>
          <a:p>
            <a:pPr eaLnBrk="0" hangingPunct="0">
              <a:lnSpc>
                <a:spcPts val="1800"/>
              </a:lnSpc>
            </a:pPr>
            <a:r>
              <a:rPr lang="en-US" altLang="en-US" b="1"/>
              <a:t>High</a:t>
            </a:r>
          </a:p>
        </p:txBody>
      </p:sp>
      <p:sp>
        <p:nvSpPr>
          <p:cNvPr id="55312" name="Text Box 22"/>
          <p:cNvSpPr txBox="1">
            <a:spLocks noChangeArrowheads="1"/>
          </p:cNvSpPr>
          <p:nvPr/>
        </p:nvSpPr>
        <p:spPr bwMode="auto">
          <a:xfrm>
            <a:off x="977900" y="2103438"/>
            <a:ext cx="2120900" cy="320675"/>
          </a:xfrm>
          <a:prstGeom prst="rect">
            <a:avLst/>
          </a:prstGeom>
          <a:noFill/>
          <a:ln w="9525">
            <a:noFill/>
            <a:miter lim="800000"/>
            <a:headEnd/>
            <a:tailEnd/>
          </a:ln>
        </p:spPr>
        <p:txBody>
          <a:bodyPr>
            <a:spAutoFit/>
          </a:bodyPr>
          <a:lstStyle/>
          <a:p>
            <a:pPr eaLnBrk="0" hangingPunct="0">
              <a:lnSpc>
                <a:spcPts val="1800"/>
              </a:lnSpc>
            </a:pPr>
            <a:r>
              <a:rPr lang="en-US" altLang="en-US" sz="1600" b="1">
                <a:solidFill>
                  <a:schemeClr val="bg1"/>
                </a:solidFill>
              </a:rPr>
              <a:t>Alpine Tundra</a:t>
            </a:r>
          </a:p>
        </p:txBody>
      </p:sp>
      <p:sp>
        <p:nvSpPr>
          <p:cNvPr id="55313" name="Text Box 23"/>
          <p:cNvSpPr txBox="1">
            <a:spLocks noChangeArrowheads="1"/>
          </p:cNvSpPr>
          <p:nvPr/>
        </p:nvSpPr>
        <p:spPr bwMode="auto">
          <a:xfrm>
            <a:off x="977900" y="2466975"/>
            <a:ext cx="2667000" cy="549275"/>
          </a:xfrm>
          <a:prstGeom prst="rect">
            <a:avLst/>
          </a:prstGeom>
          <a:noFill/>
          <a:ln w="9525">
            <a:noFill/>
            <a:miter lim="800000"/>
            <a:headEnd/>
            <a:tailEnd/>
          </a:ln>
        </p:spPr>
        <p:txBody>
          <a:bodyPr>
            <a:spAutoFit/>
          </a:bodyPr>
          <a:lstStyle/>
          <a:p>
            <a:pPr eaLnBrk="0" hangingPunct="0">
              <a:lnSpc>
                <a:spcPts val="1800"/>
              </a:lnSpc>
            </a:pPr>
            <a:r>
              <a:rPr lang="en-US" altLang="en-US" sz="1600" b="1">
                <a:solidFill>
                  <a:schemeClr val="bg1"/>
                </a:solidFill>
              </a:rPr>
              <a:t>Montane Coniferous Forest</a:t>
            </a:r>
          </a:p>
        </p:txBody>
      </p:sp>
      <p:sp>
        <p:nvSpPr>
          <p:cNvPr id="55314" name="Text Box 24"/>
          <p:cNvSpPr txBox="1">
            <a:spLocks noChangeArrowheads="1"/>
          </p:cNvSpPr>
          <p:nvPr/>
        </p:nvSpPr>
        <p:spPr bwMode="auto">
          <a:xfrm>
            <a:off x="977900" y="3265488"/>
            <a:ext cx="2451100" cy="320675"/>
          </a:xfrm>
          <a:prstGeom prst="rect">
            <a:avLst/>
          </a:prstGeom>
          <a:noFill/>
          <a:ln w="9525">
            <a:noFill/>
            <a:miter lim="800000"/>
            <a:headEnd/>
            <a:tailEnd/>
          </a:ln>
        </p:spPr>
        <p:txBody>
          <a:bodyPr>
            <a:spAutoFit/>
          </a:bodyPr>
          <a:lstStyle/>
          <a:p>
            <a:pPr eaLnBrk="0" hangingPunct="0">
              <a:lnSpc>
                <a:spcPts val="1800"/>
              </a:lnSpc>
            </a:pPr>
            <a:r>
              <a:rPr lang="en-US" altLang="en-US" sz="1600" b="1">
                <a:solidFill>
                  <a:schemeClr val="bg1"/>
                </a:solidFill>
              </a:rPr>
              <a:t>Deciduous Forest</a:t>
            </a:r>
          </a:p>
        </p:txBody>
      </p:sp>
      <p:sp>
        <p:nvSpPr>
          <p:cNvPr id="55315" name="Text Box 25"/>
          <p:cNvSpPr txBox="1">
            <a:spLocks noChangeArrowheads="1"/>
          </p:cNvSpPr>
          <p:nvPr/>
        </p:nvSpPr>
        <p:spPr bwMode="auto">
          <a:xfrm>
            <a:off x="977900" y="3900488"/>
            <a:ext cx="2908300" cy="320675"/>
          </a:xfrm>
          <a:prstGeom prst="rect">
            <a:avLst/>
          </a:prstGeom>
          <a:noFill/>
          <a:ln w="9525">
            <a:noFill/>
            <a:miter lim="800000"/>
            <a:headEnd/>
            <a:tailEnd/>
          </a:ln>
        </p:spPr>
        <p:txBody>
          <a:bodyPr>
            <a:spAutoFit/>
          </a:bodyPr>
          <a:lstStyle/>
          <a:p>
            <a:pPr eaLnBrk="0" hangingPunct="0">
              <a:lnSpc>
                <a:spcPts val="1800"/>
              </a:lnSpc>
            </a:pPr>
            <a:r>
              <a:rPr lang="en-US" altLang="en-US" b="1">
                <a:solidFill>
                  <a:schemeClr val="bg1"/>
                </a:solidFill>
              </a:rPr>
              <a:t>Tropical Forest</a:t>
            </a:r>
          </a:p>
        </p:txBody>
      </p:sp>
      <p:sp>
        <p:nvSpPr>
          <p:cNvPr id="55316" name="Line 26"/>
          <p:cNvSpPr>
            <a:spLocks noChangeShapeType="1"/>
          </p:cNvSpPr>
          <p:nvPr/>
        </p:nvSpPr>
        <p:spPr bwMode="auto">
          <a:xfrm flipH="1">
            <a:off x="1524000" y="5638800"/>
            <a:ext cx="2514600" cy="0"/>
          </a:xfrm>
          <a:prstGeom prst="line">
            <a:avLst/>
          </a:prstGeom>
          <a:noFill/>
          <a:ln w="19050">
            <a:solidFill>
              <a:schemeClr val="tx1"/>
            </a:solidFill>
            <a:round/>
            <a:headEnd/>
            <a:tailEnd type="triangle" w="sm" len="lg"/>
          </a:ln>
        </p:spPr>
        <p:txBody>
          <a:bodyPr wrap="none" anchor="ctr"/>
          <a:lstStyle/>
          <a:p>
            <a:endParaRPr lang="en-US"/>
          </a:p>
        </p:txBody>
      </p:sp>
      <p:sp>
        <p:nvSpPr>
          <p:cNvPr id="55317" name="Line 27"/>
          <p:cNvSpPr>
            <a:spLocks noChangeShapeType="1"/>
          </p:cNvSpPr>
          <p:nvPr/>
        </p:nvSpPr>
        <p:spPr bwMode="auto">
          <a:xfrm>
            <a:off x="5257800" y="5638800"/>
            <a:ext cx="2743200" cy="0"/>
          </a:xfrm>
          <a:prstGeom prst="line">
            <a:avLst/>
          </a:prstGeom>
          <a:noFill/>
          <a:ln w="19050">
            <a:solidFill>
              <a:schemeClr val="tx1"/>
            </a:solidFill>
            <a:round/>
            <a:headEnd/>
            <a:tailEnd type="triangle" w="sm" len="lg"/>
          </a:ln>
        </p:spPr>
        <p:txBody>
          <a:bodyPr wrap="none" anchor="ctr"/>
          <a:lstStyle/>
          <a:p>
            <a:endParaRPr lang="en-US"/>
          </a:p>
        </p:txBody>
      </p:sp>
      <p:sp>
        <p:nvSpPr>
          <p:cNvPr id="55318" name="Rectangle 28"/>
          <p:cNvSpPr>
            <a:spLocks noChangeArrowheads="1"/>
          </p:cNvSpPr>
          <p:nvPr/>
        </p:nvSpPr>
        <p:spPr bwMode="auto">
          <a:xfrm>
            <a:off x="2355850" y="1373188"/>
            <a:ext cx="6102350" cy="320675"/>
          </a:xfrm>
          <a:prstGeom prst="rect">
            <a:avLst/>
          </a:prstGeom>
          <a:noFill/>
          <a:ln w="9525">
            <a:noFill/>
            <a:miter lim="800000"/>
            <a:headEnd/>
            <a:tailEnd/>
          </a:ln>
        </p:spPr>
        <p:txBody>
          <a:bodyPr wrap="none">
            <a:spAutoFit/>
          </a:bodyPr>
          <a:lstStyle/>
          <a:p>
            <a:pPr eaLnBrk="0" hangingPunct="0">
              <a:lnSpc>
                <a:spcPts val="1800"/>
              </a:lnSpc>
            </a:pPr>
            <a:r>
              <a:rPr lang="en-US" altLang="en-US" b="1">
                <a:solidFill>
                  <a:schemeClr val="bg1"/>
                </a:solidFill>
              </a:rPr>
              <a:t>Changes in plant form along environmental gradients</a:t>
            </a:r>
            <a:r>
              <a:rPr lang="en-US" altLang="en-US" b="1">
                <a:latin typeface="Times" pitchFamily="18" charset="0"/>
              </a:rPr>
              <a:t>  </a:t>
            </a:r>
          </a:p>
        </p:txBody>
      </p:sp>
    </p:spTree>
    <p:extLst>
      <p:ext uri="{BB962C8B-B14F-4D97-AF65-F5344CB8AC3E}">
        <p14:creationId xmlns:p14="http://schemas.microsoft.com/office/powerpoint/2010/main" val="3755654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0" y="612775"/>
            <a:ext cx="9601200" cy="1139825"/>
          </a:xfrm>
        </p:spPr>
        <p:txBody>
          <a:bodyPr/>
          <a:lstStyle/>
          <a:p>
            <a:pPr algn="l" eaLnBrk="1" hangingPunct="1"/>
            <a:r>
              <a:rPr lang="en-US" sz="4000" b="1">
                <a:solidFill>
                  <a:srgbClr val="C00000"/>
                </a:solidFill>
              </a:rPr>
              <a:t>Mid-Latitude Forest </a:t>
            </a:r>
            <a:r>
              <a:rPr lang="en-US" sz="3000" b="1">
                <a:solidFill>
                  <a:srgbClr val="C00000"/>
                </a:solidFill>
              </a:rPr>
              <a:t>(</a:t>
            </a:r>
            <a:r>
              <a:rPr lang="en-US" sz="3000" b="1" i="1">
                <a:solidFill>
                  <a:srgbClr val="C00000"/>
                </a:solidFill>
              </a:rPr>
              <a:t>Temperate Deciduous Forest)</a:t>
            </a:r>
          </a:p>
        </p:txBody>
      </p:sp>
      <p:pic>
        <p:nvPicPr>
          <p:cNvPr id="154627" name="Picture 3" descr="36_005_"/>
          <p:cNvPicPr>
            <a:picLocks noGrp="1" noChangeAspect="1" noChangeArrowheads="1"/>
          </p:cNvPicPr>
          <p:nvPr>
            <p:ph idx="1"/>
          </p:nvPr>
        </p:nvPicPr>
        <p:blipFill>
          <a:blip r:embed="rId3">
            <a:lum bright="-30000" contrast="48000"/>
          </a:blip>
          <a:srcRect/>
          <a:stretch>
            <a:fillRect/>
          </a:stretch>
        </p:blipFill>
        <p:spPr>
          <a:xfrm>
            <a:off x="425450" y="1905000"/>
            <a:ext cx="3994150" cy="2693988"/>
          </a:xfrm>
          <a:ln w="28575">
            <a:solidFill>
              <a:schemeClr val="tx1"/>
            </a:solidFill>
          </a:ln>
          <a:effectLst>
            <a:outerShdw blurRad="292100" dist="139700" dir="2700000" algn="tl" rotWithShape="0">
              <a:srgbClr val="333333">
                <a:alpha val="65000"/>
              </a:srgbClr>
            </a:outerShdw>
          </a:effectLst>
        </p:spPr>
      </p:pic>
      <p:pic>
        <p:nvPicPr>
          <p:cNvPr id="5" name="Picture 2" descr="f05-14 part2.jpg                                               0000A697Discovering 2.0 IRCD           B562F59D:"/>
          <p:cNvPicPr>
            <a:picLocks noChangeAspect="1" noChangeArrowheads="1"/>
          </p:cNvPicPr>
          <p:nvPr/>
        </p:nvPicPr>
        <p:blipFill>
          <a:blip r:embed="rId4"/>
          <a:srcRect t="2701" r="3648" b="2760"/>
          <a:stretch>
            <a:fillRect/>
          </a:stretch>
        </p:blipFill>
        <p:spPr bwMode="auto">
          <a:xfrm>
            <a:off x="4648200" y="1905000"/>
            <a:ext cx="4114800" cy="2743200"/>
          </a:xfrm>
          <a:prstGeom prst="rect">
            <a:avLst/>
          </a:prstGeom>
          <a:noFill/>
          <a:ln w="19050">
            <a:solidFill>
              <a:schemeClr val="tx1"/>
            </a:solidFill>
            <a:miter lim="800000"/>
            <a:headEnd/>
            <a:tailEnd/>
          </a:ln>
        </p:spPr>
      </p:pic>
      <p:sp>
        <p:nvSpPr>
          <p:cNvPr id="63492" name="TextBox 5"/>
          <p:cNvSpPr txBox="1">
            <a:spLocks noChangeArrowheads="1"/>
          </p:cNvSpPr>
          <p:nvPr/>
        </p:nvSpPr>
        <p:spPr bwMode="auto">
          <a:xfrm>
            <a:off x="76200" y="254000"/>
            <a:ext cx="2819400" cy="584200"/>
          </a:xfrm>
          <a:prstGeom prst="rect">
            <a:avLst/>
          </a:prstGeom>
          <a:noFill/>
          <a:ln w="9525">
            <a:noFill/>
            <a:miter lim="800000"/>
            <a:headEnd/>
            <a:tailEnd/>
          </a:ln>
        </p:spPr>
        <p:txBody>
          <a:bodyPr>
            <a:spAutoFit/>
          </a:bodyPr>
          <a:lstStyle/>
          <a:p>
            <a:r>
              <a:rPr lang="en-US" sz="3200" b="1">
                <a:solidFill>
                  <a:srgbClr val="C00000"/>
                </a:solidFill>
              </a:rPr>
              <a:t>Biome?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304800" y="536575"/>
            <a:ext cx="9601200" cy="1139825"/>
          </a:xfrm>
        </p:spPr>
        <p:txBody>
          <a:bodyPr/>
          <a:lstStyle/>
          <a:p>
            <a:pPr algn="l" eaLnBrk="1" hangingPunct="1"/>
            <a:r>
              <a:rPr lang="en-US" sz="4000" b="1">
                <a:solidFill>
                  <a:srgbClr val="C00000"/>
                </a:solidFill>
              </a:rPr>
              <a:t>Mediterranean </a:t>
            </a:r>
            <a:r>
              <a:rPr lang="en-US" sz="3000" b="1">
                <a:solidFill>
                  <a:srgbClr val="C00000"/>
                </a:solidFill>
              </a:rPr>
              <a:t>(</a:t>
            </a:r>
            <a:r>
              <a:rPr lang="en-US" sz="3000" b="1" i="1">
                <a:solidFill>
                  <a:srgbClr val="C00000"/>
                </a:solidFill>
              </a:rPr>
              <a:t>Chaparral)</a:t>
            </a:r>
          </a:p>
        </p:txBody>
      </p:sp>
      <p:pic>
        <p:nvPicPr>
          <p:cNvPr id="7" name="Picture 2" descr="f05-17part3.jpg                                                0000A697Discovering 2.0 IRCD           B562F59D:"/>
          <p:cNvPicPr>
            <a:picLocks noChangeAspect="1" noChangeArrowheads="1"/>
          </p:cNvPicPr>
          <p:nvPr/>
        </p:nvPicPr>
        <p:blipFill>
          <a:blip r:embed="rId3">
            <a:lum contrast="10000"/>
          </a:blip>
          <a:srcRect l="893" t="2104" r="51794" b="24245"/>
          <a:stretch>
            <a:fillRect/>
          </a:stretch>
        </p:blipFill>
        <p:spPr bwMode="auto">
          <a:xfrm>
            <a:off x="381000" y="1676400"/>
            <a:ext cx="4038600" cy="2667000"/>
          </a:xfrm>
          <a:prstGeom prst="rect">
            <a:avLst/>
          </a:prstGeom>
          <a:noFill/>
          <a:ln w="19050">
            <a:solidFill>
              <a:schemeClr val="tx1"/>
            </a:solidFill>
            <a:miter lim="800000"/>
            <a:headEnd/>
            <a:tailEnd/>
          </a:ln>
        </p:spPr>
      </p:pic>
      <p:pic>
        <p:nvPicPr>
          <p:cNvPr id="8" name="Picture 2" descr="f05-17part2.jpg                                                0000A697Discovering 2.0 IRCD           B562F59D:"/>
          <p:cNvPicPr>
            <a:picLocks noChangeAspect="1" noChangeArrowheads="1"/>
          </p:cNvPicPr>
          <p:nvPr/>
        </p:nvPicPr>
        <p:blipFill>
          <a:blip r:embed="rId4"/>
          <a:srcRect l="893" t="3993" r="3590" b="4160"/>
          <a:stretch>
            <a:fillRect/>
          </a:stretch>
        </p:blipFill>
        <p:spPr bwMode="auto">
          <a:xfrm>
            <a:off x="4572000" y="1676400"/>
            <a:ext cx="4114800" cy="2652713"/>
          </a:xfrm>
          <a:prstGeom prst="rect">
            <a:avLst/>
          </a:prstGeom>
          <a:noFill/>
          <a:ln w="19050">
            <a:solidFill>
              <a:schemeClr val="tx1"/>
            </a:solidFill>
            <a:miter lim="800000"/>
            <a:headEnd/>
            <a:tailEnd/>
          </a:ln>
        </p:spPr>
      </p:pic>
      <p:sp>
        <p:nvSpPr>
          <p:cNvPr id="65540" name="TextBox 4"/>
          <p:cNvSpPr txBox="1">
            <a:spLocks noChangeArrowheads="1"/>
          </p:cNvSpPr>
          <p:nvPr/>
        </p:nvSpPr>
        <p:spPr bwMode="auto">
          <a:xfrm>
            <a:off x="304800" y="254000"/>
            <a:ext cx="2819400" cy="584200"/>
          </a:xfrm>
          <a:prstGeom prst="rect">
            <a:avLst/>
          </a:prstGeom>
          <a:noFill/>
          <a:ln w="9525">
            <a:noFill/>
            <a:miter lim="800000"/>
            <a:headEnd/>
            <a:tailEnd/>
          </a:ln>
        </p:spPr>
        <p:txBody>
          <a:bodyPr>
            <a:spAutoFit/>
          </a:bodyPr>
          <a:lstStyle/>
          <a:p>
            <a:r>
              <a:rPr lang="en-US" sz="3200" b="1">
                <a:solidFill>
                  <a:srgbClr val="C00000"/>
                </a:solidFill>
              </a:rPr>
              <a:t>Biome?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04800" y="688975"/>
            <a:ext cx="8229600" cy="1139825"/>
          </a:xfrm>
        </p:spPr>
        <p:txBody>
          <a:bodyPr/>
          <a:lstStyle/>
          <a:p>
            <a:pPr algn="l" eaLnBrk="1" hangingPunct="1"/>
            <a:r>
              <a:rPr lang="en-US" b="1">
                <a:solidFill>
                  <a:srgbClr val="C00000"/>
                </a:solidFill>
              </a:rPr>
              <a:t>Grassland</a:t>
            </a:r>
          </a:p>
        </p:txBody>
      </p:sp>
      <p:pic>
        <p:nvPicPr>
          <p:cNvPr id="5" name="Picture 2" descr="f05-16 part2.jpg                                               0000A697Discovering 2.0 IRCD           B562F59D:"/>
          <p:cNvPicPr>
            <a:picLocks noChangeAspect="1" noChangeArrowheads="1"/>
          </p:cNvPicPr>
          <p:nvPr/>
        </p:nvPicPr>
        <p:blipFill>
          <a:blip r:embed="rId3"/>
          <a:srcRect l="893" t="4076" r="3589" b="3539"/>
          <a:stretch>
            <a:fillRect/>
          </a:stretch>
        </p:blipFill>
        <p:spPr bwMode="auto">
          <a:xfrm>
            <a:off x="4560888" y="1752600"/>
            <a:ext cx="4278312" cy="2719388"/>
          </a:xfrm>
          <a:prstGeom prst="rect">
            <a:avLst/>
          </a:prstGeom>
          <a:noFill/>
          <a:ln w="19050">
            <a:solidFill>
              <a:schemeClr val="tx1"/>
            </a:solidFill>
            <a:miter lim="800000"/>
            <a:headEnd/>
            <a:tailEnd/>
          </a:ln>
        </p:spPr>
      </p:pic>
      <p:pic>
        <p:nvPicPr>
          <p:cNvPr id="7" name="Picture 2" descr="f05-16 part3.jpg                                               0000A697Discovering 2.0 IRCD           B562F59D:"/>
          <p:cNvPicPr>
            <a:picLocks noGrp="1" noChangeAspect="1" noChangeArrowheads="1"/>
          </p:cNvPicPr>
          <p:nvPr>
            <p:ph idx="1"/>
          </p:nvPr>
        </p:nvPicPr>
        <p:blipFill>
          <a:blip r:embed="rId4">
            <a:lum contrast="40000"/>
          </a:blip>
          <a:srcRect l="1852" t="3741" r="51852" b="16414"/>
          <a:stretch>
            <a:fillRect/>
          </a:stretch>
        </p:blipFill>
        <p:spPr>
          <a:xfrm>
            <a:off x="420688" y="1752600"/>
            <a:ext cx="4035425" cy="2743200"/>
          </a:xfrm>
          <a:ln w="19050">
            <a:solidFill>
              <a:schemeClr val="tx1"/>
            </a:solidFill>
          </a:ln>
        </p:spPr>
      </p:pic>
      <p:sp>
        <p:nvSpPr>
          <p:cNvPr id="67588" name="TextBox 5"/>
          <p:cNvSpPr txBox="1">
            <a:spLocks noChangeArrowheads="1"/>
          </p:cNvSpPr>
          <p:nvPr/>
        </p:nvSpPr>
        <p:spPr bwMode="auto">
          <a:xfrm>
            <a:off x="304800" y="406400"/>
            <a:ext cx="2819400" cy="584200"/>
          </a:xfrm>
          <a:prstGeom prst="rect">
            <a:avLst/>
          </a:prstGeom>
          <a:noFill/>
          <a:ln w="9525">
            <a:noFill/>
            <a:miter lim="800000"/>
            <a:headEnd/>
            <a:tailEnd/>
          </a:ln>
        </p:spPr>
        <p:txBody>
          <a:bodyPr>
            <a:spAutoFit/>
          </a:bodyPr>
          <a:lstStyle/>
          <a:p>
            <a:r>
              <a:rPr lang="en-US" sz="3200" b="1">
                <a:solidFill>
                  <a:srgbClr val="C00000"/>
                </a:solidFill>
              </a:rPr>
              <a:t>Biome?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304800" y="609600"/>
            <a:ext cx="8229600" cy="1143000"/>
          </a:xfrm>
        </p:spPr>
        <p:txBody>
          <a:bodyPr/>
          <a:lstStyle/>
          <a:p>
            <a:pPr algn="l" eaLnBrk="1" hangingPunct="1"/>
            <a:r>
              <a:rPr lang="en-US" b="1">
                <a:solidFill>
                  <a:srgbClr val="C00000"/>
                </a:solidFill>
              </a:rPr>
              <a:t>Warm Desert: </a:t>
            </a:r>
            <a:r>
              <a:rPr lang="en-US" sz="4000" b="1" i="1">
                <a:solidFill>
                  <a:srgbClr val="C00000"/>
                </a:solidFill>
              </a:rPr>
              <a:t>Sonoran Desert</a:t>
            </a:r>
          </a:p>
        </p:txBody>
      </p:sp>
      <p:pic>
        <p:nvPicPr>
          <p:cNvPr id="157699" name="Picture 3" descr="Photographs of Sonoran Desert National Monument"/>
          <p:cNvPicPr>
            <a:picLocks noChangeAspect="1" noChangeArrowheads="1"/>
          </p:cNvPicPr>
          <p:nvPr/>
        </p:nvPicPr>
        <p:blipFill>
          <a:blip r:embed="rId3">
            <a:lum bright="-6000" contrast="10000"/>
          </a:blip>
          <a:srcRect l="5263" t="4922" r="1754"/>
          <a:stretch>
            <a:fillRect/>
          </a:stretch>
        </p:blipFill>
        <p:spPr bwMode="auto">
          <a:xfrm>
            <a:off x="381000" y="1752600"/>
            <a:ext cx="3886200" cy="2832100"/>
          </a:xfrm>
          <a:prstGeom prst="rect">
            <a:avLst/>
          </a:prstGeom>
          <a:ln w="28575">
            <a:solidFill>
              <a:schemeClr val="tx1"/>
            </a:solidFill>
          </a:ln>
          <a:effectLst>
            <a:outerShdw blurRad="292100" dist="139700" dir="2700000" algn="tl" rotWithShape="0">
              <a:srgbClr val="333333">
                <a:alpha val="65000"/>
              </a:srgbClr>
            </a:outerShdw>
          </a:effectLst>
        </p:spPr>
      </p:pic>
      <p:pic>
        <p:nvPicPr>
          <p:cNvPr id="5" name="Picture 2" descr="f05-18part2.jpg                                                0000A697Discovering 2.0 IRCD           B562F59D:"/>
          <p:cNvPicPr>
            <a:picLocks noChangeAspect="1" noChangeArrowheads="1"/>
          </p:cNvPicPr>
          <p:nvPr/>
        </p:nvPicPr>
        <p:blipFill>
          <a:blip r:embed="rId4"/>
          <a:srcRect l="893" t="5257" r="2698" b="4053"/>
          <a:stretch>
            <a:fillRect/>
          </a:stretch>
        </p:blipFill>
        <p:spPr bwMode="auto">
          <a:xfrm>
            <a:off x="4581525" y="1733550"/>
            <a:ext cx="4343400" cy="2774950"/>
          </a:xfrm>
          <a:prstGeom prst="rect">
            <a:avLst/>
          </a:prstGeom>
          <a:noFill/>
          <a:ln w="19050">
            <a:solidFill>
              <a:schemeClr val="tx1"/>
            </a:solidFill>
            <a:miter lim="800000"/>
            <a:headEnd/>
            <a:tailEnd/>
          </a:ln>
        </p:spPr>
      </p:pic>
      <p:sp>
        <p:nvSpPr>
          <p:cNvPr id="69636" name="TextBox 5"/>
          <p:cNvSpPr txBox="1">
            <a:spLocks noChangeArrowheads="1"/>
          </p:cNvSpPr>
          <p:nvPr/>
        </p:nvSpPr>
        <p:spPr bwMode="auto">
          <a:xfrm>
            <a:off x="381000" y="254000"/>
            <a:ext cx="2819400" cy="584200"/>
          </a:xfrm>
          <a:prstGeom prst="rect">
            <a:avLst/>
          </a:prstGeom>
          <a:noFill/>
          <a:ln w="9525">
            <a:noFill/>
            <a:miter lim="800000"/>
            <a:headEnd/>
            <a:tailEnd/>
          </a:ln>
        </p:spPr>
        <p:txBody>
          <a:bodyPr>
            <a:spAutoFit/>
          </a:bodyPr>
          <a:lstStyle/>
          <a:p>
            <a:r>
              <a:rPr lang="en-US" sz="3200" b="1">
                <a:solidFill>
                  <a:srgbClr val="C00000"/>
                </a:solidFill>
              </a:rPr>
              <a:t>Biome?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07975"/>
            <a:ext cx="8229600" cy="1139825"/>
          </a:xfrm>
        </p:spPr>
        <p:txBody>
          <a:bodyPr/>
          <a:lstStyle/>
          <a:p>
            <a:pPr algn="l" eaLnBrk="1" hangingPunct="1"/>
            <a:r>
              <a:rPr lang="en-US" b="1">
                <a:solidFill>
                  <a:srgbClr val="C00000"/>
                </a:solidFill>
              </a:rPr>
              <a:t>Taiga </a:t>
            </a:r>
            <a:r>
              <a:rPr lang="en-US" sz="3600" b="1" i="1">
                <a:solidFill>
                  <a:srgbClr val="C00000"/>
                </a:solidFill>
              </a:rPr>
              <a:t>(Boreal Forest) </a:t>
            </a:r>
          </a:p>
        </p:txBody>
      </p:sp>
      <p:pic>
        <p:nvPicPr>
          <p:cNvPr id="158724" name="Picture 4" descr="41_013_FGaMa"/>
          <p:cNvPicPr>
            <a:picLocks noChangeAspect="1" noChangeArrowheads="1"/>
          </p:cNvPicPr>
          <p:nvPr/>
        </p:nvPicPr>
        <p:blipFill>
          <a:blip r:embed="rId3">
            <a:lum bright="12000" contrast="40000"/>
          </a:blip>
          <a:srcRect/>
          <a:stretch>
            <a:fillRect/>
          </a:stretch>
        </p:blipFill>
        <p:spPr bwMode="auto">
          <a:xfrm>
            <a:off x="914400" y="1371600"/>
            <a:ext cx="2895600" cy="3883025"/>
          </a:xfrm>
          <a:prstGeom prst="rect">
            <a:avLst/>
          </a:prstGeom>
          <a:ln w="28575">
            <a:solidFill>
              <a:schemeClr val="tx1"/>
            </a:solidFill>
          </a:ln>
          <a:effectLst>
            <a:outerShdw blurRad="292100" dist="139700" dir="2700000" algn="tl" rotWithShape="0">
              <a:srgbClr val="333333">
                <a:alpha val="65000"/>
              </a:srgbClr>
            </a:outerShdw>
          </a:effectLst>
        </p:spPr>
      </p:pic>
      <p:pic>
        <p:nvPicPr>
          <p:cNvPr id="7" name="Picture 2" descr="f05-19part2.jpg                                                0000A697Discovering 2.0 IRCD           B562F59D:"/>
          <p:cNvPicPr>
            <a:picLocks noChangeAspect="1" noChangeArrowheads="1"/>
          </p:cNvPicPr>
          <p:nvPr/>
        </p:nvPicPr>
        <p:blipFill>
          <a:blip r:embed="rId4"/>
          <a:srcRect l="1785" t="3934" r="1804" b="4262"/>
          <a:stretch>
            <a:fillRect/>
          </a:stretch>
        </p:blipFill>
        <p:spPr bwMode="auto">
          <a:xfrm>
            <a:off x="4114800" y="1752600"/>
            <a:ext cx="4495800" cy="2914650"/>
          </a:xfrm>
          <a:prstGeom prst="rect">
            <a:avLst/>
          </a:prstGeom>
          <a:noFill/>
          <a:ln w="9525">
            <a:solidFill>
              <a:schemeClr val="tx1"/>
            </a:solidFill>
            <a:miter lim="800000"/>
            <a:headEnd/>
            <a:tailEnd/>
          </a:ln>
        </p:spPr>
      </p:pic>
      <p:sp>
        <p:nvSpPr>
          <p:cNvPr id="71684" name="TextBox 4"/>
          <p:cNvSpPr txBox="1">
            <a:spLocks noChangeArrowheads="1"/>
          </p:cNvSpPr>
          <p:nvPr/>
        </p:nvSpPr>
        <p:spPr bwMode="auto">
          <a:xfrm>
            <a:off x="533400" y="101600"/>
            <a:ext cx="2819400" cy="584200"/>
          </a:xfrm>
          <a:prstGeom prst="rect">
            <a:avLst/>
          </a:prstGeom>
          <a:noFill/>
          <a:ln w="9525">
            <a:noFill/>
            <a:miter lim="800000"/>
            <a:headEnd/>
            <a:tailEnd/>
          </a:ln>
        </p:spPr>
        <p:txBody>
          <a:bodyPr>
            <a:spAutoFit/>
          </a:bodyPr>
          <a:lstStyle/>
          <a:p>
            <a:r>
              <a:rPr lang="en-US" sz="3200" b="1">
                <a:solidFill>
                  <a:srgbClr val="C00000"/>
                </a:solidFill>
              </a:rPr>
              <a:t>Biome?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85750" y="609600"/>
            <a:ext cx="8229600" cy="1143000"/>
          </a:xfrm>
        </p:spPr>
        <p:txBody>
          <a:bodyPr/>
          <a:lstStyle/>
          <a:p>
            <a:pPr algn="l" eaLnBrk="1" hangingPunct="1"/>
            <a:r>
              <a:rPr lang="en-US" b="1">
                <a:solidFill>
                  <a:srgbClr val="C00000"/>
                </a:solidFill>
              </a:rPr>
              <a:t>Tundra</a:t>
            </a:r>
          </a:p>
        </p:txBody>
      </p:sp>
      <p:pic>
        <p:nvPicPr>
          <p:cNvPr id="159749" name="Picture 5" descr="arctic"/>
          <p:cNvPicPr>
            <a:picLocks noGrp="1" noChangeAspect="1" noChangeArrowheads="1"/>
          </p:cNvPicPr>
          <p:nvPr>
            <p:ph idx="1"/>
          </p:nvPr>
        </p:nvPicPr>
        <p:blipFill>
          <a:blip r:embed="rId3">
            <a:lum contrast="18000"/>
          </a:blip>
          <a:srcRect/>
          <a:stretch>
            <a:fillRect/>
          </a:stretch>
        </p:blipFill>
        <p:spPr>
          <a:xfrm>
            <a:off x="520700" y="1676400"/>
            <a:ext cx="3886200" cy="2655888"/>
          </a:xfrm>
          <a:ln w="28575">
            <a:solidFill>
              <a:schemeClr val="tx1"/>
            </a:solidFill>
          </a:ln>
          <a:effectLst>
            <a:outerShdw blurRad="292100" dist="139700" dir="2700000" algn="tl" rotWithShape="0">
              <a:srgbClr val="333333">
                <a:alpha val="65000"/>
              </a:srgbClr>
            </a:outerShdw>
          </a:effectLst>
        </p:spPr>
      </p:pic>
      <p:pic>
        <p:nvPicPr>
          <p:cNvPr id="5" name="Picture 2" descr="f05-20 part2.jpg                                               0000A697Discovering 2.0 IRCD           B562F59D:"/>
          <p:cNvPicPr>
            <a:picLocks noChangeAspect="1" noChangeArrowheads="1"/>
          </p:cNvPicPr>
          <p:nvPr/>
        </p:nvPicPr>
        <p:blipFill>
          <a:blip r:embed="rId4"/>
          <a:srcRect l="893" t="3979" r="2698" b="3151"/>
          <a:stretch>
            <a:fillRect/>
          </a:stretch>
        </p:blipFill>
        <p:spPr bwMode="auto">
          <a:xfrm>
            <a:off x="4641850" y="1689100"/>
            <a:ext cx="4094163" cy="2654300"/>
          </a:xfrm>
          <a:prstGeom prst="rect">
            <a:avLst/>
          </a:prstGeom>
          <a:noFill/>
          <a:ln w="19050">
            <a:solidFill>
              <a:schemeClr val="tx1"/>
            </a:solidFill>
            <a:miter lim="800000"/>
            <a:headEnd/>
            <a:tailEnd/>
          </a:ln>
        </p:spPr>
      </p:pic>
      <p:sp>
        <p:nvSpPr>
          <p:cNvPr id="73732" name="TextBox 5"/>
          <p:cNvSpPr txBox="1">
            <a:spLocks noChangeArrowheads="1"/>
          </p:cNvSpPr>
          <p:nvPr/>
        </p:nvSpPr>
        <p:spPr bwMode="auto">
          <a:xfrm>
            <a:off x="304800" y="304800"/>
            <a:ext cx="2819400" cy="584200"/>
          </a:xfrm>
          <a:prstGeom prst="rect">
            <a:avLst/>
          </a:prstGeom>
          <a:noFill/>
          <a:ln w="9525">
            <a:noFill/>
            <a:miter lim="800000"/>
            <a:headEnd/>
            <a:tailEnd/>
          </a:ln>
        </p:spPr>
        <p:txBody>
          <a:bodyPr>
            <a:spAutoFit/>
          </a:bodyPr>
          <a:lstStyle/>
          <a:p>
            <a:r>
              <a:rPr lang="en-US" sz="3200" b="1">
                <a:solidFill>
                  <a:srgbClr val="C00000"/>
                </a:solidFill>
              </a:rPr>
              <a:t>Biome?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Text Box 4"/>
          <p:cNvSpPr txBox="1">
            <a:spLocks noChangeArrowheads="1"/>
          </p:cNvSpPr>
          <p:nvPr/>
        </p:nvSpPr>
        <p:spPr bwMode="auto">
          <a:xfrm>
            <a:off x="1233488" y="698500"/>
            <a:ext cx="7793037" cy="615950"/>
          </a:xfrm>
          <a:prstGeom prst="rect">
            <a:avLst/>
          </a:prstGeom>
          <a:noFill/>
          <a:ln w="9525">
            <a:noFill/>
            <a:miter lim="800000"/>
            <a:headEnd/>
            <a:tailEnd/>
          </a:ln>
        </p:spPr>
        <p:txBody>
          <a:bodyPr>
            <a:spAutoFit/>
          </a:bodyPr>
          <a:lstStyle/>
          <a:p>
            <a:r>
              <a:rPr lang="en-US" sz="3400" b="1">
                <a:solidFill>
                  <a:srgbClr val="C00000"/>
                </a:solidFill>
              </a:rPr>
              <a:t>The Biosphere is a Dynamic System</a:t>
            </a:r>
          </a:p>
        </p:txBody>
      </p:sp>
      <p:pic>
        <p:nvPicPr>
          <p:cNvPr id="20482" name="Picture 3" descr="globe_east_2048"/>
          <p:cNvPicPr>
            <a:picLocks noChangeAspect="1" noChangeArrowheads="1"/>
          </p:cNvPicPr>
          <p:nvPr/>
        </p:nvPicPr>
        <p:blipFill>
          <a:blip r:embed="rId3">
            <a:lum contrast="10000"/>
          </a:blip>
          <a:srcRect/>
          <a:stretch>
            <a:fillRect/>
          </a:stretch>
        </p:blipFill>
        <p:spPr bwMode="auto">
          <a:xfrm>
            <a:off x="241300" y="207963"/>
            <a:ext cx="981075" cy="981075"/>
          </a:xfrm>
          <a:prstGeom prst="rect">
            <a:avLst/>
          </a:prstGeom>
          <a:noFill/>
          <a:ln w="9525">
            <a:noFill/>
            <a:miter lim="800000"/>
            <a:headEnd/>
            <a:tailEnd/>
          </a:ln>
        </p:spPr>
      </p:pic>
      <p:sp>
        <p:nvSpPr>
          <p:cNvPr id="14340" name="Rectangle 5"/>
          <p:cNvSpPr>
            <a:spLocks noChangeArrowheads="1"/>
          </p:cNvSpPr>
          <p:nvPr/>
        </p:nvSpPr>
        <p:spPr bwMode="auto">
          <a:xfrm>
            <a:off x="3581400" y="1323975"/>
            <a:ext cx="5638800" cy="5000625"/>
          </a:xfrm>
          <a:prstGeom prst="rect">
            <a:avLst/>
          </a:prstGeom>
          <a:noFill/>
          <a:ln w="9525">
            <a:noFill/>
            <a:miter lim="800000"/>
            <a:headEnd/>
            <a:tailEnd/>
          </a:ln>
        </p:spPr>
        <p:txBody>
          <a:bodyPr>
            <a:spAutoFit/>
          </a:bodyPr>
          <a:lstStyle/>
          <a:p>
            <a:pPr>
              <a:buClr>
                <a:srgbClr val="FF3300"/>
              </a:buClr>
              <a:buSzPct val="150000"/>
              <a:buFont typeface="Arial" charset="0"/>
              <a:buChar char="•"/>
            </a:pPr>
            <a:endParaRPr lang="en-US" altLang="en-US" sz="2000" i="1">
              <a:solidFill>
                <a:srgbClr val="002060"/>
              </a:solidFill>
            </a:endParaRPr>
          </a:p>
          <a:p>
            <a:pPr>
              <a:spcBef>
                <a:spcPts val="600"/>
              </a:spcBef>
              <a:buClr>
                <a:srgbClr val="FF3300"/>
              </a:buClr>
              <a:buSzPct val="150000"/>
              <a:buFont typeface="Arial" charset="0"/>
              <a:buChar char="•"/>
            </a:pPr>
            <a:r>
              <a:rPr lang="en-US" altLang="en-US" sz="2000" b="1" i="1">
                <a:solidFill>
                  <a:srgbClr val="002060"/>
                </a:solidFill>
              </a:rPr>
              <a:t> </a:t>
            </a:r>
            <a:r>
              <a:rPr lang="en-US" altLang="en-US" b="1" i="1">
                <a:solidFill>
                  <a:srgbClr val="002060"/>
                </a:solidFill>
              </a:rPr>
              <a:t>What is a “</a:t>
            </a:r>
            <a:r>
              <a:rPr lang="en-US" altLang="en-US" b="1" i="1">
                <a:solidFill>
                  <a:srgbClr val="FF0000"/>
                </a:solidFill>
              </a:rPr>
              <a:t>Dynamic System</a:t>
            </a:r>
            <a:r>
              <a:rPr lang="en-US" altLang="en-US" b="1" i="1">
                <a:solidFill>
                  <a:srgbClr val="002060"/>
                </a:solidFill>
              </a:rPr>
              <a:t>”?</a:t>
            </a:r>
          </a:p>
          <a:p>
            <a:pPr>
              <a:spcBef>
                <a:spcPts val="600"/>
              </a:spcBef>
              <a:buClr>
                <a:srgbClr val="FF3300"/>
              </a:buClr>
              <a:buSzPct val="150000"/>
            </a:pPr>
            <a:endParaRPr lang="en-US" altLang="en-US" b="1" i="1">
              <a:solidFill>
                <a:srgbClr val="002060"/>
              </a:solidFill>
            </a:endParaRPr>
          </a:p>
          <a:p>
            <a:pPr>
              <a:spcBef>
                <a:spcPts val="600"/>
              </a:spcBef>
              <a:buClr>
                <a:srgbClr val="FF3300"/>
              </a:buClr>
              <a:buSzPct val="150000"/>
              <a:buFont typeface="Arial" charset="0"/>
              <a:buChar char="•"/>
            </a:pPr>
            <a:r>
              <a:rPr lang="en-US" altLang="en-US" b="1" i="1">
                <a:solidFill>
                  <a:srgbClr val="002060"/>
                </a:solidFill>
              </a:rPr>
              <a:t> “A group of connected, interdependent elements that affect each other and change through time.”</a:t>
            </a:r>
          </a:p>
          <a:p>
            <a:pPr>
              <a:spcBef>
                <a:spcPts val="600"/>
              </a:spcBef>
              <a:buClr>
                <a:srgbClr val="FF3300"/>
              </a:buClr>
              <a:buSzPct val="150000"/>
            </a:pPr>
            <a:endParaRPr lang="en-US" b="1" i="1">
              <a:solidFill>
                <a:srgbClr val="002060"/>
              </a:solidFill>
            </a:endParaRPr>
          </a:p>
          <a:p>
            <a:pPr>
              <a:spcBef>
                <a:spcPts val="600"/>
              </a:spcBef>
              <a:buClr>
                <a:srgbClr val="FF3300"/>
              </a:buClr>
              <a:buSzPct val="150000"/>
              <a:buFont typeface="Arial" charset="0"/>
              <a:buChar char="•"/>
            </a:pPr>
            <a:r>
              <a:rPr lang="en-US" b="1">
                <a:solidFill>
                  <a:srgbClr val="002060"/>
                </a:solidFill>
              </a:rPr>
              <a:t> Natural events can cause changes in one or more spheres</a:t>
            </a:r>
          </a:p>
          <a:p>
            <a:pPr>
              <a:spcBef>
                <a:spcPts val="600"/>
              </a:spcBef>
              <a:buClr>
                <a:srgbClr val="FF3300"/>
              </a:buClr>
              <a:buSzPct val="150000"/>
            </a:pPr>
            <a:endParaRPr lang="en-US" b="1">
              <a:solidFill>
                <a:srgbClr val="002060"/>
              </a:solidFill>
            </a:endParaRPr>
          </a:p>
          <a:p>
            <a:pPr>
              <a:spcBef>
                <a:spcPts val="600"/>
              </a:spcBef>
              <a:buClr>
                <a:srgbClr val="FF3300"/>
              </a:buClr>
              <a:buSzPct val="150000"/>
              <a:buFont typeface="Arial" charset="0"/>
              <a:buChar char="•"/>
            </a:pPr>
            <a:r>
              <a:rPr lang="en-US" b="1">
                <a:solidFill>
                  <a:srgbClr val="002060"/>
                </a:solidFill>
              </a:rPr>
              <a:t> Interactions amongst the spheres can also cause changes </a:t>
            </a:r>
          </a:p>
          <a:p>
            <a:pPr>
              <a:spcBef>
                <a:spcPts val="600"/>
              </a:spcBef>
              <a:buClr>
                <a:srgbClr val="FF3300"/>
              </a:buClr>
              <a:buSzPct val="150000"/>
            </a:pPr>
            <a:endParaRPr lang="en-US" b="1">
              <a:solidFill>
                <a:srgbClr val="002060"/>
              </a:solidFill>
            </a:endParaRPr>
          </a:p>
          <a:p>
            <a:pPr>
              <a:spcBef>
                <a:spcPts val="600"/>
              </a:spcBef>
              <a:buClr>
                <a:srgbClr val="FF3300"/>
              </a:buClr>
              <a:buSzPct val="150000"/>
              <a:buFont typeface="Arial" charset="0"/>
              <a:buChar char="•"/>
            </a:pPr>
            <a:r>
              <a:rPr lang="en-US" b="1">
                <a:solidFill>
                  <a:srgbClr val="002060"/>
                </a:solidFill>
              </a:rPr>
              <a:t> e.g. a change in the atmosphere can cause a change in the hydrosphere &amp; vice versa.</a:t>
            </a:r>
          </a:p>
        </p:txBody>
      </p:sp>
      <p:pic>
        <p:nvPicPr>
          <p:cNvPr id="20484" name="Picture 2"/>
          <p:cNvPicPr>
            <a:picLocks noChangeAspect="1" noChangeArrowheads="1"/>
          </p:cNvPicPr>
          <p:nvPr/>
        </p:nvPicPr>
        <p:blipFill>
          <a:blip r:embed="rId4"/>
          <a:srcRect/>
          <a:stretch>
            <a:fillRect/>
          </a:stretch>
        </p:blipFill>
        <p:spPr bwMode="auto">
          <a:xfrm>
            <a:off x="457200" y="1905000"/>
            <a:ext cx="2767013"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0">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4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ChangeArrowheads="1"/>
          </p:cNvSpPr>
          <p:nvPr>
            <p:ph type="title"/>
          </p:nvPr>
        </p:nvSpPr>
        <p:spPr>
          <a:xfrm>
            <a:off x="457200" y="76200"/>
            <a:ext cx="9144000" cy="1295400"/>
          </a:xfrm>
        </p:spPr>
        <p:txBody>
          <a:bodyPr/>
          <a:lstStyle/>
          <a:p>
            <a:pPr algn="l"/>
            <a:r>
              <a:rPr lang="en-US" altLang="en-US" sz="4000" b="1">
                <a:solidFill>
                  <a:srgbClr val="C00000"/>
                </a:solidFill>
              </a:rPr>
              <a:t>Whittaker’s classification of biomes</a:t>
            </a:r>
          </a:p>
        </p:txBody>
      </p:sp>
      <p:pic>
        <p:nvPicPr>
          <p:cNvPr id="75778" name="Picture 5" descr="whittakerClassifications"/>
          <p:cNvPicPr>
            <a:picLocks noChangeAspect="1" noChangeArrowheads="1"/>
          </p:cNvPicPr>
          <p:nvPr/>
        </p:nvPicPr>
        <p:blipFill>
          <a:blip r:embed="rId3">
            <a:lum bright="-6000" contrast="12000"/>
          </a:blip>
          <a:srcRect/>
          <a:stretch>
            <a:fillRect/>
          </a:stretch>
        </p:blipFill>
        <p:spPr bwMode="auto">
          <a:xfrm>
            <a:off x="1981200" y="1295400"/>
            <a:ext cx="5334000" cy="51784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4"/>
          <p:cNvSpPr>
            <a:spLocks noGrp="1" noChangeArrowheads="1"/>
          </p:cNvSpPr>
          <p:nvPr>
            <p:ph type="title" idx="4294967295"/>
          </p:nvPr>
        </p:nvSpPr>
        <p:spPr/>
        <p:txBody>
          <a:bodyPr anchor="t"/>
          <a:lstStyle/>
          <a:p>
            <a:pPr algn="l" eaLnBrk="1" hangingPunct="1"/>
            <a:r>
              <a:rPr lang="en-US" sz="4000"/>
              <a:t>Freshwater aquatic ecosystems: Streams and wetlands</a:t>
            </a:r>
          </a:p>
        </p:txBody>
      </p:sp>
      <p:pic>
        <p:nvPicPr>
          <p:cNvPr id="79874" name="Picture 8" descr="streamEcosystemCropped"/>
          <p:cNvPicPr>
            <a:picLocks noChangeAspect="1" noChangeArrowheads="1"/>
          </p:cNvPicPr>
          <p:nvPr/>
        </p:nvPicPr>
        <p:blipFill>
          <a:blip r:embed="rId3">
            <a:lum bright="6000" contrast="24000"/>
          </a:blip>
          <a:srcRect/>
          <a:stretch>
            <a:fillRect/>
          </a:stretch>
        </p:blipFill>
        <p:spPr bwMode="auto">
          <a:xfrm>
            <a:off x="533400" y="1752600"/>
            <a:ext cx="3962400" cy="2830513"/>
          </a:xfrm>
          <a:prstGeom prst="rect">
            <a:avLst/>
          </a:prstGeom>
          <a:noFill/>
          <a:ln w="9525">
            <a:noFill/>
            <a:miter lim="800000"/>
            <a:headEnd/>
            <a:tailEnd/>
          </a:ln>
        </p:spPr>
      </p:pic>
      <p:pic>
        <p:nvPicPr>
          <p:cNvPr id="79876" name="Picture 7" descr="36_010_BLaMa"/>
          <p:cNvPicPr>
            <a:picLocks noChangeAspect="1" noChangeArrowheads="1"/>
          </p:cNvPicPr>
          <p:nvPr/>
        </p:nvPicPr>
        <p:blipFill>
          <a:blip r:embed="rId4">
            <a:lum contrast="24000"/>
          </a:blip>
          <a:srcRect/>
          <a:stretch>
            <a:fillRect/>
          </a:stretch>
        </p:blipFill>
        <p:spPr bwMode="auto">
          <a:xfrm>
            <a:off x="4648200" y="3243263"/>
            <a:ext cx="4495800" cy="3211512"/>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4"/>
          <p:cNvSpPr>
            <a:spLocks noGrp="1" noChangeArrowheads="1"/>
          </p:cNvSpPr>
          <p:nvPr>
            <p:ph type="title" idx="4294967295"/>
          </p:nvPr>
        </p:nvSpPr>
        <p:spPr/>
        <p:txBody>
          <a:bodyPr anchor="t"/>
          <a:lstStyle/>
          <a:p>
            <a:pPr eaLnBrk="1" hangingPunct="1"/>
            <a:r>
              <a:rPr lang="en-US" sz="4000"/>
              <a:t>Intertidal or estuary where marine meets land or freshwater</a:t>
            </a:r>
          </a:p>
        </p:txBody>
      </p:sp>
      <p:pic>
        <p:nvPicPr>
          <p:cNvPr id="81924" name="Picture 4" descr="See full size image">
            <a:hlinkClick r:id="rId3"/>
          </p:cNvPr>
          <p:cNvPicPr>
            <a:picLocks noChangeAspect="1" noChangeArrowheads="1"/>
          </p:cNvPicPr>
          <p:nvPr/>
        </p:nvPicPr>
        <p:blipFill>
          <a:blip r:embed="rId4"/>
          <a:srcRect/>
          <a:stretch>
            <a:fillRect/>
          </a:stretch>
        </p:blipFill>
        <p:spPr bwMode="auto">
          <a:xfrm>
            <a:off x="914400" y="2438400"/>
            <a:ext cx="2643188" cy="1976438"/>
          </a:xfrm>
          <a:prstGeom prst="rect">
            <a:avLst/>
          </a:prstGeom>
          <a:noFill/>
        </p:spPr>
      </p:pic>
      <p:sp>
        <p:nvSpPr>
          <p:cNvPr id="81926" name="Text Box 6"/>
          <p:cNvSpPr txBox="1">
            <a:spLocks noChangeArrowheads="1"/>
          </p:cNvSpPr>
          <p:nvPr/>
        </p:nvSpPr>
        <p:spPr bwMode="auto">
          <a:xfrm>
            <a:off x="1219200" y="4640263"/>
            <a:ext cx="1905000" cy="366712"/>
          </a:xfrm>
          <a:prstGeom prst="rect">
            <a:avLst/>
          </a:prstGeom>
          <a:noFill/>
          <a:ln w="9525">
            <a:noFill/>
            <a:miter lim="800000"/>
            <a:headEnd/>
            <a:tailEnd/>
          </a:ln>
          <a:effectLst/>
        </p:spPr>
        <p:txBody>
          <a:bodyPr>
            <a:spAutoFit/>
          </a:bodyPr>
          <a:lstStyle/>
          <a:p>
            <a:pPr>
              <a:spcBef>
                <a:spcPct val="50000"/>
              </a:spcBef>
            </a:pPr>
            <a:r>
              <a:rPr lang="en-US"/>
              <a:t>intertidal</a:t>
            </a:r>
          </a:p>
        </p:txBody>
      </p:sp>
      <p:pic>
        <p:nvPicPr>
          <p:cNvPr id="81928" name="Picture 8" descr="estuary_image1.jpg"/>
          <p:cNvPicPr>
            <a:picLocks noChangeAspect="1" noChangeArrowheads="1"/>
          </p:cNvPicPr>
          <p:nvPr/>
        </p:nvPicPr>
        <p:blipFill>
          <a:blip r:embed="rId5"/>
          <a:srcRect/>
          <a:stretch>
            <a:fillRect/>
          </a:stretch>
        </p:blipFill>
        <p:spPr bwMode="auto">
          <a:xfrm>
            <a:off x="4495800" y="2438400"/>
            <a:ext cx="3905250" cy="2466975"/>
          </a:xfrm>
          <a:prstGeom prst="rect">
            <a:avLst/>
          </a:prstGeom>
          <a:noFill/>
        </p:spPr>
      </p:pic>
      <p:sp>
        <p:nvSpPr>
          <p:cNvPr id="81929" name="Text Box 9"/>
          <p:cNvSpPr txBox="1">
            <a:spLocks noChangeArrowheads="1"/>
          </p:cNvSpPr>
          <p:nvPr/>
        </p:nvSpPr>
        <p:spPr bwMode="auto">
          <a:xfrm>
            <a:off x="5867400" y="5257800"/>
            <a:ext cx="1828800" cy="366713"/>
          </a:xfrm>
          <a:prstGeom prst="rect">
            <a:avLst/>
          </a:prstGeom>
          <a:noFill/>
          <a:ln w="9525">
            <a:noFill/>
            <a:miter lim="800000"/>
            <a:headEnd/>
            <a:tailEnd/>
          </a:ln>
          <a:effectLst/>
        </p:spPr>
        <p:txBody>
          <a:bodyPr>
            <a:spAutoFit/>
          </a:bodyPr>
          <a:lstStyle/>
          <a:p>
            <a:pPr>
              <a:spcBef>
                <a:spcPct val="50000"/>
              </a:spcBef>
            </a:pPr>
            <a:r>
              <a:rPr lang="en-US"/>
              <a:t>estuary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4"/>
          <p:cNvSpPr>
            <a:spLocks noGrp="1" noChangeArrowheads="1"/>
          </p:cNvSpPr>
          <p:nvPr>
            <p:ph type="title" idx="4294967295"/>
          </p:nvPr>
        </p:nvSpPr>
        <p:spPr>
          <a:xfrm>
            <a:off x="457200" y="274638"/>
            <a:ext cx="8229600" cy="792162"/>
          </a:xfrm>
        </p:spPr>
        <p:txBody>
          <a:bodyPr anchor="t"/>
          <a:lstStyle/>
          <a:p>
            <a:pPr eaLnBrk="1" hangingPunct="1"/>
            <a:r>
              <a:rPr lang="en-US"/>
              <a:t>Oceanic Ecosystem</a:t>
            </a:r>
          </a:p>
        </p:txBody>
      </p:sp>
      <p:pic>
        <p:nvPicPr>
          <p:cNvPr id="83972" name="Picture 4" descr="34_06aOceanLife-L"/>
          <p:cNvPicPr>
            <a:picLocks noChangeAspect="1" noChangeArrowheads="1"/>
          </p:cNvPicPr>
          <p:nvPr/>
        </p:nvPicPr>
        <p:blipFill>
          <a:blip r:embed="rId3"/>
          <a:srcRect/>
          <a:stretch>
            <a:fillRect/>
          </a:stretch>
        </p:blipFill>
        <p:spPr bwMode="auto">
          <a:xfrm>
            <a:off x="596900" y="1295400"/>
            <a:ext cx="8547100" cy="494347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a:xfrm>
            <a:off x="457200" y="-76200"/>
            <a:ext cx="8229600" cy="1143000"/>
          </a:xfrm>
        </p:spPr>
        <p:txBody>
          <a:bodyPr/>
          <a:lstStyle/>
          <a:p>
            <a:r>
              <a:rPr lang="en-US" sz="4000" dirty="0">
                <a:solidFill>
                  <a:srgbClr val="CC3300"/>
                </a:solidFill>
                <a:hlinkClick r:id="rId4"/>
              </a:rPr>
              <a:t>Deep Sea Hydrothermal Vents as an example of the biosphere</a:t>
            </a:r>
            <a:endParaRPr lang="en-US" sz="4000" dirty="0">
              <a:solidFill>
                <a:srgbClr val="CC3300"/>
              </a:solidFill>
            </a:endParaRPr>
          </a:p>
        </p:txBody>
      </p:sp>
      <p:sp>
        <p:nvSpPr>
          <p:cNvPr id="30722" name="Rectangle 4"/>
          <p:cNvSpPr>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3200">
              <a:latin typeface="Calibri" pitchFamily="34" charset="0"/>
            </a:endParaRPr>
          </a:p>
        </p:txBody>
      </p:sp>
      <p:sp>
        <p:nvSpPr>
          <p:cNvPr id="7" name="TextBox 5">
            <a:hlinkClick r:id="rId5" action="ppaction://hlinkfile"/>
          </p:cNvPr>
          <p:cNvSpPr txBox="1">
            <a:spLocks noChangeArrowheads="1"/>
          </p:cNvSpPr>
          <p:nvPr/>
        </p:nvSpPr>
        <p:spPr bwMode="auto">
          <a:xfrm>
            <a:off x="6553200" y="6400800"/>
            <a:ext cx="6248400" cy="307777"/>
          </a:xfrm>
          <a:prstGeom prst="rect">
            <a:avLst/>
          </a:prstGeom>
          <a:noFill/>
          <a:ln w="9525">
            <a:noFill/>
            <a:miter lim="800000"/>
            <a:headEnd/>
            <a:tailEnd/>
          </a:ln>
        </p:spPr>
        <p:txBody>
          <a:bodyPr>
            <a:spAutoFit/>
          </a:bodyPr>
          <a:lstStyle/>
          <a:p>
            <a:r>
              <a:rPr lang="en-US" sz="1400" dirty="0">
                <a:solidFill>
                  <a:srgbClr val="C00000"/>
                </a:solidFill>
                <a:hlinkClick r:id="rId6"/>
              </a:rPr>
              <a:t>_backup copy of the video_ </a:t>
            </a:r>
            <a:endParaRPr lang="en-US" sz="1100" i="1" dirty="0">
              <a:solidFill>
                <a:srgbClr val="C00000"/>
              </a:solidFill>
            </a:endParaRPr>
          </a:p>
        </p:txBody>
      </p:sp>
      <p:pic>
        <p:nvPicPr>
          <p:cNvPr id="4" name="Hydrothermal Vents">
            <a:hlinkClick r:id="" action="ppaction://media"/>
            <a:extLst>
              <a:ext uri="{FF2B5EF4-FFF2-40B4-BE49-F238E27FC236}">
                <a16:creationId xmlns:a16="http://schemas.microsoft.com/office/drawing/2014/main" id="{98C958FF-7056-124F-885F-C2B2FF1AB117}"/>
              </a:ext>
            </a:extLst>
          </p:cNvPr>
          <p:cNvPicPr>
            <a:picLocks noRot="1" noChangeAspect="1"/>
          </p:cNvPicPr>
          <p:nvPr>
            <a:videoFile r:link="rId1"/>
          </p:nvPr>
        </p:nvPicPr>
        <p:blipFill>
          <a:blip r:embed="rId7"/>
          <a:stretch>
            <a:fillRect/>
          </a:stretch>
        </p:blipFill>
        <p:spPr>
          <a:xfrm>
            <a:off x="76200" y="1195388"/>
            <a:ext cx="8983133" cy="5053012"/>
          </a:xfrm>
          <a:prstGeom prst="rect">
            <a:avLst/>
          </a:prstGeom>
        </p:spPr>
      </p:pic>
    </p:spTree>
    <p:extLst>
      <p:ext uri="{BB962C8B-B14F-4D97-AF65-F5344CB8AC3E}">
        <p14:creationId xmlns:p14="http://schemas.microsoft.com/office/powerpoint/2010/main" val="28393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p:txBody>
          <a:bodyPr/>
          <a:lstStyle/>
          <a:p>
            <a:r>
              <a:rPr lang="en-US" sz="2800">
                <a:solidFill>
                  <a:srgbClr val="CC3300"/>
                </a:solidFill>
              </a:rPr>
              <a:t>Hydrothermal vent biome- conditions affecting the biome</a:t>
            </a:r>
          </a:p>
        </p:txBody>
      </p:sp>
      <p:pic>
        <p:nvPicPr>
          <p:cNvPr id="32770" name="Picture 4"/>
          <p:cNvPicPr>
            <a:picLocks noGrp="1" noChangeAspect="1" noChangeArrowheads="1"/>
          </p:cNvPicPr>
          <p:nvPr>
            <p:ph type="body" idx="1"/>
          </p:nvPr>
        </p:nvPicPr>
        <p:blipFill>
          <a:blip r:embed="rId3"/>
          <a:srcRect/>
          <a:stretch>
            <a:fillRect/>
          </a:stretch>
        </p:blipFill>
        <p:spPr>
          <a:xfrm>
            <a:off x="381000" y="2209800"/>
            <a:ext cx="3810000" cy="2590800"/>
          </a:xfrm>
        </p:spPr>
      </p:pic>
      <p:sp>
        <p:nvSpPr>
          <p:cNvPr id="32771" name="Text Box 5"/>
          <p:cNvSpPr txBox="1">
            <a:spLocks noChangeArrowheads="1"/>
          </p:cNvSpPr>
          <p:nvPr/>
        </p:nvSpPr>
        <p:spPr bwMode="auto">
          <a:xfrm>
            <a:off x="4648200" y="2209800"/>
            <a:ext cx="4114800" cy="2978150"/>
          </a:xfrm>
          <a:prstGeom prst="rect">
            <a:avLst/>
          </a:prstGeom>
          <a:noFill/>
          <a:ln w="9525">
            <a:noFill/>
            <a:miter lim="800000"/>
            <a:headEnd/>
            <a:tailEnd/>
          </a:ln>
        </p:spPr>
        <p:txBody>
          <a:bodyPr>
            <a:spAutoFit/>
          </a:bodyPr>
          <a:lstStyle/>
          <a:p>
            <a:pPr>
              <a:spcBef>
                <a:spcPct val="50000"/>
              </a:spcBef>
              <a:buFontTx/>
              <a:buChar char="•"/>
            </a:pPr>
            <a:r>
              <a:rPr lang="en-US"/>
              <a:t>Sunlight is not a factor</a:t>
            </a:r>
          </a:p>
          <a:p>
            <a:pPr>
              <a:spcBef>
                <a:spcPct val="50000"/>
              </a:spcBef>
              <a:buFontTx/>
              <a:buChar char="•"/>
            </a:pPr>
            <a:r>
              <a:rPr lang="en-US"/>
              <a:t>Chemoautotrophic mechanism using sulfur compounds as an energy source to convert CO</a:t>
            </a:r>
            <a:r>
              <a:rPr lang="en-US" baseline="-25000"/>
              <a:t>2</a:t>
            </a:r>
            <a:r>
              <a:rPr lang="en-US"/>
              <a:t> into organic food molecules for nutrition of hosts</a:t>
            </a:r>
          </a:p>
          <a:p>
            <a:pPr>
              <a:spcBef>
                <a:spcPct val="50000"/>
              </a:spcBef>
              <a:buFontTx/>
              <a:buChar char="•"/>
            </a:pPr>
            <a:r>
              <a:rPr lang="en-US"/>
              <a:t>Bacteria provide the nutrients for the other members of the community</a:t>
            </a:r>
          </a:p>
          <a:p>
            <a:pPr>
              <a:spcBef>
                <a:spcPct val="50000"/>
              </a:spcBef>
              <a:buFontTx/>
              <a:buChar char="•"/>
            </a:pPr>
            <a:r>
              <a:rPr lang="en-US"/>
              <a:t>What does one consider climate in this biome?</a:t>
            </a:r>
          </a:p>
        </p:txBody>
      </p:sp>
    </p:spTree>
    <p:extLst>
      <p:ext uri="{BB962C8B-B14F-4D97-AF65-F5344CB8AC3E}">
        <p14:creationId xmlns:p14="http://schemas.microsoft.com/office/powerpoint/2010/main" val="1506341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4"/>
          <p:cNvSpPr>
            <a:spLocks noGrp="1" noChangeArrowheads="1"/>
          </p:cNvSpPr>
          <p:nvPr>
            <p:ph type="title" idx="4294967295"/>
          </p:nvPr>
        </p:nvSpPr>
        <p:spPr/>
        <p:txBody>
          <a:bodyPr anchor="t"/>
          <a:lstStyle/>
          <a:p>
            <a:pPr eaLnBrk="1" hangingPunct="1"/>
            <a:r>
              <a:rPr lang="en-US"/>
              <a:t>Biome gradients and latitude</a:t>
            </a:r>
          </a:p>
        </p:txBody>
      </p:sp>
      <p:sp>
        <p:nvSpPr>
          <p:cNvPr id="86018" name="Text Box 7"/>
          <p:cNvSpPr txBox="1">
            <a:spLocks noChangeArrowheads="1"/>
          </p:cNvSpPr>
          <p:nvPr/>
        </p:nvSpPr>
        <p:spPr bwMode="auto">
          <a:xfrm>
            <a:off x="381000" y="6165850"/>
            <a:ext cx="1268413" cy="304800"/>
          </a:xfrm>
          <a:prstGeom prst="rect">
            <a:avLst/>
          </a:prstGeom>
          <a:noFill/>
          <a:ln w="9525">
            <a:noFill/>
            <a:miter lim="800000"/>
            <a:headEnd/>
            <a:tailEnd/>
          </a:ln>
        </p:spPr>
        <p:txBody>
          <a:bodyPr wrap="none">
            <a:spAutoFit/>
          </a:bodyPr>
          <a:lstStyle/>
          <a:p>
            <a:r>
              <a:rPr lang="en-US" sz="1400" i="1"/>
              <a:t>UDL</a:t>
            </a:r>
            <a:r>
              <a:rPr lang="en-US" sz="1400"/>
              <a:t> fig 49.10</a:t>
            </a:r>
          </a:p>
        </p:txBody>
      </p:sp>
      <p:pic>
        <p:nvPicPr>
          <p:cNvPr id="86019" name="Picture 9"/>
          <p:cNvPicPr>
            <a:picLocks noChangeAspect="1" noChangeArrowheads="1"/>
          </p:cNvPicPr>
          <p:nvPr/>
        </p:nvPicPr>
        <p:blipFill>
          <a:blip r:embed="rId3"/>
          <a:srcRect/>
          <a:stretch>
            <a:fillRect/>
          </a:stretch>
        </p:blipFill>
        <p:spPr bwMode="auto">
          <a:xfrm>
            <a:off x="990600" y="1219200"/>
            <a:ext cx="7620000" cy="3289300"/>
          </a:xfrm>
          <a:prstGeom prst="rect">
            <a:avLst/>
          </a:prstGeom>
          <a:noFill/>
          <a:ln w="12700">
            <a:solidFill>
              <a:srgbClr val="000000"/>
            </a:solidFill>
            <a:miter lim="800000"/>
            <a:headEnd/>
            <a:tailEnd/>
          </a:ln>
        </p:spPr>
      </p:pic>
      <p:sp>
        <p:nvSpPr>
          <p:cNvPr id="86020" name="Text Box 11"/>
          <p:cNvSpPr txBox="1">
            <a:spLocks noChangeArrowheads="1"/>
          </p:cNvSpPr>
          <p:nvPr/>
        </p:nvSpPr>
        <p:spPr bwMode="auto">
          <a:xfrm>
            <a:off x="4114800" y="5464175"/>
            <a:ext cx="1073150" cy="320675"/>
          </a:xfrm>
          <a:prstGeom prst="rect">
            <a:avLst/>
          </a:prstGeom>
          <a:noFill/>
          <a:ln w="9525">
            <a:noFill/>
            <a:miter lim="800000"/>
            <a:headEnd/>
            <a:tailEnd/>
          </a:ln>
        </p:spPr>
        <p:txBody>
          <a:bodyPr wrap="none">
            <a:spAutoFit/>
          </a:bodyPr>
          <a:lstStyle/>
          <a:p>
            <a:pPr eaLnBrk="0" hangingPunct="0">
              <a:lnSpc>
                <a:spcPts val="1800"/>
              </a:lnSpc>
            </a:pPr>
            <a:r>
              <a:rPr lang="en-US" altLang="en-US" b="1"/>
              <a:t>Latitude</a:t>
            </a:r>
          </a:p>
        </p:txBody>
      </p:sp>
      <p:sp>
        <p:nvSpPr>
          <p:cNvPr id="86021" name="Text Box 13"/>
          <p:cNvSpPr txBox="1">
            <a:spLocks noChangeArrowheads="1"/>
          </p:cNvSpPr>
          <p:nvPr/>
        </p:nvSpPr>
        <p:spPr bwMode="auto">
          <a:xfrm>
            <a:off x="1427163" y="4495800"/>
            <a:ext cx="1235075" cy="549275"/>
          </a:xfrm>
          <a:prstGeom prst="rect">
            <a:avLst/>
          </a:prstGeom>
          <a:noFill/>
          <a:ln w="9525">
            <a:noFill/>
            <a:miter lim="800000"/>
            <a:headEnd/>
            <a:tailEnd/>
          </a:ln>
        </p:spPr>
        <p:txBody>
          <a:bodyPr>
            <a:spAutoFit/>
          </a:bodyPr>
          <a:lstStyle/>
          <a:p>
            <a:pPr eaLnBrk="0" hangingPunct="0">
              <a:lnSpc>
                <a:spcPts val="1800"/>
              </a:lnSpc>
            </a:pPr>
            <a:r>
              <a:rPr lang="en-US" altLang="en-US" sz="1600" b="1"/>
              <a:t>Tropical Forest</a:t>
            </a:r>
          </a:p>
        </p:txBody>
      </p:sp>
      <p:sp>
        <p:nvSpPr>
          <p:cNvPr id="86022" name="Text Box 14"/>
          <p:cNvSpPr txBox="1">
            <a:spLocks noChangeArrowheads="1"/>
          </p:cNvSpPr>
          <p:nvPr/>
        </p:nvSpPr>
        <p:spPr bwMode="auto">
          <a:xfrm>
            <a:off x="3857625" y="4495800"/>
            <a:ext cx="1400175" cy="777875"/>
          </a:xfrm>
          <a:prstGeom prst="rect">
            <a:avLst/>
          </a:prstGeom>
          <a:noFill/>
          <a:ln w="9525">
            <a:noFill/>
            <a:miter lim="800000"/>
            <a:headEnd/>
            <a:tailEnd/>
          </a:ln>
        </p:spPr>
        <p:txBody>
          <a:bodyPr>
            <a:spAutoFit/>
          </a:bodyPr>
          <a:lstStyle/>
          <a:p>
            <a:pPr eaLnBrk="0" hangingPunct="0">
              <a:lnSpc>
                <a:spcPts val="1800"/>
              </a:lnSpc>
            </a:pPr>
            <a:r>
              <a:rPr lang="en-US" altLang="en-US" sz="1600" b="1"/>
              <a:t>Temperate Deciduous </a:t>
            </a:r>
          </a:p>
          <a:p>
            <a:pPr eaLnBrk="0" hangingPunct="0">
              <a:lnSpc>
                <a:spcPts val="1800"/>
              </a:lnSpc>
            </a:pPr>
            <a:r>
              <a:rPr lang="en-US" altLang="en-US" sz="1600" b="1"/>
              <a:t>Forest</a:t>
            </a:r>
          </a:p>
        </p:txBody>
      </p:sp>
      <p:sp>
        <p:nvSpPr>
          <p:cNvPr id="86023" name="Text Box 15"/>
          <p:cNvSpPr txBox="1">
            <a:spLocks noChangeArrowheads="1"/>
          </p:cNvSpPr>
          <p:nvPr/>
        </p:nvSpPr>
        <p:spPr bwMode="auto">
          <a:xfrm>
            <a:off x="5538788" y="4495800"/>
            <a:ext cx="1541462" cy="777875"/>
          </a:xfrm>
          <a:prstGeom prst="rect">
            <a:avLst/>
          </a:prstGeom>
          <a:noFill/>
          <a:ln w="9525">
            <a:noFill/>
            <a:miter lim="800000"/>
            <a:headEnd/>
            <a:tailEnd/>
          </a:ln>
        </p:spPr>
        <p:txBody>
          <a:bodyPr>
            <a:spAutoFit/>
          </a:bodyPr>
          <a:lstStyle/>
          <a:p>
            <a:pPr eaLnBrk="0" hangingPunct="0">
              <a:lnSpc>
                <a:spcPts val="1800"/>
              </a:lnSpc>
            </a:pPr>
            <a:r>
              <a:rPr lang="en-US" altLang="en-US" sz="1600" b="1"/>
              <a:t>Northern Coniferous Forest</a:t>
            </a:r>
          </a:p>
        </p:txBody>
      </p:sp>
      <p:sp>
        <p:nvSpPr>
          <p:cNvPr id="86024" name="Text Box 16"/>
          <p:cNvSpPr txBox="1">
            <a:spLocks noChangeArrowheads="1"/>
          </p:cNvSpPr>
          <p:nvPr/>
        </p:nvSpPr>
        <p:spPr bwMode="auto">
          <a:xfrm>
            <a:off x="7531100" y="4495800"/>
            <a:ext cx="1033463" cy="549275"/>
          </a:xfrm>
          <a:prstGeom prst="rect">
            <a:avLst/>
          </a:prstGeom>
          <a:noFill/>
          <a:ln w="9525">
            <a:noFill/>
            <a:miter lim="800000"/>
            <a:headEnd/>
            <a:tailEnd/>
          </a:ln>
        </p:spPr>
        <p:txBody>
          <a:bodyPr>
            <a:spAutoFit/>
          </a:bodyPr>
          <a:lstStyle/>
          <a:p>
            <a:pPr eaLnBrk="0" hangingPunct="0">
              <a:lnSpc>
                <a:spcPts val="1800"/>
              </a:lnSpc>
            </a:pPr>
            <a:r>
              <a:rPr lang="en-US" altLang="en-US" sz="1600" b="1"/>
              <a:t>Arctic Tundra</a:t>
            </a:r>
          </a:p>
        </p:txBody>
      </p:sp>
      <p:sp>
        <p:nvSpPr>
          <p:cNvPr id="86025" name="Text Box 10"/>
          <p:cNvSpPr txBox="1">
            <a:spLocks noChangeArrowheads="1"/>
          </p:cNvSpPr>
          <p:nvPr/>
        </p:nvSpPr>
        <p:spPr bwMode="auto">
          <a:xfrm rot="-5400000">
            <a:off x="474663" y="4173537"/>
            <a:ext cx="590550" cy="320675"/>
          </a:xfrm>
          <a:prstGeom prst="rect">
            <a:avLst/>
          </a:prstGeom>
          <a:noFill/>
          <a:ln w="9525">
            <a:noFill/>
            <a:miter lim="800000"/>
            <a:headEnd/>
            <a:tailEnd/>
          </a:ln>
        </p:spPr>
        <p:txBody>
          <a:bodyPr wrap="none">
            <a:spAutoFit/>
          </a:bodyPr>
          <a:lstStyle/>
          <a:p>
            <a:pPr eaLnBrk="0" hangingPunct="0">
              <a:lnSpc>
                <a:spcPts val="1800"/>
              </a:lnSpc>
            </a:pPr>
            <a:r>
              <a:rPr lang="en-US" altLang="en-US" sz="1600" b="1"/>
              <a:t>Low</a:t>
            </a:r>
          </a:p>
        </p:txBody>
      </p:sp>
      <p:sp>
        <p:nvSpPr>
          <p:cNvPr id="86026" name="Text Box 12"/>
          <p:cNvSpPr txBox="1">
            <a:spLocks noChangeArrowheads="1"/>
          </p:cNvSpPr>
          <p:nvPr/>
        </p:nvSpPr>
        <p:spPr bwMode="auto">
          <a:xfrm rot="-5400000">
            <a:off x="452438" y="1282700"/>
            <a:ext cx="635000" cy="320675"/>
          </a:xfrm>
          <a:prstGeom prst="rect">
            <a:avLst/>
          </a:prstGeom>
          <a:noFill/>
          <a:ln w="9525">
            <a:noFill/>
            <a:miter lim="800000"/>
            <a:headEnd/>
            <a:tailEnd/>
          </a:ln>
        </p:spPr>
        <p:txBody>
          <a:bodyPr wrap="none">
            <a:spAutoFit/>
          </a:bodyPr>
          <a:lstStyle/>
          <a:p>
            <a:pPr eaLnBrk="0" hangingPunct="0">
              <a:lnSpc>
                <a:spcPts val="1800"/>
              </a:lnSpc>
            </a:pPr>
            <a:r>
              <a:rPr lang="en-US" altLang="en-US" sz="1600" b="1"/>
              <a:t>High</a:t>
            </a:r>
          </a:p>
        </p:txBody>
      </p:sp>
      <p:sp>
        <p:nvSpPr>
          <p:cNvPr id="86027" name="Text Box 17"/>
          <p:cNvSpPr txBox="1">
            <a:spLocks noChangeArrowheads="1"/>
          </p:cNvSpPr>
          <p:nvPr/>
        </p:nvSpPr>
        <p:spPr bwMode="auto">
          <a:xfrm rot="-5400000">
            <a:off x="226219" y="2648744"/>
            <a:ext cx="1087437" cy="320675"/>
          </a:xfrm>
          <a:prstGeom prst="rect">
            <a:avLst/>
          </a:prstGeom>
          <a:noFill/>
          <a:ln w="9525">
            <a:noFill/>
            <a:miter lim="800000"/>
            <a:headEnd/>
            <a:tailEnd/>
          </a:ln>
        </p:spPr>
        <p:txBody>
          <a:bodyPr wrap="none">
            <a:spAutoFit/>
          </a:bodyPr>
          <a:lstStyle/>
          <a:p>
            <a:pPr eaLnBrk="0" hangingPunct="0">
              <a:lnSpc>
                <a:spcPts val="1800"/>
              </a:lnSpc>
            </a:pPr>
            <a:r>
              <a:rPr lang="en-US" altLang="en-US" sz="1600" b="1"/>
              <a:t>Elevation</a:t>
            </a:r>
          </a:p>
        </p:txBody>
      </p:sp>
      <p:sp>
        <p:nvSpPr>
          <p:cNvPr id="86028" name="Line 18"/>
          <p:cNvSpPr>
            <a:spLocks noChangeShapeType="1"/>
          </p:cNvSpPr>
          <p:nvPr/>
        </p:nvSpPr>
        <p:spPr bwMode="auto">
          <a:xfrm rot="16200000" flipH="1">
            <a:off x="357188" y="3689350"/>
            <a:ext cx="827088" cy="1587"/>
          </a:xfrm>
          <a:prstGeom prst="line">
            <a:avLst/>
          </a:prstGeom>
          <a:noFill/>
          <a:ln w="19050">
            <a:solidFill>
              <a:schemeClr val="tx1"/>
            </a:solidFill>
            <a:round/>
            <a:headEnd/>
            <a:tailEnd type="triangle" w="sm" len="lg"/>
          </a:ln>
        </p:spPr>
        <p:txBody>
          <a:bodyPr wrap="none" anchor="ctr"/>
          <a:lstStyle/>
          <a:p>
            <a:endParaRPr lang="en-US"/>
          </a:p>
        </p:txBody>
      </p:sp>
      <p:sp>
        <p:nvSpPr>
          <p:cNvPr id="86029" name="Line 19"/>
          <p:cNvSpPr>
            <a:spLocks noChangeShapeType="1"/>
          </p:cNvSpPr>
          <p:nvPr/>
        </p:nvSpPr>
        <p:spPr bwMode="auto">
          <a:xfrm rot="-5400000">
            <a:off x="444500" y="2012950"/>
            <a:ext cx="649288" cy="1588"/>
          </a:xfrm>
          <a:prstGeom prst="line">
            <a:avLst/>
          </a:prstGeom>
          <a:noFill/>
          <a:ln w="19050">
            <a:solidFill>
              <a:schemeClr val="tx1"/>
            </a:solidFill>
            <a:round/>
            <a:headEnd/>
            <a:tailEnd type="triangle" w="sm" len="lg"/>
          </a:ln>
        </p:spPr>
        <p:txBody>
          <a:bodyPr wrap="none" anchor="ctr"/>
          <a:lstStyle/>
          <a:p>
            <a:endParaRPr lang="en-US"/>
          </a:p>
        </p:txBody>
      </p:sp>
      <p:sp>
        <p:nvSpPr>
          <p:cNvPr id="86030" name="Text Box 20"/>
          <p:cNvSpPr txBox="1">
            <a:spLocks noChangeArrowheads="1"/>
          </p:cNvSpPr>
          <p:nvPr/>
        </p:nvSpPr>
        <p:spPr bwMode="auto">
          <a:xfrm>
            <a:off x="914400" y="5464175"/>
            <a:ext cx="641350" cy="320675"/>
          </a:xfrm>
          <a:prstGeom prst="rect">
            <a:avLst/>
          </a:prstGeom>
          <a:noFill/>
          <a:ln w="9525">
            <a:noFill/>
            <a:miter lim="800000"/>
            <a:headEnd/>
            <a:tailEnd/>
          </a:ln>
        </p:spPr>
        <p:txBody>
          <a:bodyPr wrap="none">
            <a:spAutoFit/>
          </a:bodyPr>
          <a:lstStyle/>
          <a:p>
            <a:pPr eaLnBrk="0" hangingPunct="0">
              <a:lnSpc>
                <a:spcPts val="1800"/>
              </a:lnSpc>
            </a:pPr>
            <a:r>
              <a:rPr lang="en-US" altLang="en-US" b="1"/>
              <a:t>Low</a:t>
            </a:r>
          </a:p>
        </p:txBody>
      </p:sp>
      <p:sp>
        <p:nvSpPr>
          <p:cNvPr id="86031" name="Text Box 21"/>
          <p:cNvSpPr txBox="1">
            <a:spLocks noChangeArrowheads="1"/>
          </p:cNvSpPr>
          <p:nvPr/>
        </p:nvSpPr>
        <p:spPr bwMode="auto">
          <a:xfrm>
            <a:off x="8001000" y="5464175"/>
            <a:ext cx="692150" cy="320675"/>
          </a:xfrm>
          <a:prstGeom prst="rect">
            <a:avLst/>
          </a:prstGeom>
          <a:noFill/>
          <a:ln w="9525">
            <a:noFill/>
            <a:miter lim="800000"/>
            <a:headEnd/>
            <a:tailEnd/>
          </a:ln>
        </p:spPr>
        <p:txBody>
          <a:bodyPr wrap="none">
            <a:spAutoFit/>
          </a:bodyPr>
          <a:lstStyle/>
          <a:p>
            <a:pPr eaLnBrk="0" hangingPunct="0">
              <a:lnSpc>
                <a:spcPts val="1800"/>
              </a:lnSpc>
            </a:pPr>
            <a:r>
              <a:rPr lang="en-US" altLang="en-US" b="1"/>
              <a:t>High</a:t>
            </a:r>
          </a:p>
        </p:txBody>
      </p:sp>
      <p:sp>
        <p:nvSpPr>
          <p:cNvPr id="86032" name="Text Box 22"/>
          <p:cNvSpPr txBox="1">
            <a:spLocks noChangeArrowheads="1"/>
          </p:cNvSpPr>
          <p:nvPr/>
        </p:nvSpPr>
        <p:spPr bwMode="auto">
          <a:xfrm>
            <a:off x="977900" y="2103438"/>
            <a:ext cx="2120900" cy="320675"/>
          </a:xfrm>
          <a:prstGeom prst="rect">
            <a:avLst/>
          </a:prstGeom>
          <a:noFill/>
          <a:ln w="9525">
            <a:noFill/>
            <a:miter lim="800000"/>
            <a:headEnd/>
            <a:tailEnd/>
          </a:ln>
        </p:spPr>
        <p:txBody>
          <a:bodyPr>
            <a:spAutoFit/>
          </a:bodyPr>
          <a:lstStyle/>
          <a:p>
            <a:pPr eaLnBrk="0" hangingPunct="0">
              <a:lnSpc>
                <a:spcPts val="1800"/>
              </a:lnSpc>
            </a:pPr>
            <a:r>
              <a:rPr lang="en-US" altLang="en-US" sz="1600" b="1">
                <a:solidFill>
                  <a:schemeClr val="bg1"/>
                </a:solidFill>
              </a:rPr>
              <a:t>Alpine Tundra</a:t>
            </a:r>
          </a:p>
        </p:txBody>
      </p:sp>
      <p:sp>
        <p:nvSpPr>
          <p:cNvPr id="86033" name="Text Box 23"/>
          <p:cNvSpPr txBox="1">
            <a:spLocks noChangeArrowheads="1"/>
          </p:cNvSpPr>
          <p:nvPr/>
        </p:nvSpPr>
        <p:spPr bwMode="auto">
          <a:xfrm>
            <a:off x="977900" y="2466975"/>
            <a:ext cx="2667000" cy="549275"/>
          </a:xfrm>
          <a:prstGeom prst="rect">
            <a:avLst/>
          </a:prstGeom>
          <a:noFill/>
          <a:ln w="9525">
            <a:noFill/>
            <a:miter lim="800000"/>
            <a:headEnd/>
            <a:tailEnd/>
          </a:ln>
        </p:spPr>
        <p:txBody>
          <a:bodyPr>
            <a:spAutoFit/>
          </a:bodyPr>
          <a:lstStyle/>
          <a:p>
            <a:pPr eaLnBrk="0" hangingPunct="0">
              <a:lnSpc>
                <a:spcPts val="1800"/>
              </a:lnSpc>
            </a:pPr>
            <a:r>
              <a:rPr lang="en-US" altLang="en-US" sz="1600" b="1">
                <a:solidFill>
                  <a:schemeClr val="bg1"/>
                </a:solidFill>
              </a:rPr>
              <a:t>Montane Coniferous Forest</a:t>
            </a:r>
          </a:p>
        </p:txBody>
      </p:sp>
      <p:sp>
        <p:nvSpPr>
          <p:cNvPr id="86034" name="Text Box 24"/>
          <p:cNvSpPr txBox="1">
            <a:spLocks noChangeArrowheads="1"/>
          </p:cNvSpPr>
          <p:nvPr/>
        </p:nvSpPr>
        <p:spPr bwMode="auto">
          <a:xfrm>
            <a:off x="977900" y="3265488"/>
            <a:ext cx="2451100" cy="320675"/>
          </a:xfrm>
          <a:prstGeom prst="rect">
            <a:avLst/>
          </a:prstGeom>
          <a:noFill/>
          <a:ln w="9525">
            <a:noFill/>
            <a:miter lim="800000"/>
            <a:headEnd/>
            <a:tailEnd/>
          </a:ln>
        </p:spPr>
        <p:txBody>
          <a:bodyPr>
            <a:spAutoFit/>
          </a:bodyPr>
          <a:lstStyle/>
          <a:p>
            <a:pPr eaLnBrk="0" hangingPunct="0">
              <a:lnSpc>
                <a:spcPts val="1800"/>
              </a:lnSpc>
            </a:pPr>
            <a:r>
              <a:rPr lang="en-US" altLang="en-US" sz="1600" b="1">
                <a:solidFill>
                  <a:schemeClr val="bg1"/>
                </a:solidFill>
              </a:rPr>
              <a:t>Deciduous Forest</a:t>
            </a:r>
          </a:p>
        </p:txBody>
      </p:sp>
      <p:sp>
        <p:nvSpPr>
          <p:cNvPr id="86035" name="Text Box 25"/>
          <p:cNvSpPr txBox="1">
            <a:spLocks noChangeArrowheads="1"/>
          </p:cNvSpPr>
          <p:nvPr/>
        </p:nvSpPr>
        <p:spPr bwMode="auto">
          <a:xfrm>
            <a:off x="977900" y="3900488"/>
            <a:ext cx="2908300" cy="320675"/>
          </a:xfrm>
          <a:prstGeom prst="rect">
            <a:avLst/>
          </a:prstGeom>
          <a:noFill/>
          <a:ln w="9525">
            <a:noFill/>
            <a:miter lim="800000"/>
            <a:headEnd/>
            <a:tailEnd/>
          </a:ln>
        </p:spPr>
        <p:txBody>
          <a:bodyPr>
            <a:spAutoFit/>
          </a:bodyPr>
          <a:lstStyle/>
          <a:p>
            <a:pPr eaLnBrk="0" hangingPunct="0">
              <a:lnSpc>
                <a:spcPts val="1800"/>
              </a:lnSpc>
            </a:pPr>
            <a:r>
              <a:rPr lang="en-US" altLang="en-US" b="1">
                <a:solidFill>
                  <a:schemeClr val="bg1"/>
                </a:solidFill>
              </a:rPr>
              <a:t>Tropical Forest</a:t>
            </a:r>
          </a:p>
        </p:txBody>
      </p:sp>
      <p:sp>
        <p:nvSpPr>
          <p:cNvPr id="86036" name="Line 26"/>
          <p:cNvSpPr>
            <a:spLocks noChangeShapeType="1"/>
          </p:cNvSpPr>
          <p:nvPr/>
        </p:nvSpPr>
        <p:spPr bwMode="auto">
          <a:xfrm flipH="1">
            <a:off x="1524000" y="5638800"/>
            <a:ext cx="2514600" cy="0"/>
          </a:xfrm>
          <a:prstGeom prst="line">
            <a:avLst/>
          </a:prstGeom>
          <a:noFill/>
          <a:ln w="19050">
            <a:solidFill>
              <a:schemeClr val="tx1"/>
            </a:solidFill>
            <a:round/>
            <a:headEnd/>
            <a:tailEnd type="triangle" w="sm" len="lg"/>
          </a:ln>
        </p:spPr>
        <p:txBody>
          <a:bodyPr wrap="none" anchor="ctr"/>
          <a:lstStyle/>
          <a:p>
            <a:endParaRPr lang="en-US"/>
          </a:p>
        </p:txBody>
      </p:sp>
      <p:sp>
        <p:nvSpPr>
          <p:cNvPr id="86037" name="Line 27"/>
          <p:cNvSpPr>
            <a:spLocks noChangeShapeType="1"/>
          </p:cNvSpPr>
          <p:nvPr/>
        </p:nvSpPr>
        <p:spPr bwMode="auto">
          <a:xfrm>
            <a:off x="5257800" y="5638800"/>
            <a:ext cx="2743200" cy="0"/>
          </a:xfrm>
          <a:prstGeom prst="line">
            <a:avLst/>
          </a:prstGeom>
          <a:noFill/>
          <a:ln w="19050">
            <a:solidFill>
              <a:schemeClr val="tx1"/>
            </a:solidFill>
            <a:round/>
            <a:headEnd/>
            <a:tailEnd type="triangle" w="sm" len="lg"/>
          </a:ln>
        </p:spPr>
        <p:txBody>
          <a:bodyPr wrap="none" anchor="ctr"/>
          <a:lstStyle/>
          <a:p>
            <a:endParaRPr lang="en-US"/>
          </a:p>
        </p:txBody>
      </p:sp>
      <p:sp>
        <p:nvSpPr>
          <p:cNvPr id="86038" name="Rectangle 28"/>
          <p:cNvSpPr>
            <a:spLocks noChangeArrowheads="1"/>
          </p:cNvSpPr>
          <p:nvPr/>
        </p:nvSpPr>
        <p:spPr bwMode="auto">
          <a:xfrm>
            <a:off x="2355850" y="1373188"/>
            <a:ext cx="6102350" cy="320675"/>
          </a:xfrm>
          <a:prstGeom prst="rect">
            <a:avLst/>
          </a:prstGeom>
          <a:noFill/>
          <a:ln w="9525">
            <a:noFill/>
            <a:miter lim="800000"/>
            <a:headEnd/>
            <a:tailEnd/>
          </a:ln>
        </p:spPr>
        <p:txBody>
          <a:bodyPr wrap="none">
            <a:spAutoFit/>
          </a:bodyPr>
          <a:lstStyle/>
          <a:p>
            <a:pPr eaLnBrk="0" hangingPunct="0">
              <a:lnSpc>
                <a:spcPts val="1800"/>
              </a:lnSpc>
            </a:pPr>
            <a:r>
              <a:rPr lang="en-US" altLang="en-US" b="1">
                <a:solidFill>
                  <a:schemeClr val="bg1"/>
                </a:solidFill>
              </a:rPr>
              <a:t>Changes in plant form along environmental gradients</a:t>
            </a:r>
            <a:r>
              <a:rPr lang="en-US" altLang="en-US" b="1">
                <a:latin typeface="Times" pitchFamily="18" charset="0"/>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p:cNvSpPr>
          <p:nvPr>
            <p:ph type="title"/>
          </p:nvPr>
        </p:nvSpPr>
        <p:spPr/>
        <p:txBody>
          <a:bodyPr/>
          <a:lstStyle/>
          <a:p>
            <a:r>
              <a:rPr lang="en-US" sz="3600" dirty="0"/>
              <a:t>Biodiversity is impacted by latitude</a:t>
            </a:r>
          </a:p>
        </p:txBody>
      </p:sp>
      <p:pic>
        <p:nvPicPr>
          <p:cNvPr id="88066" name="Picture 3" descr="pelicanInFlight"/>
          <p:cNvPicPr>
            <a:picLocks noChangeAspect="1" noChangeArrowheads="1"/>
          </p:cNvPicPr>
          <p:nvPr/>
        </p:nvPicPr>
        <p:blipFill>
          <a:blip r:embed="rId3">
            <a:lum contrast="18000"/>
          </a:blip>
          <a:srcRect/>
          <a:stretch>
            <a:fillRect/>
          </a:stretch>
        </p:blipFill>
        <p:spPr bwMode="auto">
          <a:xfrm>
            <a:off x="596900" y="1905000"/>
            <a:ext cx="3017838" cy="2835275"/>
          </a:xfrm>
          <a:prstGeom prst="rect">
            <a:avLst/>
          </a:prstGeom>
          <a:noFill/>
          <a:ln w="9525">
            <a:noFill/>
            <a:miter lim="800000"/>
            <a:headEnd/>
            <a:tailEnd/>
          </a:ln>
        </p:spPr>
      </p:pic>
      <p:pic>
        <p:nvPicPr>
          <p:cNvPr id="88067" name="Picture 4" descr="grasshopper"/>
          <p:cNvPicPr>
            <a:picLocks noChangeAspect="1" noChangeArrowheads="1"/>
          </p:cNvPicPr>
          <p:nvPr/>
        </p:nvPicPr>
        <p:blipFill>
          <a:blip r:embed="rId4">
            <a:lum contrast="24000"/>
          </a:blip>
          <a:srcRect/>
          <a:stretch>
            <a:fillRect/>
          </a:stretch>
        </p:blipFill>
        <p:spPr bwMode="auto">
          <a:xfrm>
            <a:off x="3651250" y="1905000"/>
            <a:ext cx="2378075" cy="3657600"/>
          </a:xfrm>
          <a:prstGeom prst="rect">
            <a:avLst/>
          </a:prstGeom>
          <a:noFill/>
          <a:ln w="9525">
            <a:noFill/>
            <a:miter lim="800000"/>
            <a:headEnd/>
            <a:tailEnd/>
          </a:ln>
        </p:spPr>
      </p:pic>
      <p:pic>
        <p:nvPicPr>
          <p:cNvPr id="88068" name="Picture 5" descr="swampTree"/>
          <p:cNvPicPr>
            <a:picLocks noChangeAspect="1" noChangeArrowheads="1"/>
          </p:cNvPicPr>
          <p:nvPr/>
        </p:nvPicPr>
        <p:blipFill>
          <a:blip r:embed="rId5">
            <a:lum bright="12000" contrast="24000"/>
          </a:blip>
          <a:srcRect/>
          <a:stretch>
            <a:fillRect/>
          </a:stretch>
        </p:blipFill>
        <p:spPr bwMode="auto">
          <a:xfrm>
            <a:off x="6065838" y="1905000"/>
            <a:ext cx="2468562" cy="3657600"/>
          </a:xfrm>
          <a:prstGeom prst="rect">
            <a:avLst/>
          </a:prstGeom>
          <a:noFill/>
          <a:ln w="9525">
            <a:noFill/>
            <a:miter lim="800000"/>
            <a:headEnd/>
            <a:tailEnd/>
          </a:ln>
        </p:spPr>
      </p:pic>
      <p:sp>
        <p:nvSpPr>
          <p:cNvPr id="88069" name="Text Box 6"/>
          <p:cNvSpPr txBox="1">
            <a:spLocks noChangeArrowheads="1"/>
          </p:cNvSpPr>
          <p:nvPr/>
        </p:nvSpPr>
        <p:spPr bwMode="auto">
          <a:xfrm>
            <a:off x="2603500" y="4343400"/>
            <a:ext cx="971550" cy="366713"/>
          </a:xfrm>
          <a:prstGeom prst="rect">
            <a:avLst/>
          </a:prstGeom>
          <a:noFill/>
          <a:ln w="9525">
            <a:noFill/>
            <a:miter lim="800000"/>
            <a:headEnd/>
            <a:tailEnd/>
          </a:ln>
        </p:spPr>
        <p:txBody>
          <a:bodyPr wrap="none">
            <a:spAutoFit/>
          </a:bodyPr>
          <a:lstStyle/>
          <a:p>
            <a:pPr algn="r"/>
            <a:r>
              <a:rPr lang="en-US" b="1">
                <a:solidFill>
                  <a:schemeClr val="bg1"/>
                </a:solidFill>
              </a:rPr>
              <a:t>pelican</a:t>
            </a:r>
          </a:p>
        </p:txBody>
      </p:sp>
      <p:sp>
        <p:nvSpPr>
          <p:cNvPr id="88070" name="Text Box 7"/>
          <p:cNvSpPr txBox="1">
            <a:spLocks noChangeArrowheads="1"/>
          </p:cNvSpPr>
          <p:nvPr/>
        </p:nvSpPr>
        <p:spPr bwMode="auto">
          <a:xfrm>
            <a:off x="4545013" y="5181600"/>
            <a:ext cx="1568450" cy="366713"/>
          </a:xfrm>
          <a:prstGeom prst="rect">
            <a:avLst/>
          </a:prstGeom>
          <a:noFill/>
          <a:ln w="9525">
            <a:noFill/>
            <a:miter lim="800000"/>
            <a:headEnd/>
            <a:tailEnd/>
          </a:ln>
        </p:spPr>
        <p:txBody>
          <a:bodyPr wrap="none">
            <a:spAutoFit/>
          </a:bodyPr>
          <a:lstStyle/>
          <a:p>
            <a:pPr algn="r"/>
            <a:r>
              <a:rPr lang="en-US" b="1">
                <a:solidFill>
                  <a:schemeClr val="bg1"/>
                </a:solidFill>
              </a:rPr>
              <a:t>grasshopper</a:t>
            </a:r>
          </a:p>
        </p:txBody>
      </p:sp>
      <p:sp>
        <p:nvSpPr>
          <p:cNvPr id="88071" name="Text Box 8"/>
          <p:cNvSpPr txBox="1">
            <a:spLocks noChangeArrowheads="1"/>
          </p:cNvSpPr>
          <p:nvPr/>
        </p:nvSpPr>
        <p:spPr bwMode="auto">
          <a:xfrm>
            <a:off x="6731000" y="5181600"/>
            <a:ext cx="1809750" cy="366713"/>
          </a:xfrm>
          <a:prstGeom prst="rect">
            <a:avLst/>
          </a:prstGeom>
          <a:noFill/>
          <a:ln w="9525">
            <a:noFill/>
            <a:miter lim="800000"/>
            <a:headEnd/>
            <a:tailEnd/>
          </a:ln>
        </p:spPr>
        <p:txBody>
          <a:bodyPr wrap="none">
            <a:spAutoFit/>
          </a:bodyPr>
          <a:lstStyle/>
          <a:p>
            <a:pPr algn="r"/>
            <a:r>
              <a:rPr lang="en-US" b="1">
                <a:solidFill>
                  <a:schemeClr val="bg1"/>
                </a:solidFill>
              </a:rPr>
              <a:t>deciduous tree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3" name="Rectangle 2"/>
          <p:cNvSpPr>
            <a:spLocks noGrp="1"/>
          </p:cNvSpPr>
          <p:nvPr>
            <p:ph type="title"/>
          </p:nvPr>
        </p:nvSpPr>
        <p:spPr/>
        <p:txBody>
          <a:bodyPr/>
          <a:lstStyle/>
          <a:p>
            <a:r>
              <a:rPr lang="en-US"/>
              <a:t># of bird species and latitude</a:t>
            </a:r>
          </a:p>
        </p:txBody>
      </p:sp>
      <p:pic>
        <p:nvPicPr>
          <p:cNvPr id="90114" name="Picture 3" descr="latitudinalBirdSpeciesDiversity"/>
          <p:cNvPicPr>
            <a:picLocks noChangeAspect="1" noChangeArrowheads="1"/>
          </p:cNvPicPr>
          <p:nvPr/>
        </p:nvPicPr>
        <p:blipFill>
          <a:blip r:embed="rId3"/>
          <a:srcRect/>
          <a:stretch>
            <a:fillRect/>
          </a:stretch>
        </p:blipFill>
        <p:spPr bwMode="auto">
          <a:xfrm>
            <a:off x="1979613" y="1216025"/>
            <a:ext cx="4597400" cy="4649788"/>
          </a:xfrm>
          <a:prstGeom prst="rect">
            <a:avLst/>
          </a:prstGeom>
          <a:noFill/>
          <a:ln w="9525">
            <a:noFill/>
            <a:miter lim="800000"/>
            <a:headEnd/>
            <a:tailEnd/>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p:cNvSpPr>
          <p:nvPr>
            <p:ph type="title"/>
          </p:nvPr>
        </p:nvSpPr>
        <p:spPr/>
        <p:txBody>
          <a:bodyPr/>
          <a:lstStyle/>
          <a:p>
            <a:r>
              <a:rPr lang="en-US" sz="3600" dirty="0"/>
              <a:t>Graphic Illustration of Latitudinal Diversity of Bird Species</a:t>
            </a:r>
          </a:p>
        </p:txBody>
      </p:sp>
      <p:sp>
        <p:nvSpPr>
          <p:cNvPr id="188419" name="Text Box 3"/>
          <p:cNvSpPr txBox="1">
            <a:spLocks noChangeArrowheads="1"/>
          </p:cNvSpPr>
          <p:nvPr/>
        </p:nvSpPr>
        <p:spPr bwMode="auto">
          <a:xfrm>
            <a:off x="2209800" y="5791200"/>
            <a:ext cx="4724400" cy="579438"/>
          </a:xfrm>
          <a:prstGeom prst="rect">
            <a:avLst/>
          </a:prstGeom>
          <a:noFill/>
          <a:ln w="9525">
            <a:noFill/>
            <a:miter lim="800000"/>
            <a:headEnd/>
            <a:tailEnd/>
          </a:ln>
          <a:effectLst/>
        </p:spPr>
        <p:txBody>
          <a:bodyPr>
            <a:spAutoFit/>
          </a:bodyPr>
          <a:lstStyle/>
          <a:p>
            <a:pPr eaLnBrk="0" hangingPunct="0">
              <a:spcBef>
                <a:spcPct val="50000"/>
              </a:spcBef>
              <a:defRPr/>
            </a:pPr>
            <a:endParaRPr lang="en-US" sz="3200">
              <a:solidFill>
                <a:srgbClr val="FFFF66"/>
              </a:solidFill>
              <a:effectLst>
                <a:outerShdw blurRad="38100" dist="38100" dir="2700000" algn="tl">
                  <a:srgbClr val="C0C0C0"/>
                </a:outerShdw>
              </a:effectLst>
              <a:latin typeface="Clarendon"/>
            </a:endParaRPr>
          </a:p>
        </p:txBody>
      </p:sp>
      <p:pic>
        <p:nvPicPr>
          <p:cNvPr id="92163" name="Picture 4" descr="latitudinalBirdSpeciesDiversity"/>
          <p:cNvPicPr>
            <a:picLocks noChangeAspect="1" noChangeArrowheads="1"/>
          </p:cNvPicPr>
          <p:nvPr/>
        </p:nvPicPr>
        <p:blipFill>
          <a:blip r:embed="rId3"/>
          <a:srcRect t="12558"/>
          <a:stretch>
            <a:fillRect/>
          </a:stretch>
        </p:blipFill>
        <p:spPr bwMode="auto">
          <a:xfrm>
            <a:off x="935038" y="1219200"/>
            <a:ext cx="6180137" cy="47974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81000" y="1676400"/>
            <a:ext cx="8610600" cy="4143375"/>
          </a:xfrm>
          <a:prstGeom prst="rect">
            <a:avLst/>
          </a:prstGeom>
          <a:noFill/>
          <a:ln w="9525">
            <a:noFill/>
            <a:miter lim="800000"/>
            <a:headEnd/>
            <a:tailEnd/>
          </a:ln>
        </p:spPr>
        <p:txBody>
          <a:bodyPr>
            <a:spAutoFit/>
          </a:bodyPr>
          <a:lstStyle/>
          <a:p>
            <a:pPr>
              <a:lnSpc>
                <a:spcPts val="2900"/>
              </a:lnSpc>
            </a:pPr>
            <a:r>
              <a:rPr lang="en-US" sz="2400" b="1">
                <a:solidFill>
                  <a:srgbClr val="002060"/>
                </a:solidFill>
              </a:rPr>
              <a:t>Ecology is the study of the distribution, abundance, and diversity of life on the planet, and the effects that human activity has had and will have on the biosphere.</a:t>
            </a:r>
          </a:p>
          <a:p>
            <a:pPr>
              <a:lnSpc>
                <a:spcPts val="2900"/>
              </a:lnSpc>
            </a:pPr>
            <a:endParaRPr lang="en-US" sz="2400" b="1">
              <a:solidFill>
                <a:srgbClr val="002060"/>
              </a:solidFill>
            </a:endParaRPr>
          </a:p>
          <a:p>
            <a:pPr>
              <a:lnSpc>
                <a:spcPts val="2900"/>
              </a:lnSpc>
            </a:pPr>
            <a:r>
              <a:rPr lang="en-US" sz="2400" b="1">
                <a:solidFill>
                  <a:srgbClr val="002060"/>
                </a:solidFill>
              </a:rPr>
              <a:t>Abiotic factors affecting biomes and the diversity of life include:</a:t>
            </a:r>
          </a:p>
          <a:p>
            <a:pPr>
              <a:lnSpc>
                <a:spcPts val="2900"/>
              </a:lnSpc>
              <a:buFontTx/>
              <a:buChar char="•"/>
            </a:pPr>
            <a:r>
              <a:rPr lang="en-US" sz="2000" b="1" i="1">
                <a:solidFill>
                  <a:srgbClr val="C00000"/>
                </a:solidFill>
              </a:rPr>
              <a:t>the Earth’s climate (temperature, rainfall),</a:t>
            </a:r>
          </a:p>
          <a:p>
            <a:pPr>
              <a:lnSpc>
                <a:spcPts val="2900"/>
              </a:lnSpc>
              <a:buFontTx/>
              <a:buChar char="•"/>
            </a:pPr>
            <a:r>
              <a:rPr lang="en-US" sz="2000" b="1" i="1">
                <a:solidFill>
                  <a:srgbClr val="C00000"/>
                </a:solidFill>
              </a:rPr>
              <a:t>energy source (photosynthesis or chemosynthesis), </a:t>
            </a:r>
          </a:p>
          <a:p>
            <a:pPr>
              <a:lnSpc>
                <a:spcPts val="2900"/>
              </a:lnSpc>
              <a:buFontTx/>
              <a:buChar char="•"/>
            </a:pPr>
            <a:r>
              <a:rPr lang="en-US" sz="2000" b="1" i="1">
                <a:solidFill>
                  <a:srgbClr val="C00000"/>
                </a:solidFill>
              </a:rPr>
              <a:t>nutrient distribution,</a:t>
            </a:r>
          </a:p>
          <a:p>
            <a:pPr>
              <a:lnSpc>
                <a:spcPts val="2900"/>
              </a:lnSpc>
              <a:buFontTx/>
              <a:buChar char="•"/>
            </a:pPr>
            <a:r>
              <a:rPr lang="en-US" sz="2000" b="1" i="1">
                <a:solidFill>
                  <a:srgbClr val="C00000"/>
                </a:solidFill>
              </a:rPr>
              <a:t>soil and wind for terrestrial systems,</a:t>
            </a:r>
          </a:p>
          <a:p>
            <a:pPr>
              <a:lnSpc>
                <a:spcPts val="2900"/>
              </a:lnSpc>
              <a:buFontTx/>
              <a:buChar char="•"/>
            </a:pPr>
            <a:r>
              <a:rPr lang="en-US" sz="2000" b="1" i="1">
                <a:solidFill>
                  <a:srgbClr val="C00000"/>
                </a:solidFill>
              </a:rPr>
              <a:t>dissolved oxygen, salinity, current and tides for aquatic systems.</a:t>
            </a:r>
            <a:endParaRPr lang="en-US" sz="2400" b="1">
              <a:solidFill>
                <a:srgbClr val="002060"/>
              </a:solidFill>
            </a:endParaRPr>
          </a:p>
        </p:txBody>
      </p:sp>
      <p:sp>
        <p:nvSpPr>
          <p:cNvPr id="22530" name="Text Box 4"/>
          <p:cNvSpPr txBox="1">
            <a:spLocks noChangeArrowheads="1"/>
          </p:cNvSpPr>
          <p:nvPr/>
        </p:nvSpPr>
        <p:spPr bwMode="auto">
          <a:xfrm>
            <a:off x="1481138" y="749300"/>
            <a:ext cx="6977062" cy="701675"/>
          </a:xfrm>
          <a:prstGeom prst="rect">
            <a:avLst/>
          </a:prstGeom>
          <a:noFill/>
          <a:ln w="9525">
            <a:noFill/>
            <a:miter lim="800000"/>
            <a:headEnd/>
            <a:tailEnd/>
          </a:ln>
        </p:spPr>
        <p:txBody>
          <a:bodyPr>
            <a:spAutoFit/>
          </a:bodyPr>
          <a:lstStyle/>
          <a:p>
            <a:r>
              <a:rPr lang="en-US" sz="4000" b="1">
                <a:solidFill>
                  <a:srgbClr val="C00000"/>
                </a:solidFill>
              </a:rPr>
              <a:t>Ecology and abiotic factors</a:t>
            </a:r>
          </a:p>
        </p:txBody>
      </p:sp>
      <p:pic>
        <p:nvPicPr>
          <p:cNvPr id="22531" name="Picture 3" descr="globe_east_2048"/>
          <p:cNvPicPr>
            <a:picLocks noChangeAspect="1" noChangeArrowheads="1"/>
          </p:cNvPicPr>
          <p:nvPr/>
        </p:nvPicPr>
        <p:blipFill>
          <a:blip r:embed="rId3">
            <a:lum contrast="40000"/>
          </a:blip>
          <a:srcRect/>
          <a:stretch>
            <a:fillRect/>
          </a:stretch>
        </p:blipFill>
        <p:spPr bwMode="auto">
          <a:xfrm>
            <a:off x="381000" y="304800"/>
            <a:ext cx="1057275" cy="1057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p:cNvSpPr>
          <p:nvPr>
            <p:ph type="title"/>
          </p:nvPr>
        </p:nvSpPr>
        <p:spPr/>
        <p:txBody>
          <a:bodyPr/>
          <a:lstStyle/>
          <a:p>
            <a:r>
              <a:rPr lang="en-US"/>
              <a:t>Not all taxa follow latitudinal diversity gradient</a:t>
            </a:r>
          </a:p>
        </p:txBody>
      </p:sp>
      <p:pic>
        <p:nvPicPr>
          <p:cNvPr id="94210" name="Picture 3" descr="Salamander"/>
          <p:cNvPicPr>
            <a:picLocks noChangeAspect="1" noChangeArrowheads="1"/>
          </p:cNvPicPr>
          <p:nvPr/>
        </p:nvPicPr>
        <p:blipFill>
          <a:blip r:embed="rId3">
            <a:lum contrast="48000"/>
          </a:blip>
          <a:srcRect/>
          <a:stretch>
            <a:fillRect/>
          </a:stretch>
        </p:blipFill>
        <p:spPr bwMode="auto">
          <a:xfrm>
            <a:off x="596900" y="1647825"/>
            <a:ext cx="4749800" cy="4394200"/>
          </a:xfrm>
          <a:prstGeom prst="rect">
            <a:avLst/>
          </a:prstGeom>
          <a:noFill/>
          <a:ln w="9525">
            <a:noFill/>
            <a:miter lim="800000"/>
            <a:headEnd/>
            <a:tailEnd/>
          </a:ln>
        </p:spPr>
      </p:pic>
      <p:pic>
        <p:nvPicPr>
          <p:cNvPr id="94211" name="Picture 4" descr="soybeanAphid"/>
          <p:cNvPicPr>
            <a:picLocks noChangeAspect="1" noChangeArrowheads="1"/>
          </p:cNvPicPr>
          <p:nvPr/>
        </p:nvPicPr>
        <p:blipFill>
          <a:blip r:embed="rId4">
            <a:lum contrast="42000"/>
          </a:blip>
          <a:srcRect/>
          <a:stretch>
            <a:fillRect/>
          </a:stretch>
        </p:blipFill>
        <p:spPr bwMode="auto">
          <a:xfrm>
            <a:off x="5341938" y="1649413"/>
            <a:ext cx="3273425" cy="2193925"/>
          </a:xfrm>
          <a:prstGeom prst="rect">
            <a:avLst/>
          </a:prstGeom>
          <a:noFill/>
          <a:ln w="9525">
            <a:noFill/>
            <a:miter lim="800000"/>
            <a:headEnd/>
            <a:tailEnd/>
          </a:ln>
        </p:spPr>
      </p:pic>
      <p:pic>
        <p:nvPicPr>
          <p:cNvPr id="94212" name="Picture 5" descr="conifers"/>
          <p:cNvPicPr>
            <a:picLocks noChangeAspect="1" noChangeArrowheads="1"/>
          </p:cNvPicPr>
          <p:nvPr/>
        </p:nvPicPr>
        <p:blipFill>
          <a:blip r:embed="rId5">
            <a:lum bright="12000" contrast="12000"/>
          </a:blip>
          <a:srcRect/>
          <a:stretch>
            <a:fillRect/>
          </a:stretch>
        </p:blipFill>
        <p:spPr bwMode="auto">
          <a:xfrm>
            <a:off x="5341938" y="3835400"/>
            <a:ext cx="3273425" cy="2203450"/>
          </a:xfrm>
          <a:prstGeom prst="rect">
            <a:avLst/>
          </a:prstGeom>
          <a:noFill/>
          <a:ln w="9525">
            <a:noFill/>
            <a:miter lim="800000"/>
            <a:headEnd/>
            <a:tailEnd/>
          </a:ln>
        </p:spPr>
      </p:pic>
      <p:sp>
        <p:nvSpPr>
          <p:cNvPr id="94213" name="Text Box 6"/>
          <p:cNvSpPr txBox="1">
            <a:spLocks noChangeArrowheads="1"/>
          </p:cNvSpPr>
          <p:nvPr/>
        </p:nvSpPr>
        <p:spPr bwMode="auto">
          <a:xfrm>
            <a:off x="3665538" y="5738813"/>
            <a:ext cx="1454150" cy="366712"/>
          </a:xfrm>
          <a:prstGeom prst="rect">
            <a:avLst/>
          </a:prstGeom>
          <a:noFill/>
          <a:ln w="9525">
            <a:noFill/>
            <a:miter lim="800000"/>
            <a:headEnd/>
            <a:tailEnd/>
          </a:ln>
        </p:spPr>
        <p:txBody>
          <a:bodyPr wrap="none">
            <a:spAutoFit/>
          </a:bodyPr>
          <a:lstStyle/>
          <a:p>
            <a:pPr algn="r"/>
            <a:r>
              <a:rPr lang="en-US" b="1">
                <a:solidFill>
                  <a:schemeClr val="bg1"/>
                </a:solidFill>
              </a:rPr>
              <a:t>salamander</a:t>
            </a:r>
          </a:p>
        </p:txBody>
      </p:sp>
      <p:sp>
        <p:nvSpPr>
          <p:cNvPr id="94214" name="Text Box 7"/>
          <p:cNvSpPr txBox="1">
            <a:spLocks noChangeArrowheads="1"/>
          </p:cNvSpPr>
          <p:nvPr/>
        </p:nvSpPr>
        <p:spPr bwMode="auto">
          <a:xfrm>
            <a:off x="7537450" y="5738813"/>
            <a:ext cx="1073150" cy="366712"/>
          </a:xfrm>
          <a:prstGeom prst="rect">
            <a:avLst/>
          </a:prstGeom>
          <a:noFill/>
          <a:ln w="9525">
            <a:noFill/>
            <a:miter lim="800000"/>
            <a:headEnd/>
            <a:tailEnd/>
          </a:ln>
        </p:spPr>
        <p:txBody>
          <a:bodyPr wrap="none">
            <a:spAutoFit/>
          </a:bodyPr>
          <a:lstStyle/>
          <a:p>
            <a:pPr algn="r"/>
            <a:r>
              <a:rPr lang="en-US" b="1">
                <a:solidFill>
                  <a:schemeClr val="bg1"/>
                </a:solidFill>
              </a:rPr>
              <a:t>conifers</a:t>
            </a:r>
          </a:p>
        </p:txBody>
      </p:sp>
      <p:sp>
        <p:nvSpPr>
          <p:cNvPr id="94215" name="Text Box 8"/>
          <p:cNvSpPr txBox="1">
            <a:spLocks noChangeArrowheads="1"/>
          </p:cNvSpPr>
          <p:nvPr/>
        </p:nvSpPr>
        <p:spPr bwMode="auto">
          <a:xfrm>
            <a:off x="7823200" y="3443288"/>
            <a:ext cx="793750" cy="366712"/>
          </a:xfrm>
          <a:prstGeom prst="rect">
            <a:avLst/>
          </a:prstGeom>
          <a:noFill/>
          <a:ln w="9525">
            <a:noFill/>
            <a:miter lim="800000"/>
            <a:headEnd/>
            <a:tailEnd/>
          </a:ln>
        </p:spPr>
        <p:txBody>
          <a:bodyPr wrap="none">
            <a:spAutoFit/>
          </a:bodyPr>
          <a:lstStyle/>
          <a:p>
            <a:pPr algn="r"/>
            <a:r>
              <a:rPr lang="en-US" b="1">
                <a:solidFill>
                  <a:schemeClr val="bg1"/>
                </a:solidFill>
              </a:rPr>
              <a:t>aphid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idx="4294967295"/>
          </p:nvPr>
        </p:nvSpPr>
        <p:spPr/>
        <p:txBody>
          <a:bodyPr/>
          <a:lstStyle/>
          <a:p>
            <a:r>
              <a:rPr lang="en-US"/>
              <a:t>Biotic factors of biomes</a:t>
            </a:r>
          </a:p>
        </p:txBody>
      </p:sp>
      <p:sp>
        <p:nvSpPr>
          <p:cNvPr id="24578" name="Rectangle 3"/>
          <p:cNvSpPr>
            <a:spLocks noGrp="1"/>
          </p:cNvSpPr>
          <p:nvPr>
            <p:ph type="body" idx="4294967295"/>
          </p:nvPr>
        </p:nvSpPr>
        <p:spPr/>
        <p:txBody>
          <a:bodyPr/>
          <a:lstStyle/>
          <a:p>
            <a:r>
              <a:rPr lang="en-US" dirty="0"/>
              <a:t>Defined as the organisms that make up an ecosystem</a:t>
            </a:r>
          </a:p>
          <a:p>
            <a:pPr lvl="1"/>
            <a:r>
              <a:rPr lang="en-US" sz="2400" dirty="0"/>
              <a:t>They compete for resources such as food, light</a:t>
            </a:r>
          </a:p>
          <a:p>
            <a:pPr lvl="1"/>
            <a:r>
              <a:rPr lang="en-US" sz="2400" dirty="0"/>
              <a:t>They interact in many ways: predator prey relationships as well as other community relationships with organisms in the biome</a:t>
            </a:r>
          </a:p>
        </p:txBody>
      </p:sp>
      <p:pic>
        <p:nvPicPr>
          <p:cNvPr id="24580" name="Picture 3" descr="globe_east_2048"/>
          <p:cNvPicPr>
            <a:picLocks noChangeAspect="1" noChangeArrowheads="1"/>
          </p:cNvPicPr>
          <p:nvPr/>
        </p:nvPicPr>
        <p:blipFill>
          <a:blip r:embed="rId3">
            <a:lum contrast="40000"/>
          </a:blip>
          <a:srcRect/>
          <a:stretch>
            <a:fillRect/>
          </a:stretch>
        </p:blipFill>
        <p:spPr bwMode="auto">
          <a:xfrm>
            <a:off x="381000" y="304800"/>
            <a:ext cx="1057275" cy="1057275"/>
          </a:xfrm>
          <a:prstGeom prst="rect">
            <a:avLst/>
          </a:prstGeom>
          <a:noFill/>
          <a:ln w="9525">
            <a:noFill/>
            <a:miter lim="800000"/>
            <a:headEnd/>
            <a:tailEnd/>
          </a:ln>
        </p:spPr>
      </p:pic>
      <p:pic>
        <p:nvPicPr>
          <p:cNvPr id="24581" name="Picture 5"/>
          <p:cNvPicPr>
            <a:picLocks noChangeAspect="1" noChangeArrowheads="1"/>
          </p:cNvPicPr>
          <p:nvPr/>
        </p:nvPicPr>
        <p:blipFill>
          <a:blip r:embed="rId4"/>
          <a:srcRect/>
          <a:stretch>
            <a:fillRect/>
          </a:stretch>
        </p:blipFill>
        <p:spPr bwMode="auto">
          <a:xfrm>
            <a:off x="3886200" y="4136082"/>
            <a:ext cx="3057525" cy="2531417"/>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a:xfrm>
            <a:off x="-152400" y="152400"/>
            <a:ext cx="9677400" cy="1143000"/>
          </a:xfrm>
        </p:spPr>
        <p:txBody>
          <a:bodyPr/>
          <a:lstStyle/>
          <a:p>
            <a:r>
              <a:rPr lang="en-US" sz="4000" dirty="0">
                <a:solidFill>
                  <a:srgbClr val="CC3300"/>
                </a:solidFill>
              </a:rPr>
              <a:t>The Rainforest as an example of the biosphere</a:t>
            </a:r>
          </a:p>
        </p:txBody>
      </p:sp>
      <p:sp>
        <p:nvSpPr>
          <p:cNvPr id="26626" name="Rectangle 3"/>
          <p:cNvSpPr>
            <a:spLocks noGrp="1"/>
          </p:cNvSpPr>
          <p:nvPr>
            <p:ph type="body" idx="1"/>
          </p:nvPr>
        </p:nvSpPr>
        <p:spPr>
          <a:xfrm>
            <a:off x="5181600" y="2362200"/>
            <a:ext cx="3505200" cy="2057400"/>
          </a:xfrm>
        </p:spPr>
        <p:txBody>
          <a:bodyPr/>
          <a:lstStyle/>
          <a:p>
            <a:pPr marL="0" indent="0" algn="ctr">
              <a:buNone/>
            </a:pPr>
            <a:r>
              <a:rPr lang="en-US" dirty="0">
                <a:hlinkClick r:id="" action="ppaction://hlinkshowjump?jump=nextslide"/>
              </a:rPr>
              <a:t>Discovery channel video </a:t>
            </a:r>
          </a:p>
          <a:p>
            <a:pPr marL="0" indent="0" algn="ctr">
              <a:buNone/>
            </a:pPr>
            <a:r>
              <a:rPr lang="en-US" dirty="0">
                <a:hlinkClick r:id="" action="ppaction://hlinkshowjump?jump=nextslide"/>
              </a:rPr>
              <a:t>“Rain Forests”</a:t>
            </a:r>
            <a:endParaRPr lang="en-US" dirty="0"/>
          </a:p>
        </p:txBody>
      </p:sp>
      <p:pic>
        <p:nvPicPr>
          <p:cNvPr id="26627" name="Picture 4">
            <a:hlinkClick r:id="rId3"/>
          </p:cNvPr>
          <p:cNvPicPr>
            <a:picLocks noChangeAspect="1" noChangeArrowheads="1"/>
          </p:cNvPicPr>
          <p:nvPr/>
        </p:nvPicPr>
        <p:blipFill>
          <a:blip r:embed="rId4"/>
          <a:srcRect/>
          <a:stretch>
            <a:fillRect/>
          </a:stretch>
        </p:blipFill>
        <p:spPr bwMode="auto">
          <a:xfrm>
            <a:off x="457200" y="1676400"/>
            <a:ext cx="4286250" cy="42862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p:cNvSpPr>
          <p:nvPr>
            <p:ph type="body" idx="1"/>
          </p:nvPr>
        </p:nvSpPr>
        <p:spPr>
          <a:xfrm>
            <a:off x="-304800" y="-152400"/>
            <a:ext cx="9982200" cy="533400"/>
          </a:xfrm>
        </p:spPr>
        <p:txBody>
          <a:bodyPr/>
          <a:lstStyle/>
          <a:p>
            <a:pPr marL="0" indent="0" algn="ctr">
              <a:buNone/>
            </a:pPr>
            <a:r>
              <a:rPr lang="en-US" sz="3600" dirty="0">
                <a:hlinkClick r:id="rId4"/>
              </a:rPr>
              <a:t>Discovery channel video: “Rain Forests”</a:t>
            </a:r>
            <a:endParaRPr lang="en-US" sz="3600" dirty="0"/>
          </a:p>
        </p:txBody>
      </p:sp>
      <p:sp>
        <p:nvSpPr>
          <p:cNvPr id="5" name="Rectangle 3"/>
          <p:cNvSpPr txBox="1">
            <a:spLocks/>
          </p:cNvSpPr>
          <p:nvPr/>
        </p:nvSpPr>
        <p:spPr bwMode="auto">
          <a:xfrm>
            <a:off x="6096000" y="6477000"/>
            <a:ext cx="47244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hlinkClick r:id="rId5"/>
              </a:rPr>
              <a:t>_backup copy of the video_ </a:t>
            </a:r>
            <a:endParaRPr lang="en-US" sz="2000" dirty="0"/>
          </a:p>
        </p:txBody>
      </p:sp>
      <p:pic>
        <p:nvPicPr>
          <p:cNvPr id="2" name="Rain Forests">
            <a:hlinkClick r:id="" action="ppaction://media"/>
            <a:extLst>
              <a:ext uri="{FF2B5EF4-FFF2-40B4-BE49-F238E27FC236}">
                <a16:creationId xmlns:a16="http://schemas.microsoft.com/office/drawing/2014/main" id="{859A5514-CCD7-CE4E-9C48-FA09EDA3108A}"/>
              </a:ext>
            </a:extLst>
          </p:cNvPr>
          <p:cNvPicPr>
            <a:picLocks noRot="1" noChangeAspect="1"/>
          </p:cNvPicPr>
          <p:nvPr>
            <a:videoFile r:link="rId1"/>
          </p:nvPr>
        </p:nvPicPr>
        <p:blipFill>
          <a:blip r:embed="rId6"/>
          <a:stretch>
            <a:fillRect/>
          </a:stretch>
        </p:blipFill>
        <p:spPr>
          <a:xfrm>
            <a:off x="505046" y="381000"/>
            <a:ext cx="8257954" cy="6188967"/>
          </a:xfrm>
          <a:prstGeom prst="rect">
            <a:avLst/>
          </a:prstGeom>
        </p:spPr>
      </p:pic>
    </p:spTree>
    <p:extLst>
      <p:ext uri="{BB962C8B-B14F-4D97-AF65-F5344CB8AC3E}">
        <p14:creationId xmlns:p14="http://schemas.microsoft.com/office/powerpoint/2010/main" val="268954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381000" y="384175"/>
            <a:ext cx="8229600" cy="835025"/>
          </a:xfrm>
        </p:spPr>
        <p:txBody>
          <a:bodyPr/>
          <a:lstStyle/>
          <a:p>
            <a:pPr algn="l" eaLnBrk="1" hangingPunct="1"/>
            <a:r>
              <a:rPr lang="en-US" sz="4000" b="1"/>
              <a:t> </a:t>
            </a:r>
            <a:r>
              <a:rPr lang="en-US" sz="2800" b="1">
                <a:solidFill>
                  <a:srgbClr val="C00000"/>
                </a:solidFill>
              </a:rPr>
              <a:t>Rainforest biome- conditions affecting the biome</a:t>
            </a:r>
          </a:p>
        </p:txBody>
      </p:sp>
      <p:pic>
        <p:nvPicPr>
          <p:cNvPr id="21507" name="Picture 3" descr="mirageforest"/>
          <p:cNvPicPr>
            <a:picLocks noChangeAspect="1" noChangeArrowheads="1"/>
          </p:cNvPicPr>
          <p:nvPr/>
        </p:nvPicPr>
        <p:blipFill>
          <a:blip r:embed="rId3">
            <a:lum contrast="40000"/>
          </a:blip>
          <a:srcRect/>
          <a:stretch>
            <a:fillRect/>
          </a:stretch>
        </p:blipFill>
        <p:spPr bwMode="auto">
          <a:xfrm>
            <a:off x="609600" y="1676400"/>
            <a:ext cx="3352800" cy="4062413"/>
          </a:xfrm>
          <a:prstGeom prst="rect">
            <a:avLst/>
          </a:prstGeom>
          <a:noFill/>
          <a:ln w="19050">
            <a:solidFill>
              <a:schemeClr val="tx1"/>
            </a:solidFill>
            <a:miter lim="800000"/>
            <a:headEnd/>
            <a:tailEnd/>
          </a:ln>
        </p:spPr>
      </p:pic>
      <p:pic>
        <p:nvPicPr>
          <p:cNvPr id="5" name="Picture 2" descr="f05-21part2.jpg                                                0000A697Discovering 2.0 IRCD           B562F59D:"/>
          <p:cNvPicPr>
            <a:picLocks noChangeAspect="1" noChangeArrowheads="1"/>
          </p:cNvPicPr>
          <p:nvPr/>
        </p:nvPicPr>
        <p:blipFill>
          <a:blip r:embed="rId4"/>
          <a:srcRect l="893" t="2699" r="3589" b="4163"/>
          <a:stretch>
            <a:fillRect/>
          </a:stretch>
        </p:blipFill>
        <p:spPr bwMode="auto">
          <a:xfrm>
            <a:off x="4114800" y="1828800"/>
            <a:ext cx="4689475" cy="3024188"/>
          </a:xfrm>
          <a:prstGeom prst="rect">
            <a:avLst/>
          </a:prstGeom>
          <a:noFill/>
          <a:ln w="9525">
            <a:solidFill>
              <a:schemeClr val="tx1"/>
            </a:solidFill>
            <a:miter lim="800000"/>
            <a:headEnd/>
            <a:tailEnd/>
          </a:ln>
        </p:spPr>
      </p:pic>
      <p:sp>
        <p:nvSpPr>
          <p:cNvPr id="28676" name="Text Box 6"/>
          <p:cNvSpPr txBox="1">
            <a:spLocks noChangeArrowheads="1"/>
          </p:cNvSpPr>
          <p:nvPr/>
        </p:nvSpPr>
        <p:spPr bwMode="auto">
          <a:xfrm>
            <a:off x="5181600" y="5029200"/>
            <a:ext cx="2362200" cy="366713"/>
          </a:xfrm>
          <a:prstGeom prst="rect">
            <a:avLst/>
          </a:prstGeom>
          <a:noFill/>
          <a:ln w="9525">
            <a:noFill/>
            <a:miter lim="800000"/>
            <a:headEnd/>
            <a:tailEnd/>
          </a:ln>
        </p:spPr>
        <p:txBody>
          <a:bodyPr>
            <a:spAutoFit/>
          </a:bodyPr>
          <a:lstStyle/>
          <a:p>
            <a:pPr>
              <a:spcBef>
                <a:spcPct val="50000"/>
              </a:spcBef>
            </a:pPr>
            <a:r>
              <a:rPr lang="en-US" b="1">
                <a:solidFill>
                  <a:srgbClr val="008000"/>
                </a:solidFill>
              </a:rPr>
              <a:t>Climatic variation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Text Box 4"/>
          <p:cNvSpPr txBox="1">
            <a:spLocks noChangeArrowheads="1"/>
          </p:cNvSpPr>
          <p:nvPr/>
        </p:nvSpPr>
        <p:spPr bwMode="auto">
          <a:xfrm>
            <a:off x="381000" y="160338"/>
            <a:ext cx="8077200" cy="641350"/>
          </a:xfrm>
          <a:prstGeom prst="rect">
            <a:avLst/>
          </a:prstGeom>
          <a:noFill/>
          <a:ln w="9525">
            <a:noFill/>
            <a:miter lim="800000"/>
            <a:headEnd/>
            <a:tailEnd/>
          </a:ln>
        </p:spPr>
        <p:txBody>
          <a:bodyPr>
            <a:spAutoFit/>
          </a:bodyPr>
          <a:lstStyle/>
          <a:p>
            <a:r>
              <a:rPr lang="en-US" sz="3600" b="1">
                <a:solidFill>
                  <a:srgbClr val="C00000"/>
                </a:solidFill>
              </a:rPr>
              <a:t>Earth’s Energy Budget from the sun</a:t>
            </a:r>
          </a:p>
        </p:txBody>
      </p:sp>
      <p:pic>
        <p:nvPicPr>
          <p:cNvPr id="36866" name="Picture 4" descr="Earths energy budget incoming radiation.jpg"/>
          <p:cNvPicPr>
            <a:picLocks noChangeAspect="1"/>
          </p:cNvPicPr>
          <p:nvPr/>
        </p:nvPicPr>
        <p:blipFill>
          <a:blip r:embed="rId3"/>
          <a:srcRect l="1299" t="1736" r="3896" b="2776"/>
          <a:stretch>
            <a:fillRect/>
          </a:stretch>
        </p:blipFill>
        <p:spPr bwMode="auto">
          <a:xfrm>
            <a:off x="1066800" y="1371600"/>
            <a:ext cx="6172200" cy="4649788"/>
          </a:xfrm>
          <a:prstGeom prst="rect">
            <a:avLst/>
          </a:prstGeom>
          <a:noFill/>
          <a:ln w="19050">
            <a:solidFill>
              <a:schemeClr val="tx1"/>
            </a:solidFill>
            <a:miter lim="800000"/>
            <a:headEnd/>
            <a:tailEnd/>
          </a:ln>
        </p:spPr>
      </p:pic>
      <p:grpSp>
        <p:nvGrpSpPr>
          <p:cNvPr id="2" name="Group 12"/>
          <p:cNvGrpSpPr>
            <a:grpSpLocks/>
          </p:cNvGrpSpPr>
          <p:nvPr/>
        </p:nvGrpSpPr>
        <p:grpSpPr bwMode="auto">
          <a:xfrm>
            <a:off x="5181600" y="3124200"/>
            <a:ext cx="1489075" cy="1554163"/>
            <a:chOff x="5181600" y="3124200"/>
            <a:chExt cx="1489075" cy="1554163"/>
          </a:xfrm>
        </p:grpSpPr>
        <p:sp>
          <p:nvSpPr>
            <p:cNvPr id="7" name="Left Brace 6"/>
            <p:cNvSpPr/>
            <p:nvPr/>
          </p:nvSpPr>
          <p:spPr bwMode="auto">
            <a:xfrm rot="10800000">
              <a:off x="5181600" y="3124200"/>
              <a:ext cx="685800" cy="1554163"/>
            </a:xfrm>
            <a:prstGeom prst="leftBrace">
              <a:avLst/>
            </a:prstGeom>
            <a:ln w="34925">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a:spAutoFit/>
            </a:bodyPr>
            <a:lstStyle/>
            <a:p>
              <a:pPr>
                <a:defRPr/>
              </a:pPr>
              <a:endParaRPr lang="en-US">
                <a:solidFill>
                  <a:srgbClr val="66FF33"/>
                </a:solidFill>
                <a:latin typeface="Arial Black" pitchFamily="34" charset="0"/>
              </a:endParaRPr>
            </a:p>
          </p:txBody>
        </p:sp>
        <p:sp>
          <p:nvSpPr>
            <p:cNvPr id="36876" name="TextBox 7"/>
            <p:cNvSpPr txBox="1">
              <a:spLocks noChangeArrowheads="1"/>
            </p:cNvSpPr>
            <p:nvPr/>
          </p:nvSpPr>
          <p:spPr bwMode="auto">
            <a:xfrm>
              <a:off x="5832475" y="3686175"/>
              <a:ext cx="838200" cy="338138"/>
            </a:xfrm>
            <a:prstGeom prst="rect">
              <a:avLst/>
            </a:prstGeom>
            <a:noFill/>
            <a:ln w="9525">
              <a:noFill/>
              <a:miter lim="800000"/>
              <a:headEnd/>
              <a:tailEnd/>
            </a:ln>
          </p:spPr>
          <p:txBody>
            <a:bodyPr>
              <a:spAutoFit/>
            </a:bodyPr>
            <a:lstStyle/>
            <a:p>
              <a:r>
                <a:rPr lang="en-US" sz="1600" b="1">
                  <a:solidFill>
                    <a:srgbClr val="FF0000"/>
                  </a:solidFill>
                </a:rPr>
                <a:t>19%</a:t>
              </a:r>
            </a:p>
          </p:txBody>
        </p:sp>
      </p:grpSp>
      <p:grpSp>
        <p:nvGrpSpPr>
          <p:cNvPr id="3" name="Group 10"/>
          <p:cNvGrpSpPr>
            <a:grpSpLocks/>
          </p:cNvGrpSpPr>
          <p:nvPr/>
        </p:nvGrpSpPr>
        <p:grpSpPr bwMode="auto">
          <a:xfrm>
            <a:off x="2244725" y="1406525"/>
            <a:ext cx="3109913" cy="644525"/>
            <a:chOff x="2244725" y="1406525"/>
            <a:chExt cx="3109913" cy="644525"/>
          </a:xfrm>
        </p:grpSpPr>
        <p:sp>
          <p:nvSpPr>
            <p:cNvPr id="10" name="Right Brace 9"/>
            <p:cNvSpPr/>
            <p:nvPr/>
          </p:nvSpPr>
          <p:spPr bwMode="auto">
            <a:xfrm rot="16200000">
              <a:off x="3494882" y="191293"/>
              <a:ext cx="609600" cy="3109913"/>
            </a:xfrm>
            <a:prstGeom prst="rightBrace">
              <a:avLst/>
            </a:prstGeom>
            <a:ln w="34925">
              <a:headEnd type="none" w="med" len="med"/>
              <a:tailEnd type="none" w="med" len="med"/>
            </a:ln>
          </p:spPr>
          <p:style>
            <a:lnRef idx="1">
              <a:schemeClr val="dk1"/>
            </a:lnRef>
            <a:fillRef idx="0">
              <a:schemeClr val="dk1"/>
            </a:fillRef>
            <a:effectRef idx="0">
              <a:schemeClr val="dk1"/>
            </a:effectRef>
            <a:fontRef idx="minor">
              <a:schemeClr val="tx1"/>
            </a:fontRef>
          </p:style>
          <p:txBody>
            <a:bodyPr>
              <a:spAutoFit/>
            </a:bodyPr>
            <a:lstStyle/>
            <a:p>
              <a:pPr>
                <a:defRPr/>
              </a:pPr>
              <a:endParaRPr lang="en-US">
                <a:solidFill>
                  <a:srgbClr val="66FF33"/>
                </a:solidFill>
                <a:latin typeface="Arial Black" pitchFamily="34" charset="0"/>
              </a:endParaRPr>
            </a:p>
          </p:txBody>
        </p:sp>
        <p:sp>
          <p:nvSpPr>
            <p:cNvPr id="36874" name="TextBox 11"/>
            <p:cNvSpPr txBox="1">
              <a:spLocks noChangeArrowheads="1"/>
            </p:cNvSpPr>
            <p:nvPr/>
          </p:nvSpPr>
          <p:spPr bwMode="auto">
            <a:xfrm>
              <a:off x="3862388" y="1406525"/>
              <a:ext cx="838200" cy="339725"/>
            </a:xfrm>
            <a:prstGeom prst="rect">
              <a:avLst/>
            </a:prstGeom>
            <a:noFill/>
            <a:ln w="9525">
              <a:noFill/>
              <a:miter lim="800000"/>
              <a:headEnd/>
              <a:tailEnd/>
            </a:ln>
          </p:spPr>
          <p:txBody>
            <a:bodyPr>
              <a:spAutoFit/>
            </a:bodyPr>
            <a:lstStyle/>
            <a:p>
              <a:r>
                <a:rPr lang="en-US" sz="1600" b="1">
                  <a:solidFill>
                    <a:srgbClr val="FF0000"/>
                  </a:solidFill>
                </a:rPr>
                <a:t>30%</a:t>
              </a:r>
            </a:p>
          </p:txBody>
        </p:sp>
      </p:grpSp>
      <p:sp>
        <p:nvSpPr>
          <p:cNvPr id="36869" name="TextBox 13"/>
          <p:cNvSpPr txBox="1">
            <a:spLocks noChangeArrowheads="1"/>
          </p:cNvSpPr>
          <p:nvPr/>
        </p:nvSpPr>
        <p:spPr bwMode="auto">
          <a:xfrm>
            <a:off x="1503363" y="2905125"/>
            <a:ext cx="1371600" cy="338138"/>
          </a:xfrm>
          <a:prstGeom prst="rect">
            <a:avLst/>
          </a:prstGeom>
          <a:noFill/>
          <a:ln w="9525">
            <a:noFill/>
            <a:miter lim="800000"/>
            <a:headEnd/>
            <a:tailEnd/>
          </a:ln>
        </p:spPr>
        <p:txBody>
          <a:bodyPr>
            <a:spAutoFit/>
          </a:bodyPr>
          <a:lstStyle/>
          <a:p>
            <a:r>
              <a:rPr lang="en-US" sz="1600" b="1">
                <a:solidFill>
                  <a:srgbClr val="FF0000"/>
                </a:solidFill>
              </a:rPr>
              <a:t>~ 340 W/m</a:t>
            </a:r>
            <a:r>
              <a:rPr lang="en-US" sz="1600" b="1" baseline="30000">
                <a:solidFill>
                  <a:srgbClr val="FF0000"/>
                </a:solidFill>
              </a:rPr>
              <a:t>2</a:t>
            </a:r>
          </a:p>
        </p:txBody>
      </p:sp>
      <p:grpSp>
        <p:nvGrpSpPr>
          <p:cNvPr id="4" name="Group 14"/>
          <p:cNvGrpSpPr>
            <a:grpSpLocks/>
          </p:cNvGrpSpPr>
          <p:nvPr/>
        </p:nvGrpSpPr>
        <p:grpSpPr bwMode="auto">
          <a:xfrm>
            <a:off x="4484688" y="5527675"/>
            <a:ext cx="1295400" cy="401638"/>
            <a:chOff x="4483925" y="5527613"/>
            <a:chExt cx="1295400" cy="402336"/>
          </a:xfrm>
        </p:grpSpPr>
        <p:sp>
          <p:nvSpPr>
            <p:cNvPr id="36871" name="Rectangle 15"/>
            <p:cNvSpPr>
              <a:spLocks noChangeArrowheads="1"/>
            </p:cNvSpPr>
            <p:nvPr/>
          </p:nvSpPr>
          <p:spPr bwMode="auto">
            <a:xfrm>
              <a:off x="4495037" y="5527613"/>
              <a:ext cx="1279525" cy="402336"/>
            </a:xfrm>
            <a:prstGeom prst="rect">
              <a:avLst/>
            </a:prstGeom>
            <a:solidFill>
              <a:srgbClr val="FFCC00"/>
            </a:solidFill>
            <a:ln w="9525" algn="ctr">
              <a:noFill/>
              <a:round/>
              <a:headEnd/>
              <a:tailEnd/>
            </a:ln>
          </p:spPr>
          <p:txBody>
            <a:bodyPr>
              <a:spAutoFit/>
            </a:bodyPr>
            <a:lstStyle/>
            <a:p>
              <a:endParaRPr lang="en-US"/>
            </a:p>
          </p:txBody>
        </p:sp>
        <p:sp>
          <p:nvSpPr>
            <p:cNvPr id="36872" name="TextBox 16"/>
            <p:cNvSpPr txBox="1">
              <a:spLocks noChangeArrowheads="1"/>
            </p:cNvSpPr>
            <p:nvPr/>
          </p:nvSpPr>
          <p:spPr bwMode="auto">
            <a:xfrm>
              <a:off x="4483925" y="5562599"/>
              <a:ext cx="1295400" cy="338726"/>
            </a:xfrm>
            <a:prstGeom prst="rect">
              <a:avLst/>
            </a:prstGeom>
            <a:solidFill>
              <a:srgbClr val="FFC000"/>
            </a:solidFill>
            <a:ln w="9525">
              <a:noFill/>
              <a:miter lim="800000"/>
              <a:headEnd/>
              <a:tailEnd/>
            </a:ln>
          </p:spPr>
          <p:txBody>
            <a:bodyPr>
              <a:spAutoFit/>
            </a:bodyPr>
            <a:lstStyle/>
            <a:p>
              <a:r>
                <a:rPr lang="en-US" sz="1600" b="1">
                  <a:solidFill>
                    <a:srgbClr val="FF0000"/>
                  </a:solidFill>
                </a:rPr>
                <a:t>~ 170 W/m</a:t>
              </a:r>
              <a:r>
                <a:rPr lang="en-US" sz="1600" b="1" baseline="30000">
                  <a:solidFill>
                    <a:srgbClr val="FF0000"/>
                  </a:solidFill>
                </a:rPr>
                <a:t>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 name="TYPE" val="0"/>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 name="TYPE" val="0"/>
</p:tagLst>
</file>

<file path=ppt/tags/tag3.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9361</TotalTime>
  <Words>2736</Words>
  <Application>Microsoft Macintosh PowerPoint</Application>
  <PresentationFormat>On-screen Show (4:3)</PresentationFormat>
  <Paragraphs>221</Paragraphs>
  <Slides>40</Slides>
  <Notes>39</Notes>
  <HiddenSlides>1</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Clarendon</vt:lpstr>
      <vt:lpstr>Arial</vt:lpstr>
      <vt:lpstr>Arial Black</vt:lpstr>
      <vt:lpstr>Calibri</vt:lpstr>
      <vt:lpstr>Times</vt:lpstr>
      <vt:lpstr>Wingdings</vt:lpstr>
      <vt:lpstr>Office Theme</vt:lpstr>
      <vt:lpstr>TU 3</vt:lpstr>
      <vt:lpstr>PowerPoint Presentation</vt:lpstr>
      <vt:lpstr>PowerPoint Presentation</vt:lpstr>
      <vt:lpstr>PowerPoint Presentation</vt:lpstr>
      <vt:lpstr>Biotic factors of biomes</vt:lpstr>
      <vt:lpstr>The Rainforest as an example of the biosphere</vt:lpstr>
      <vt:lpstr>PowerPoint Presentation</vt:lpstr>
      <vt:lpstr> Rainforest biome- conditions affecting the biome</vt:lpstr>
      <vt:lpstr>PowerPoint Presentation</vt:lpstr>
      <vt:lpstr>PowerPoint Presentation</vt:lpstr>
      <vt:lpstr>PowerPoint Presentation</vt:lpstr>
      <vt:lpstr>PowerPoint Presentation</vt:lpstr>
      <vt:lpstr>Atmospheric Circulation of Air (animation)</vt:lpstr>
      <vt:lpstr>Atmospheric Circulation of Air (animation link)</vt:lpstr>
      <vt:lpstr>What causes major wind patterns?</vt:lpstr>
      <vt:lpstr>Ocean currents and climate (animation)</vt:lpstr>
      <vt:lpstr>PowerPoint Presentation</vt:lpstr>
      <vt:lpstr>Global Precipitation &amp; Temperature</vt:lpstr>
      <vt:lpstr>Biomes are _____?</vt:lpstr>
      <vt:lpstr>Biomes of the World</vt:lpstr>
      <vt:lpstr>Climate &amp; Biomes</vt:lpstr>
      <vt:lpstr>Temperature and precipitation impacts on biomes</vt:lpstr>
      <vt:lpstr>Biome: latitudinal and elevational  gradients</vt:lpstr>
      <vt:lpstr>Mid-Latitude Forest (Temperate Deciduous Forest)</vt:lpstr>
      <vt:lpstr>Mediterranean (Chaparral)</vt:lpstr>
      <vt:lpstr>Grassland</vt:lpstr>
      <vt:lpstr>Warm Desert: Sonoran Desert</vt:lpstr>
      <vt:lpstr>Taiga (Boreal Forest) </vt:lpstr>
      <vt:lpstr>Tundra</vt:lpstr>
      <vt:lpstr>Whittaker’s classification of biomes</vt:lpstr>
      <vt:lpstr>Freshwater aquatic ecosystems: Streams and wetlands</vt:lpstr>
      <vt:lpstr>Intertidal or estuary where marine meets land or freshwater</vt:lpstr>
      <vt:lpstr>Oceanic Ecosystem</vt:lpstr>
      <vt:lpstr>Deep Sea Hydrothermal Vents as an example of the biosphere</vt:lpstr>
      <vt:lpstr>Hydrothermal vent biome- conditions affecting the biome</vt:lpstr>
      <vt:lpstr>Biome gradients and latitude</vt:lpstr>
      <vt:lpstr>Biodiversity is impacted by latitude</vt:lpstr>
      <vt:lpstr># of bird species and latitude</vt:lpstr>
      <vt:lpstr>Graphic Illustration of Latitudinal Diversity of Bird Species</vt:lpstr>
      <vt:lpstr>Not all taxa follow latitudinal diversity gradient</vt:lpstr>
    </vt:vector>
  </TitlesOfParts>
  <Company>Rensselaer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listeb</dc:creator>
  <cp:lastModifiedBy>Shablovsky, Georgi G.</cp:lastModifiedBy>
  <cp:revision>429</cp:revision>
  <dcterms:created xsi:type="dcterms:W3CDTF">2008-10-01T17:02:04Z</dcterms:created>
  <dcterms:modified xsi:type="dcterms:W3CDTF">2019-04-01T04:58:13Z</dcterms:modified>
</cp:coreProperties>
</file>