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62" r:id="rId4"/>
    <p:sldId id="260" r:id="rId5"/>
    <p:sldId id="261" r:id="rId6"/>
    <p:sldId id="264" r:id="rId7"/>
    <p:sldId id="268" r:id="rId8"/>
    <p:sldId id="286" r:id="rId9"/>
    <p:sldId id="285" r:id="rId10"/>
    <p:sldId id="263" r:id="rId11"/>
    <p:sldId id="289" r:id="rId12"/>
    <p:sldId id="295" r:id="rId13"/>
    <p:sldId id="290" r:id="rId14"/>
    <p:sldId id="288" r:id="rId15"/>
    <p:sldId id="269" r:id="rId16"/>
    <p:sldId id="270" r:id="rId17"/>
    <p:sldId id="291" r:id="rId18"/>
    <p:sldId id="272" r:id="rId19"/>
    <p:sldId id="273" r:id="rId20"/>
    <p:sldId id="275" r:id="rId21"/>
    <p:sldId id="276" r:id="rId22"/>
    <p:sldId id="287" r:id="rId23"/>
    <p:sldId id="279" r:id="rId24"/>
    <p:sldId id="280" r:id="rId25"/>
    <p:sldId id="292" r:id="rId26"/>
    <p:sldId id="293" r:id="rId27"/>
    <p:sldId id="294" r:id="rId2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52"/>
    <p:restoredTop sz="95506" autoAdjust="0"/>
  </p:normalViewPr>
  <p:slideViewPr>
    <p:cSldViewPr>
      <p:cViewPr varScale="1">
        <p:scale>
          <a:sx n="61" d="100"/>
          <a:sy n="61" d="100"/>
        </p:scale>
        <p:origin x="1716" y="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7C62BDC-DEE2-484C-A6AD-56606E83721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mn-ea"/>
              </a:defRPr>
            </a:lvl1pPr>
          </a:lstStyle>
          <a:p>
            <a:pPr>
              <a:defRPr/>
            </a:pPr>
            <a:endParaRPr lang="en-US"/>
          </a:p>
        </p:txBody>
      </p:sp>
      <p:sp>
        <p:nvSpPr>
          <p:cNvPr id="4099" name="Rectangle 3">
            <a:extLst>
              <a:ext uri="{FF2B5EF4-FFF2-40B4-BE49-F238E27FC236}">
                <a16:creationId xmlns:a16="http://schemas.microsoft.com/office/drawing/2014/main" id="{8F50523E-3B62-434C-902F-0C44639A21F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mn-ea"/>
              </a:defRPr>
            </a:lvl1pPr>
          </a:lstStyle>
          <a:p>
            <a:pPr>
              <a:defRPr/>
            </a:pPr>
            <a:endParaRPr lang="en-US"/>
          </a:p>
        </p:txBody>
      </p:sp>
      <p:sp>
        <p:nvSpPr>
          <p:cNvPr id="33796" name="Rectangle 4">
            <a:extLst>
              <a:ext uri="{FF2B5EF4-FFF2-40B4-BE49-F238E27FC236}">
                <a16:creationId xmlns:a16="http://schemas.microsoft.com/office/drawing/2014/main" id="{35E18213-C50F-3A44-9A85-9050363ABED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4101" name="Rectangle 5">
            <a:extLst>
              <a:ext uri="{FF2B5EF4-FFF2-40B4-BE49-F238E27FC236}">
                <a16:creationId xmlns:a16="http://schemas.microsoft.com/office/drawing/2014/main" id="{49F875AF-2DE0-D14C-A455-BDD192CC25C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04AA768A-344D-0C45-863D-5075D5B6554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mn-ea"/>
              </a:defRPr>
            </a:lvl1pPr>
          </a:lstStyle>
          <a:p>
            <a:pPr>
              <a:defRPr/>
            </a:pPr>
            <a:endParaRPr lang="en-US"/>
          </a:p>
        </p:txBody>
      </p:sp>
      <p:sp>
        <p:nvSpPr>
          <p:cNvPr id="4103" name="Rectangle 7">
            <a:extLst>
              <a:ext uri="{FF2B5EF4-FFF2-40B4-BE49-F238E27FC236}">
                <a16:creationId xmlns:a16="http://schemas.microsoft.com/office/drawing/2014/main" id="{79BC524E-E4F3-284F-9F97-6A25E844A33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BD141D2-40C4-4AEF-81E8-2F24018EA81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2B2608C7-359B-B145-9D0E-07E10CCD8F0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00BA55F1-4404-4426-BC6A-9AD158E072E1}" type="slidenum">
              <a:rPr lang="en-US" altLang="en-US" smtClean="0"/>
              <a:pPr>
                <a:spcBef>
                  <a:spcPct val="0"/>
                </a:spcBef>
                <a:defRPr/>
              </a:pPr>
              <a:t>1</a:t>
            </a:fld>
            <a:endParaRPr lang="en-US" altLang="en-US"/>
          </a:p>
        </p:txBody>
      </p:sp>
      <p:sp>
        <p:nvSpPr>
          <p:cNvPr id="34819" name="Rectangle 2">
            <a:extLst>
              <a:ext uri="{FF2B5EF4-FFF2-40B4-BE49-F238E27FC236}">
                <a16:creationId xmlns:a16="http://schemas.microsoft.com/office/drawing/2014/main" id="{BC4C7B9E-930C-9248-9785-F2894FA6DE2A}"/>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BEF1DBAD-2F77-174E-9177-2D348A654D72}"/>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ea typeface="ＭＳ Ｐゴシック" pitchFamily="34" charset="-128"/>
              </a:rPr>
              <a:t>In the previous session we looked at the physical environment and characteristics of the multiple types of biomes that impact the biodiversity of the Earth.  In this session we look at additional features involving the population of a species and how different populations grow and the characteristics of that growth.  The pictures show exponential growth, extinction, carrying capacity, a population of daises, a herd of wildebeests, and chaotic growth patterns.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798CAA5-BD67-DA46-ADF2-1C9938FB9135}"/>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3E4D4AC6-F235-45B5-8C6A-A6AC4FCD4877}" type="slidenum">
              <a:rPr lang="en-US" altLang="en-US" smtClean="0"/>
              <a:pPr>
                <a:spcBef>
                  <a:spcPct val="0"/>
                </a:spcBef>
                <a:defRPr/>
              </a:pPr>
              <a:t>10</a:t>
            </a:fld>
            <a:endParaRPr lang="en-US" altLang="en-US"/>
          </a:p>
        </p:txBody>
      </p:sp>
      <p:sp>
        <p:nvSpPr>
          <p:cNvPr id="34818" name="Rectangle 7">
            <a:extLst>
              <a:ext uri="{FF2B5EF4-FFF2-40B4-BE49-F238E27FC236}">
                <a16:creationId xmlns:a16="http://schemas.microsoft.com/office/drawing/2014/main" id="{EBD001FF-E1C9-401C-8438-795D43F6D1D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625E476B-9B36-4BBC-A766-A15934A93807}" type="slidenum">
              <a:rPr lang="en-US" altLang="en-US">
                <a:latin typeface="Calibri" panose="020F0502020204030204" pitchFamily="34" charset="0"/>
              </a:rPr>
              <a:pPr algn="r" eaLnBrk="1" hangingPunct="1">
                <a:spcBef>
                  <a:spcPct val="0"/>
                </a:spcBef>
              </a:pPr>
              <a:t>10</a:t>
            </a:fld>
            <a:endParaRPr lang="en-US" altLang="en-US">
              <a:latin typeface="Calibri" panose="020F0502020204030204" pitchFamily="34" charset="0"/>
            </a:endParaRPr>
          </a:p>
        </p:txBody>
      </p:sp>
      <p:sp>
        <p:nvSpPr>
          <p:cNvPr id="44036" name="Rectangle 2">
            <a:extLst>
              <a:ext uri="{FF2B5EF4-FFF2-40B4-BE49-F238E27FC236}">
                <a16:creationId xmlns:a16="http://schemas.microsoft.com/office/drawing/2014/main" id="{C170FB59-FF75-B94F-B19F-93E0DFEE960D}"/>
              </a:ext>
            </a:extLst>
          </p:cNvPr>
          <p:cNvSpPr>
            <a:spLocks noGrp="1" noRot="1" noChangeAspect="1" noChangeArrowheads="1" noTextEdit="1"/>
          </p:cNvSpPr>
          <p:nvPr>
            <p:ph type="sldImg"/>
          </p:nvPr>
        </p:nvSpPr>
        <p:spPr>
          <a:ln/>
        </p:spPr>
      </p:sp>
      <p:sp>
        <p:nvSpPr>
          <p:cNvPr id="44037" name="Rectangle 3">
            <a:extLst>
              <a:ext uri="{FF2B5EF4-FFF2-40B4-BE49-F238E27FC236}">
                <a16:creationId xmlns:a16="http://schemas.microsoft.com/office/drawing/2014/main" id="{0C58E1F3-D489-8841-B699-96928605640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en-US" altLang="en-US" dirty="0">
                <a:ea typeface="ＭＳ Ｐゴシック" pitchFamily="34" charset="-128"/>
              </a:rPr>
              <a:t>The growth rate can be expressed mathematically as </a:t>
            </a:r>
            <a:r>
              <a:rPr lang="en-US" altLang="en-US" dirty="0" err="1">
                <a:ea typeface="ＭＳ Ｐゴシック" pitchFamily="34" charset="-128"/>
              </a:rPr>
              <a:t>dN</a:t>
            </a:r>
            <a:r>
              <a:rPr lang="en-US" altLang="en-US" dirty="0">
                <a:ea typeface="ＭＳ Ｐゴシック" pitchFamily="34" charset="-128"/>
              </a:rPr>
              <a:t>/</a:t>
            </a:r>
            <a:r>
              <a:rPr lang="en-US" altLang="en-US" dirty="0" err="1">
                <a:ea typeface="ＭＳ Ｐゴシック" pitchFamily="34" charset="-128"/>
              </a:rPr>
              <a:t>dt</a:t>
            </a:r>
            <a:r>
              <a:rPr lang="en-US" altLang="en-US" dirty="0">
                <a:ea typeface="ＭＳ Ｐゴシック" pitchFamily="34" charset="-128"/>
              </a:rPr>
              <a:t> or change in number over an interval of time.  This provides a more traditional mathematical representation of G.  The doubling time is the amount of time it takes for the population size to double.  Playing with the math indicates that the doubling time is equal to ~0.7/r or 0.7 divided by the per capita growth rate.  Thus if the per capita growth rate is 10% the doubling time will be 0.7/0.1 or 7 years.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9E5911B-8914-6F40-A348-F7816D3F040A}"/>
              </a:ext>
            </a:extLst>
          </p:cNvPr>
          <p:cNvSpPr>
            <a:spLocks noGrp="1" noRot="1" noChangeAspect="1" noTextEdit="1"/>
          </p:cNvSpPr>
          <p:nvPr>
            <p:ph type="sldImg"/>
          </p:nvPr>
        </p:nvSpPr>
        <p:spPr>
          <a:ln/>
          <a:extLst/>
        </p:spPr>
      </p:sp>
      <p:sp>
        <p:nvSpPr>
          <p:cNvPr id="36866" name="Rectangle 3">
            <a:extLst>
              <a:ext uri="{FF2B5EF4-FFF2-40B4-BE49-F238E27FC236}">
                <a16:creationId xmlns:a16="http://schemas.microsoft.com/office/drawing/2014/main" id="{B28E70B2-6546-4C88-B09E-DA62E238E0D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In this video Professor Emeritus Al Bartlett shows how simple arithmetic can help us in understanding population growth or growth of any kind and compare this growth to the results of the finite amount of natural resources present on the Earth.  His most important mathematical point is that we should convert % growth rates into doubling times in order to more easily understand the implications of the topic being discussed- whether it is prison population growth or human population growth.  He uses the example of bacterial growth in bottles to illustrate doubling and to ask at what point, or how many more doublings can we have, before we run out of resources.  His bacterial example has a population that runs out in an hour and he asks at 5 minutes before we run out (6% of the bottle is used up) or the equivalent of 5 more doublings, would we recognize that we are in trouble?  His discussion of resources, mostly confined to energy but applicable to other resources, is to remind us of the limit of our resources and his candid statement to not believe anything that you have not calculated is wiry and accurate.  We are a growth loving culture and as we know from most other systems growth has limitations.  Might these limitations cause economic changes as we proceed?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1B3D474-95EB-BF43-B9BD-47EEB069AFFA}"/>
              </a:ext>
            </a:extLst>
          </p:cNvPr>
          <p:cNvSpPr>
            <a:spLocks noGrp="1" noRot="1" noChangeAspect="1" noTextEdit="1"/>
          </p:cNvSpPr>
          <p:nvPr>
            <p:ph type="sldImg"/>
          </p:nvPr>
        </p:nvSpPr>
        <p:spPr>
          <a:ln/>
          <a:extLst/>
        </p:spPr>
      </p:sp>
      <p:sp>
        <p:nvSpPr>
          <p:cNvPr id="38914" name="Rectangle 3">
            <a:extLst>
              <a:ext uri="{FF2B5EF4-FFF2-40B4-BE49-F238E27FC236}">
                <a16:creationId xmlns:a16="http://schemas.microsoft.com/office/drawing/2014/main" id="{0975096B-1ECB-4287-9E01-20CC2EF5F23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If one looks at the options in the left hand column, one finds things that we want and actively aim toward.  All of these things will make the population grow.  If one looks at the items in the right hand column, all are tings that we do not want or are controversial.  They will decrease populations.  However, at a constant rate of growth of the human population of 1.7% in 600 years the population as of 1986 of 5 billion people will grow such that each person will have a square meter of terrestrial space.  If we do nothing, nature will choose for us.  All of these relate to the carrying capacity for human growth and the finite level of resources on the Earth.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4B21F642-3FA9-2449-9CAA-BAEE8360B419}"/>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75400F3B-3AE7-46F2-B471-8460E4477629}" type="slidenum">
              <a:rPr lang="en-US" altLang="en-US" smtClean="0"/>
              <a:pPr>
                <a:spcBef>
                  <a:spcPct val="0"/>
                </a:spcBef>
                <a:defRPr/>
              </a:pPr>
              <a:t>14</a:t>
            </a:fld>
            <a:endParaRPr lang="en-US" altLang="en-US"/>
          </a:p>
        </p:txBody>
      </p:sp>
      <p:sp>
        <p:nvSpPr>
          <p:cNvPr id="48131" name="Rectangle 2">
            <a:extLst>
              <a:ext uri="{FF2B5EF4-FFF2-40B4-BE49-F238E27FC236}">
                <a16:creationId xmlns:a16="http://schemas.microsoft.com/office/drawing/2014/main" id="{6D408D96-FC34-CA48-A7E3-79BADCAD730B}"/>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4D4C6FD1-00EF-9C48-B64E-A8C82F52DF72}"/>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ea typeface="ＭＳ Ｐゴシック" pitchFamily="34" charset="-128"/>
              </a:rPr>
              <a:t> The biotic potential and environmental resistance establish birth and death rates that result in the population size at a particular time.  The value K is the carrying capacity which is established when the birth rate equals the death rate.  The carrying capacity is the environmental resistance factor.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5F26BDF2-5B6C-DE47-9EB5-9660C736AA8D}"/>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56A9085B-A6D6-4CA0-82CA-3B807928096B}" type="slidenum">
              <a:rPr lang="en-US" altLang="en-US" smtClean="0"/>
              <a:pPr>
                <a:spcBef>
                  <a:spcPct val="0"/>
                </a:spcBef>
                <a:defRPr/>
              </a:pPr>
              <a:t>15</a:t>
            </a:fld>
            <a:endParaRPr lang="en-US" altLang="en-US"/>
          </a:p>
        </p:txBody>
      </p:sp>
      <p:sp>
        <p:nvSpPr>
          <p:cNvPr id="43010" name="Rectangle 7">
            <a:extLst>
              <a:ext uri="{FF2B5EF4-FFF2-40B4-BE49-F238E27FC236}">
                <a16:creationId xmlns:a16="http://schemas.microsoft.com/office/drawing/2014/main" id="{CE48191C-6AD5-493D-843A-FD6A05E1FB6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6E3FAD5C-EAC7-4CBE-9106-57850045CC84}" type="slidenum">
              <a:rPr lang="en-US" altLang="en-US">
                <a:latin typeface="Calibri" panose="020F0502020204030204" pitchFamily="34" charset="0"/>
              </a:rPr>
              <a:pPr algn="r" eaLnBrk="1" hangingPunct="1">
                <a:spcBef>
                  <a:spcPct val="0"/>
                </a:spcBef>
              </a:pPr>
              <a:t>15</a:t>
            </a:fld>
            <a:endParaRPr lang="en-US" altLang="en-US">
              <a:latin typeface="Calibri" panose="020F0502020204030204" pitchFamily="34" charset="0"/>
            </a:endParaRPr>
          </a:p>
        </p:txBody>
      </p:sp>
      <p:sp>
        <p:nvSpPr>
          <p:cNvPr id="49156" name="Rectangle 2">
            <a:extLst>
              <a:ext uri="{FF2B5EF4-FFF2-40B4-BE49-F238E27FC236}">
                <a16:creationId xmlns:a16="http://schemas.microsoft.com/office/drawing/2014/main" id="{179244A6-5A26-B048-A27D-9097B19EBD31}"/>
              </a:ext>
            </a:extLst>
          </p:cNvPr>
          <p:cNvSpPr>
            <a:spLocks noGrp="1" noRot="1" noChangeAspect="1" noChangeArrowheads="1" noTextEdit="1"/>
          </p:cNvSpPr>
          <p:nvPr>
            <p:ph type="sldImg"/>
          </p:nvPr>
        </p:nvSpPr>
        <p:spPr>
          <a:ln/>
        </p:spPr>
      </p:sp>
      <p:sp>
        <p:nvSpPr>
          <p:cNvPr id="49157" name="Rectangle 3">
            <a:extLst>
              <a:ext uri="{FF2B5EF4-FFF2-40B4-BE49-F238E27FC236}">
                <a16:creationId xmlns:a16="http://schemas.microsoft.com/office/drawing/2014/main" id="{8EDFD18D-A053-3D4C-98EE-4FD47A37E6C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en-US" altLang="en-US" dirty="0">
                <a:ea typeface="ＭＳ Ｐゴシック" pitchFamily="34" charset="-128"/>
              </a:rPr>
              <a:t>Exponential growth must be modified as the population reaches the carrying capacity. Equation shown as the variation on the simpler exponential </a:t>
            </a:r>
            <a:r>
              <a:rPr lang="en-US" altLang="en-US" dirty="0" err="1">
                <a:ea typeface="ＭＳ Ｐゴシック" pitchFamily="34" charset="-128"/>
              </a:rPr>
              <a:t>dN</a:t>
            </a:r>
            <a:r>
              <a:rPr lang="en-US" altLang="en-US" dirty="0">
                <a:ea typeface="ＭＳ Ｐゴシック" pitchFamily="34" charset="-128"/>
              </a:rPr>
              <a:t>/</a:t>
            </a:r>
            <a:r>
              <a:rPr lang="en-US" altLang="en-US" dirty="0" err="1">
                <a:ea typeface="ＭＳ Ｐゴシック" pitchFamily="34" charset="-128"/>
              </a:rPr>
              <a:t>dt</a:t>
            </a:r>
            <a:r>
              <a:rPr lang="en-US" altLang="en-US" dirty="0">
                <a:ea typeface="ＭＳ Ｐゴシック" pitchFamily="34" charset="-128"/>
              </a:rPr>
              <a:t> is the logistic variable which adds an expression that reduces the per capita rate of increase as N increases.  The per capita rate, r, approaches zero as the population approaches the carrying capacity.  If max population sustainable is K then K-N is the number of additional individuals that can be supported and (K-N)/K is the fraction of K available for population growth (from Campbell and Reece, Biology 8</a:t>
            </a:r>
            <a:r>
              <a:rPr lang="en-US" altLang="en-US" baseline="30000" dirty="0">
                <a:ea typeface="ＭＳ Ｐゴシック" pitchFamily="34" charset="-128"/>
              </a:rPr>
              <a:t>th</a:t>
            </a:r>
            <a:r>
              <a:rPr lang="en-US" altLang="en-US" dirty="0">
                <a:ea typeface="ＭＳ Ｐゴシック" pitchFamily="34" charset="-128"/>
              </a:rPr>
              <a:t> Ed).  When N=K the population stops growing.  There will still be births and deaths but no net change.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B384C219-E334-8248-909F-2711D1CE08F2}"/>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58A49576-57BE-400F-BC56-5B95C594116A}" type="slidenum">
              <a:rPr lang="en-US" altLang="en-US" smtClean="0"/>
              <a:pPr>
                <a:spcBef>
                  <a:spcPct val="0"/>
                </a:spcBef>
                <a:defRPr/>
              </a:pPr>
              <a:t>16</a:t>
            </a:fld>
            <a:endParaRPr lang="en-US" altLang="en-US"/>
          </a:p>
        </p:txBody>
      </p:sp>
      <p:sp>
        <p:nvSpPr>
          <p:cNvPr id="45058" name="Rectangle 7">
            <a:extLst>
              <a:ext uri="{FF2B5EF4-FFF2-40B4-BE49-F238E27FC236}">
                <a16:creationId xmlns:a16="http://schemas.microsoft.com/office/drawing/2014/main" id="{65250BC3-9EF1-4E5A-BBD8-238D6B8E05B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E169505C-7402-4B8D-A5A5-E10EA0E51597}" type="slidenum">
              <a:rPr lang="en-US" altLang="en-US">
                <a:latin typeface="Calibri" panose="020F0502020204030204" pitchFamily="34" charset="0"/>
              </a:rPr>
              <a:pPr algn="r" eaLnBrk="1" hangingPunct="1">
                <a:spcBef>
                  <a:spcPct val="0"/>
                </a:spcBef>
              </a:pPr>
              <a:t>16</a:t>
            </a:fld>
            <a:endParaRPr lang="en-US" altLang="en-US">
              <a:latin typeface="Calibri" panose="020F0502020204030204" pitchFamily="34" charset="0"/>
            </a:endParaRPr>
          </a:p>
        </p:txBody>
      </p:sp>
      <p:sp>
        <p:nvSpPr>
          <p:cNvPr id="50180" name="Rectangle 2">
            <a:extLst>
              <a:ext uri="{FF2B5EF4-FFF2-40B4-BE49-F238E27FC236}">
                <a16:creationId xmlns:a16="http://schemas.microsoft.com/office/drawing/2014/main" id="{7E154D70-7BC5-1246-AE35-A2E0415E3C71}"/>
              </a:ext>
            </a:extLst>
          </p:cNvPr>
          <p:cNvSpPr>
            <a:spLocks noGrp="1" noRot="1" noChangeAspect="1" noChangeArrowheads="1" noTextEdit="1"/>
          </p:cNvSpPr>
          <p:nvPr>
            <p:ph type="sldImg"/>
          </p:nvPr>
        </p:nvSpPr>
        <p:spPr>
          <a:ln/>
        </p:spPr>
      </p:sp>
      <p:sp>
        <p:nvSpPr>
          <p:cNvPr id="50181" name="Rectangle 3">
            <a:extLst>
              <a:ext uri="{FF2B5EF4-FFF2-40B4-BE49-F238E27FC236}">
                <a16:creationId xmlns:a16="http://schemas.microsoft.com/office/drawing/2014/main" id="{19A71097-D74F-0448-AD74-85E96E3CBD7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en-US" altLang="en-US" dirty="0">
                <a:ea typeface="ＭＳ Ｐゴシック" pitchFamily="34" charset="-128"/>
              </a:rPr>
              <a:t>Merlin is a bird (</a:t>
            </a:r>
            <a:r>
              <a:rPr lang="en-US" altLang="en-US" i="1" dirty="0">
                <a:ea typeface="ＭＳ Ｐゴシック" pitchFamily="34" charset="-128"/>
              </a:rPr>
              <a:t>Falco </a:t>
            </a:r>
            <a:r>
              <a:rPr lang="en-US" altLang="en-US" i="1" dirty="0" err="1">
                <a:ea typeface="ＭＳ Ｐゴシック" pitchFamily="34" charset="-128"/>
              </a:rPr>
              <a:t>columbarius</a:t>
            </a:r>
            <a:r>
              <a:rPr lang="en-US" altLang="en-US" dirty="0">
                <a:ea typeface="ＭＳ Ｐゴシック" pitchFamily="34" charset="-128"/>
              </a:rPr>
              <a:t>) or pigeon hawk and its growth kinetics seem to over shoot the carrying capacity and then self-correct during the following time intervals (years).  Paramecium reach a leveling off with similar fluctuations in number at the carrying capacity.  The time frame here is days for self-correction.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7769A07-50D3-7341-8994-974417BA8511}"/>
              </a:ext>
            </a:extLst>
          </p:cNvPr>
          <p:cNvSpPr>
            <a:spLocks noGrp="1" noRot="1" noChangeAspect="1" noTextEdit="1"/>
          </p:cNvSpPr>
          <p:nvPr>
            <p:ph type="sldImg"/>
          </p:nvPr>
        </p:nvSpPr>
        <p:spPr>
          <a:ln/>
          <a:extLst/>
        </p:spPr>
      </p:sp>
      <p:sp>
        <p:nvSpPr>
          <p:cNvPr id="47106" name="Rectangle 3">
            <a:extLst>
              <a:ext uri="{FF2B5EF4-FFF2-40B4-BE49-F238E27FC236}">
                <a16:creationId xmlns:a16="http://schemas.microsoft.com/office/drawing/2014/main" id="{D4B31FA4-C4F2-41EE-90BD-303ECF88C77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Figure A shows the historical demographics of the human population.  From 1900 to 1999 the population grew from 1.7 billion to 6 billion- average rate of 1.3% (54 year doubling) but was as high as 2.3% between 1965-1970 (30 year doubling).  At earlier times  growth rate doubled ~every 1,250 years.  Europe increased first mostly due to improved sanitation and nutrition as death rates declined.  In B is a prediction curve from Wikipedia based upon UN 2004 projections and US census historical data.  Birth rates have reduced from 140 million from a high of 173 million in late 1990s.  Death rates are at 57 million per year and predicted to increase to 90 million per year by 2050.  Population is expected to be around 8-10.5 billion by then (yellow line for medium growth).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E9C1E6A5-5267-9C4F-999D-A56D80935B00}"/>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55714B72-2EC9-462B-913D-767B83DFA939}" type="slidenum">
              <a:rPr lang="en-US" altLang="en-US" smtClean="0"/>
              <a:pPr>
                <a:spcBef>
                  <a:spcPct val="0"/>
                </a:spcBef>
                <a:defRPr/>
              </a:pPr>
              <a:t>18</a:t>
            </a:fld>
            <a:endParaRPr lang="en-US" altLang="en-US"/>
          </a:p>
        </p:txBody>
      </p:sp>
      <p:sp>
        <p:nvSpPr>
          <p:cNvPr id="51203" name="Rectangle 2">
            <a:extLst>
              <a:ext uri="{FF2B5EF4-FFF2-40B4-BE49-F238E27FC236}">
                <a16:creationId xmlns:a16="http://schemas.microsoft.com/office/drawing/2014/main" id="{8273771E-FE32-5E4E-B210-2484631DD0BF}"/>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124A822D-4993-6346-9C33-2EE757F2930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ea typeface="ＭＳ Ｐゴシック" pitchFamily="34" charset="-128"/>
              </a:rPr>
              <a:t>In fluctuating environments or when there are density dependent impacts, the carrying capacity can seem to vary as shown in this graph where the death rate changes.  What could cause the death rate to change?  Increased predation because they are easier to catch when present in large numbers, ease of spreading disease, changes in behaviors in overcrowded populations (mice due to stress have delayed birth and become more aggressive).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1DE94966-4963-BC49-88EF-73ACACD87719}"/>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2D99BF57-D991-4431-8C96-AB2470D8756D}" type="slidenum">
              <a:rPr lang="en-US" altLang="en-US" smtClean="0"/>
              <a:pPr>
                <a:spcBef>
                  <a:spcPct val="0"/>
                </a:spcBef>
                <a:defRPr/>
              </a:pPr>
              <a:t>19</a:t>
            </a:fld>
            <a:endParaRPr lang="en-US" altLang="en-US"/>
          </a:p>
        </p:txBody>
      </p:sp>
      <p:sp>
        <p:nvSpPr>
          <p:cNvPr id="51202" name="Rectangle 7">
            <a:extLst>
              <a:ext uri="{FF2B5EF4-FFF2-40B4-BE49-F238E27FC236}">
                <a16:creationId xmlns:a16="http://schemas.microsoft.com/office/drawing/2014/main" id="{F1EBFCA1-91D5-4E1C-A054-24735ECC001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973A0789-FD4C-4E4D-BFED-2DA10360DE73}" type="slidenum">
              <a:rPr lang="en-US" altLang="en-US">
                <a:latin typeface="Calibri" panose="020F0502020204030204" pitchFamily="34" charset="0"/>
              </a:rPr>
              <a:pPr algn="r" eaLnBrk="1" hangingPunct="1">
                <a:spcBef>
                  <a:spcPct val="0"/>
                </a:spcBef>
              </a:pPr>
              <a:t>19</a:t>
            </a:fld>
            <a:endParaRPr lang="en-US" altLang="en-US">
              <a:latin typeface="Calibri" panose="020F0502020204030204" pitchFamily="34" charset="0"/>
            </a:endParaRPr>
          </a:p>
        </p:txBody>
      </p:sp>
      <p:sp>
        <p:nvSpPr>
          <p:cNvPr id="52228" name="Rectangle 2">
            <a:extLst>
              <a:ext uri="{FF2B5EF4-FFF2-40B4-BE49-F238E27FC236}">
                <a16:creationId xmlns:a16="http://schemas.microsoft.com/office/drawing/2014/main" id="{397F3937-5821-7D4C-AFC8-44C2708B14FB}"/>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B5137C8B-3FD2-D447-8AB9-1AE3D9D699B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en-US" dirty="0">
                <a:latin typeface="Arial" charset="0"/>
              </a:rPr>
              <a:t>Answers are: At </a:t>
            </a:r>
            <a:r>
              <a:rPr lang="en-US" dirty="0" err="1">
                <a:latin typeface="Arial" charset="0"/>
              </a:rPr>
              <a:t>K</a:t>
            </a:r>
            <a:r>
              <a:rPr lang="en-US" baseline="-25000" dirty="0" err="1">
                <a:latin typeface="Arial" charset="0"/>
              </a:rPr>
              <a:t>high</a:t>
            </a:r>
            <a:r>
              <a:rPr lang="en-US" dirty="0">
                <a:latin typeface="Arial" charset="0"/>
              </a:rPr>
              <a:t> there is negative feedback from environment that increases the death rate and decreases the birth rate.  </a:t>
            </a:r>
          </a:p>
          <a:p>
            <a:pPr eaLnBrk="1" hangingPunct="1">
              <a:spcBef>
                <a:spcPct val="0"/>
              </a:spcBef>
              <a:defRPr/>
            </a:pPr>
            <a:r>
              <a:rPr lang="en-US" dirty="0">
                <a:latin typeface="Arial" charset="0"/>
              </a:rPr>
              <a:t>At K low there is positive feedback from the environment that increases the birth rate and decreases the death rate.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E420BDE9-C02D-2746-BC42-8F8798BFEC2D}"/>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F4D05E32-D6B6-4037-8246-8B11E7D7FA45}" type="slidenum">
              <a:rPr lang="en-US" altLang="en-US" smtClean="0"/>
              <a:pPr>
                <a:spcBef>
                  <a:spcPct val="0"/>
                </a:spcBef>
                <a:defRPr/>
              </a:pPr>
              <a:t>20</a:t>
            </a:fld>
            <a:endParaRPr lang="en-US" altLang="en-US"/>
          </a:p>
        </p:txBody>
      </p:sp>
      <p:sp>
        <p:nvSpPr>
          <p:cNvPr id="2" name="Rectangle 7">
            <a:extLst>
              <a:ext uri="{FF2B5EF4-FFF2-40B4-BE49-F238E27FC236}">
                <a16:creationId xmlns:a16="http://schemas.microsoft.com/office/drawing/2014/main" id="{1C162647-7E2E-4F63-9128-DD34F0F46E3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8D8C7EC7-4B9F-42AE-8E5D-959498105E91}" type="slidenum">
              <a:rPr lang="en-US" altLang="en-US">
                <a:latin typeface="Calibri" panose="020F0502020204030204" pitchFamily="34" charset="0"/>
              </a:rPr>
              <a:pPr algn="r" eaLnBrk="1" hangingPunct="1">
                <a:spcBef>
                  <a:spcPct val="0"/>
                </a:spcBef>
              </a:pPr>
              <a:t>20</a:t>
            </a:fld>
            <a:endParaRPr lang="en-US" altLang="en-US">
              <a:latin typeface="Calibri" panose="020F0502020204030204" pitchFamily="34" charset="0"/>
            </a:endParaRPr>
          </a:p>
        </p:txBody>
      </p:sp>
      <p:sp>
        <p:nvSpPr>
          <p:cNvPr id="53252" name="Rectangle 2">
            <a:extLst>
              <a:ext uri="{FF2B5EF4-FFF2-40B4-BE49-F238E27FC236}">
                <a16:creationId xmlns:a16="http://schemas.microsoft.com/office/drawing/2014/main" id="{A6F2337C-5697-4549-B632-DB986E7B9329}"/>
              </a:ext>
            </a:extLst>
          </p:cNvPr>
          <p:cNvSpPr>
            <a:spLocks noGrp="1" noRot="1" noChangeAspect="1" noChangeArrowheads="1" noTextEdit="1"/>
          </p:cNvSpPr>
          <p:nvPr>
            <p:ph type="sldImg"/>
          </p:nvPr>
        </p:nvSpPr>
        <p:spPr>
          <a:ln/>
        </p:spPr>
      </p:sp>
      <p:sp>
        <p:nvSpPr>
          <p:cNvPr id="53253" name="Rectangle 3">
            <a:extLst>
              <a:ext uri="{FF2B5EF4-FFF2-40B4-BE49-F238E27FC236}">
                <a16:creationId xmlns:a16="http://schemas.microsoft.com/office/drawing/2014/main" id="{69A813B5-7ADA-8740-AB97-B45A38EC147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ea typeface="ＭＳ Ｐゴシック" pitchFamily="34" charset="-128"/>
              </a:rPr>
              <a:t>From an evolutionary perspective, organisms that can compete for limited resources and conserve their resources will be more successful at or near their carrying capacity.  These are K-selected or density dependent species.  Selection for traits that maximize reproductive rates when at low densities or uncrowded are r-selected species.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E82209A-0B88-5D46-B403-812ED11B2340}"/>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29BB4AD7-9336-4645-B2AC-88206D018CA6}" type="slidenum">
              <a:rPr lang="en-US" altLang="en-US" smtClean="0"/>
              <a:pPr>
                <a:spcBef>
                  <a:spcPct val="0"/>
                </a:spcBef>
                <a:defRPr/>
              </a:pPr>
              <a:t>2</a:t>
            </a:fld>
            <a:endParaRPr lang="en-US" altLang="en-US"/>
          </a:p>
        </p:txBody>
      </p:sp>
      <p:sp>
        <p:nvSpPr>
          <p:cNvPr id="18434" name="Rectangle 7">
            <a:extLst>
              <a:ext uri="{FF2B5EF4-FFF2-40B4-BE49-F238E27FC236}">
                <a16:creationId xmlns:a16="http://schemas.microsoft.com/office/drawing/2014/main" id="{488331F7-E7D4-4B1F-BD65-FBB93DFDD15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211AD7F3-48A3-4C49-9CB4-D58AE94FEA4D}" type="slidenum">
              <a:rPr lang="en-US" altLang="en-US">
                <a:latin typeface="Calibri" panose="020F0502020204030204" pitchFamily="34" charset="0"/>
              </a:rPr>
              <a:pPr algn="r" eaLnBrk="1" hangingPunct="1">
                <a:spcBef>
                  <a:spcPct val="0"/>
                </a:spcBef>
              </a:pPr>
              <a:t>2</a:t>
            </a:fld>
            <a:endParaRPr lang="en-US" altLang="en-US">
              <a:latin typeface="Calibri" panose="020F0502020204030204" pitchFamily="34" charset="0"/>
            </a:endParaRPr>
          </a:p>
        </p:txBody>
      </p:sp>
      <p:sp>
        <p:nvSpPr>
          <p:cNvPr id="35844" name="Rectangle 2">
            <a:extLst>
              <a:ext uri="{FF2B5EF4-FFF2-40B4-BE49-F238E27FC236}">
                <a16:creationId xmlns:a16="http://schemas.microsoft.com/office/drawing/2014/main" id="{2DA5290D-A1FB-BB41-BEF1-888939FCC5BE}"/>
              </a:ext>
            </a:extLst>
          </p:cNvPr>
          <p:cNvSpPr>
            <a:spLocks noGrp="1" noRot="1" noChangeAspect="1" noChangeArrowheads="1" noTextEdit="1"/>
          </p:cNvSpPr>
          <p:nvPr>
            <p:ph type="sldImg"/>
          </p:nvPr>
        </p:nvSpPr>
        <p:spPr>
          <a:ln/>
        </p:spPr>
      </p:sp>
      <p:sp>
        <p:nvSpPr>
          <p:cNvPr id="35845" name="Rectangle 3">
            <a:extLst>
              <a:ext uri="{FF2B5EF4-FFF2-40B4-BE49-F238E27FC236}">
                <a16:creationId xmlns:a16="http://schemas.microsoft.com/office/drawing/2014/main" id="{6C0B30C2-E6CE-E940-9A64-04BE1894199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a:latin typeface="Arial" charset="0"/>
              </a:rPr>
              <a:t>Fur seals and daisies are the pictures.  Population ecology is the study of populations in relation to their environment.  How do biotic and abiotic factors influence the size of populations, their stability and their growth?</a:t>
            </a:r>
          </a:p>
        </p:txBody>
      </p:sp>
    </p:spTree>
    <p:custDataLst>
      <p:tags r:id="rId1"/>
    </p:custData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7738E8F8-5DEA-3E4E-AC5A-656DAE2C60DE}"/>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D300E4C0-9F0C-489B-840E-F222694DE1B3}" type="slidenum">
              <a:rPr lang="en-US" altLang="en-US" smtClean="0"/>
              <a:pPr>
                <a:spcBef>
                  <a:spcPct val="0"/>
                </a:spcBef>
                <a:defRPr/>
              </a:pPr>
              <a:t>21</a:t>
            </a:fld>
            <a:endParaRPr lang="en-US" altLang="en-US"/>
          </a:p>
        </p:txBody>
      </p:sp>
      <p:sp>
        <p:nvSpPr>
          <p:cNvPr id="55298" name="Rectangle 7">
            <a:extLst>
              <a:ext uri="{FF2B5EF4-FFF2-40B4-BE49-F238E27FC236}">
                <a16:creationId xmlns:a16="http://schemas.microsoft.com/office/drawing/2014/main" id="{4B043382-B269-4EE2-B873-5DCFACB58D7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B80E1D0F-4AD1-4AB9-83B6-8048EBAA4B9A}" type="slidenum">
              <a:rPr lang="en-US" altLang="en-US">
                <a:latin typeface="Calibri" panose="020F0502020204030204" pitchFamily="34" charset="0"/>
              </a:rPr>
              <a:pPr algn="r" eaLnBrk="1" hangingPunct="1">
                <a:spcBef>
                  <a:spcPct val="0"/>
                </a:spcBef>
              </a:pPr>
              <a:t>21</a:t>
            </a:fld>
            <a:endParaRPr lang="en-US" altLang="en-US">
              <a:latin typeface="Calibri" panose="020F0502020204030204" pitchFamily="34" charset="0"/>
            </a:endParaRPr>
          </a:p>
        </p:txBody>
      </p:sp>
      <p:sp>
        <p:nvSpPr>
          <p:cNvPr id="54276" name="Rectangle 2">
            <a:extLst>
              <a:ext uri="{FF2B5EF4-FFF2-40B4-BE49-F238E27FC236}">
                <a16:creationId xmlns:a16="http://schemas.microsoft.com/office/drawing/2014/main" id="{99987E97-E40D-5D4A-87E0-EDD4CB751A5E}"/>
              </a:ext>
            </a:extLst>
          </p:cNvPr>
          <p:cNvSpPr>
            <a:spLocks noGrp="1" noRot="1" noChangeAspect="1" noChangeArrowheads="1" noTextEdit="1"/>
          </p:cNvSpPr>
          <p:nvPr>
            <p:ph type="sldImg"/>
          </p:nvPr>
        </p:nvSpPr>
        <p:spPr>
          <a:ln/>
        </p:spPr>
      </p:sp>
      <p:sp>
        <p:nvSpPr>
          <p:cNvPr id="54277" name="Rectangle 3">
            <a:extLst>
              <a:ext uri="{FF2B5EF4-FFF2-40B4-BE49-F238E27FC236}">
                <a16:creationId xmlns:a16="http://schemas.microsoft.com/office/drawing/2014/main" id="{A04A9038-F04E-884B-8727-357C8786539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ea typeface="ＭＳ Ｐゴシック" pitchFamily="34" charset="-128"/>
              </a:rPr>
              <a:t>The “many offspring” are r-selected an the “fewer offspring” are K-selected.  These are extremes and there is much variation between these extremes.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53F57F26-94BF-414C-9201-71BF42A4EF11}"/>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B98764DD-AEE5-4014-8BAD-80D2E3CEF19B}" type="slidenum">
              <a:rPr lang="en-US" altLang="en-US" smtClean="0"/>
              <a:pPr>
                <a:spcBef>
                  <a:spcPct val="0"/>
                </a:spcBef>
                <a:defRPr/>
              </a:pPr>
              <a:t>22</a:t>
            </a:fld>
            <a:endParaRPr lang="en-US" altLang="en-US"/>
          </a:p>
        </p:txBody>
      </p:sp>
      <p:sp>
        <p:nvSpPr>
          <p:cNvPr id="55299" name="Rectangle 2">
            <a:extLst>
              <a:ext uri="{FF2B5EF4-FFF2-40B4-BE49-F238E27FC236}">
                <a16:creationId xmlns:a16="http://schemas.microsoft.com/office/drawing/2014/main" id="{A875E1EC-43BA-3943-93FA-4F05AC47365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AF611160-73E2-F440-8FBF-1890F76E8702}"/>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ea typeface="ＭＳ Ｐゴシック" pitchFamily="34" charset="-128"/>
              </a:rPr>
              <a:t>Bacteria can reproduce up to three times per hour.  Rabbits are sexually mature at 3-4 months and produce ~10 young/year with life span of 1 year in the wild.  Elephants have as few as 4 offspring during a 60 year lifetime beginning about age 10-11 with gestation time of 22 months and average interval between births of 4-9 years.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D5D6730C-91CD-6941-85A0-4B24791695FC}"/>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40DADF6A-19DE-45D1-A884-BBBB4CD0CD98}" type="slidenum">
              <a:rPr lang="en-US" altLang="en-US" smtClean="0"/>
              <a:pPr>
                <a:spcBef>
                  <a:spcPct val="0"/>
                </a:spcBef>
                <a:defRPr/>
              </a:pPr>
              <a:t>23</a:t>
            </a:fld>
            <a:endParaRPr lang="en-US" altLang="en-US"/>
          </a:p>
        </p:txBody>
      </p:sp>
      <p:sp>
        <p:nvSpPr>
          <p:cNvPr id="59394" name="Rectangle 7">
            <a:extLst>
              <a:ext uri="{FF2B5EF4-FFF2-40B4-BE49-F238E27FC236}">
                <a16:creationId xmlns:a16="http://schemas.microsoft.com/office/drawing/2014/main" id="{92D30369-B6ED-4A44-8A28-596F7B91EBC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CACA40CF-FF72-4D4C-9936-9352A232553C}" type="slidenum">
              <a:rPr lang="en-US" altLang="en-US">
                <a:latin typeface="Calibri" panose="020F0502020204030204" pitchFamily="34" charset="0"/>
              </a:rPr>
              <a:pPr algn="r" eaLnBrk="1" hangingPunct="1">
                <a:spcBef>
                  <a:spcPct val="0"/>
                </a:spcBef>
              </a:pPr>
              <a:t>23</a:t>
            </a:fld>
            <a:endParaRPr lang="en-US" altLang="en-US">
              <a:latin typeface="Calibri" panose="020F0502020204030204" pitchFamily="34" charset="0"/>
            </a:endParaRPr>
          </a:p>
        </p:txBody>
      </p:sp>
      <p:sp>
        <p:nvSpPr>
          <p:cNvPr id="57348" name="Rectangle 2">
            <a:extLst>
              <a:ext uri="{FF2B5EF4-FFF2-40B4-BE49-F238E27FC236}">
                <a16:creationId xmlns:a16="http://schemas.microsoft.com/office/drawing/2014/main" id="{7044F7F6-99B3-8F43-B719-C8CBBA7BEF29}"/>
              </a:ext>
            </a:extLst>
          </p:cNvPr>
          <p:cNvSpPr>
            <a:spLocks noGrp="1" noRot="1" noChangeAspect="1" noChangeArrowheads="1" noTextEdit="1"/>
          </p:cNvSpPr>
          <p:nvPr>
            <p:ph type="sldImg"/>
          </p:nvPr>
        </p:nvSpPr>
        <p:spPr>
          <a:ln/>
        </p:spPr>
      </p:sp>
      <p:sp>
        <p:nvSpPr>
          <p:cNvPr id="57349" name="Rectangle 3">
            <a:extLst>
              <a:ext uri="{FF2B5EF4-FFF2-40B4-BE49-F238E27FC236}">
                <a16:creationId xmlns:a16="http://schemas.microsoft.com/office/drawing/2014/main" id="{A420AA3C-4513-9848-9A32-A266AAB3614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a:latin typeface="Arial" charset="0"/>
              </a:rPr>
              <a:t>List of characteristics associated with opportunistic species that express an r reproductive strategy and </a:t>
            </a:r>
            <a:r>
              <a:rPr lang="en-US" dirty="0" err="1">
                <a:latin typeface="Arial" charset="0"/>
              </a:rPr>
              <a:t>equilibrial</a:t>
            </a:r>
            <a:r>
              <a:rPr lang="en-US" dirty="0">
                <a:latin typeface="Arial" charset="0"/>
              </a:rPr>
              <a:t> species that express a K reproductive strategy.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2DF5EB27-F600-BA42-ACEE-2ABB8F24ADA1}"/>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0D65B52A-1483-47E2-9093-CCBD4466F351}" type="slidenum">
              <a:rPr lang="en-US" altLang="en-US" smtClean="0"/>
              <a:pPr>
                <a:spcBef>
                  <a:spcPct val="0"/>
                </a:spcBef>
                <a:defRPr/>
              </a:pPr>
              <a:t>24</a:t>
            </a:fld>
            <a:endParaRPr lang="en-US" altLang="en-US"/>
          </a:p>
        </p:txBody>
      </p:sp>
      <p:sp>
        <p:nvSpPr>
          <p:cNvPr id="62467" name="Rectangle 2">
            <a:extLst>
              <a:ext uri="{FF2B5EF4-FFF2-40B4-BE49-F238E27FC236}">
                <a16:creationId xmlns:a16="http://schemas.microsoft.com/office/drawing/2014/main" id="{866695C0-149B-B54E-8ED8-E8796B21016E}"/>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CAA8CA7-3FA4-FB43-AFF1-CDE581F1D41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ea typeface="ＭＳ Ｐゴシック" pitchFamily="34" charset="-128"/>
              </a:rPr>
              <a:t>Orangutan example:  Reproduce slowly with births at about once every 6-7 years.  In 100 years have lost 91% of their population.  Habitat destruction is the major factor- fires both natural and set for agricultural purposes, logging, mining and human settlements.  Also, pet trade with baby orangutans.  Major habitat is in Indonesia- small pockets on Borneo and Sumatra.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3555EBE-C644-0745-B078-C0E67AF71528}"/>
              </a:ext>
            </a:extLst>
          </p:cNvPr>
          <p:cNvSpPr>
            <a:spLocks noGrp="1" noRot="1" noChangeAspect="1" noTextEdit="1"/>
          </p:cNvSpPr>
          <p:nvPr>
            <p:ph type="sldImg"/>
          </p:nvPr>
        </p:nvSpPr>
        <p:spPr>
          <a:ln/>
          <a:extLst/>
        </p:spPr>
      </p:sp>
      <p:sp>
        <p:nvSpPr>
          <p:cNvPr id="63490" name="Rectangle 3">
            <a:extLst>
              <a:ext uri="{FF2B5EF4-FFF2-40B4-BE49-F238E27FC236}">
                <a16:creationId xmlns:a16="http://schemas.microsoft.com/office/drawing/2014/main" id="{AB94073D-4D52-4FAC-8AA9-9ECA359525F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2060"/>
                </a:solidFill>
                <a:ea typeface="ＭＳ Ｐゴシック" panose="020B0600070205080204" pitchFamily="34" charset="-128"/>
              </a:rPr>
              <a:t>Signed into law 1973.   Directs Fish &amp; Wildlife Service to create list of endangered or threatened species.  </a:t>
            </a:r>
            <a:r>
              <a:rPr lang="en-US" altLang="en-US">
                <a:solidFill>
                  <a:srgbClr val="C00000"/>
                </a:solidFill>
                <a:ea typeface="ＭＳ Ｐゴシック" panose="020B0600070205080204" pitchFamily="34" charset="-128"/>
              </a:rPr>
              <a:t> Endangered  - </a:t>
            </a:r>
            <a:r>
              <a:rPr lang="en-US" altLang="en-US">
                <a:solidFill>
                  <a:srgbClr val="002060"/>
                </a:solidFill>
                <a:ea typeface="ＭＳ Ｐゴシック" panose="020B0600070205080204" pitchFamily="34" charset="-128"/>
              </a:rPr>
              <a:t>“</a:t>
            </a:r>
            <a:r>
              <a:rPr lang="en-US" altLang="en-US" i="1">
                <a:solidFill>
                  <a:srgbClr val="002060"/>
                </a:solidFill>
                <a:ea typeface="ＭＳ Ｐゴシック" panose="020B0600070205080204" pitchFamily="34" charset="-128"/>
              </a:rPr>
              <a:t>A species that is in danger of extinction throughout all or a significant portion of its range</a:t>
            </a:r>
            <a:r>
              <a:rPr lang="en-US" altLang="en-US">
                <a:solidFill>
                  <a:srgbClr val="002060"/>
                </a:solidFill>
                <a:ea typeface="ＭＳ Ｐゴシック" panose="020B0600070205080204" pitchFamily="34" charset="-128"/>
              </a:rPr>
              <a:t>.”  </a:t>
            </a:r>
            <a:r>
              <a:rPr lang="en-US" altLang="en-US">
                <a:solidFill>
                  <a:srgbClr val="C00000"/>
                </a:solidFill>
                <a:ea typeface="ＭＳ Ｐゴシック" panose="020B0600070205080204" pitchFamily="34" charset="-128"/>
              </a:rPr>
              <a:t>Threatened - </a:t>
            </a:r>
            <a:r>
              <a:rPr lang="en-US" altLang="en-US">
                <a:solidFill>
                  <a:srgbClr val="002060"/>
                </a:solidFill>
                <a:ea typeface="ＭＳ Ｐゴシック" panose="020B0600070205080204" pitchFamily="34" charset="-128"/>
              </a:rPr>
              <a:t>“</a:t>
            </a:r>
            <a:r>
              <a:rPr lang="en-US" altLang="en-US" i="1">
                <a:solidFill>
                  <a:srgbClr val="002060"/>
                </a:solidFill>
                <a:ea typeface="ＭＳ Ｐゴシック" panose="020B0600070205080204" pitchFamily="34" charset="-128"/>
              </a:rPr>
              <a:t>A species likely to become endangered in the foreseeable future.”</a:t>
            </a:r>
          </a:p>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753C5AE-C990-0E41-A74E-6E2936F11C7A}"/>
              </a:ext>
            </a:extLst>
          </p:cNvPr>
          <p:cNvSpPr>
            <a:spLocks noGrp="1" noRot="1" noChangeAspect="1" noTextEdit="1"/>
          </p:cNvSpPr>
          <p:nvPr>
            <p:ph type="sldImg"/>
          </p:nvPr>
        </p:nvSpPr>
        <p:spPr>
          <a:ln/>
          <a:extLst/>
        </p:spPr>
      </p:sp>
      <p:sp>
        <p:nvSpPr>
          <p:cNvPr id="65538" name="Rectangle 3">
            <a:extLst>
              <a:ext uri="{FF2B5EF4-FFF2-40B4-BE49-F238E27FC236}">
                <a16:creationId xmlns:a16="http://schemas.microsoft.com/office/drawing/2014/main" id="{7CBC4938-22F1-4866-93FD-24F4549D153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“Many species are declining to critical population levels, important habitats are being destroyed, fragmented, and degraded, and ecosystems are being destabilized through climate change, pollution, invasive species, and direct human impacts.” from http://iucn.org/about/work/programmes/species/red_list/about_the_red_list/.  Organization has a Species Survival Commission to assess global scale conservation of species.  This is the most comprehensive inventory of plant and animal species.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FDEA33C8-6390-BF44-9290-95073E2EDB9F}"/>
              </a:ext>
            </a:extLst>
          </p:cNvPr>
          <p:cNvSpPr>
            <a:spLocks noGrp="1" noRot="1" noChangeAspect="1" noTextEdit="1"/>
          </p:cNvSpPr>
          <p:nvPr>
            <p:ph type="sldImg"/>
          </p:nvPr>
        </p:nvSpPr>
        <p:spPr>
          <a:ln/>
          <a:extLst/>
        </p:spPr>
      </p:sp>
      <p:sp>
        <p:nvSpPr>
          <p:cNvPr id="67586" name="Rectangle 3">
            <a:extLst>
              <a:ext uri="{FF2B5EF4-FFF2-40B4-BE49-F238E27FC236}">
                <a16:creationId xmlns:a16="http://schemas.microsoft.com/office/drawing/2014/main" id="{3E637A33-0C08-45EB-A025-EA6501B1E60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Threatened are species likely to become endangered within the foreseeable future whereas endangered are those species in danger of extinction in all or a significant range of their habitats.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8AAD50D6-296D-0E48-A468-5AEC61EC7E46}"/>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22E86DD5-DD74-4109-AAD6-7567599A019C}" type="slidenum">
              <a:rPr lang="en-US" altLang="en-US" smtClean="0"/>
              <a:pPr>
                <a:spcBef>
                  <a:spcPct val="0"/>
                </a:spcBef>
                <a:defRPr/>
              </a:pPr>
              <a:t>3</a:t>
            </a:fld>
            <a:endParaRPr lang="en-US" altLang="en-US"/>
          </a:p>
        </p:txBody>
      </p:sp>
      <p:sp>
        <p:nvSpPr>
          <p:cNvPr id="20482" name="Rectangle 7">
            <a:extLst>
              <a:ext uri="{FF2B5EF4-FFF2-40B4-BE49-F238E27FC236}">
                <a16:creationId xmlns:a16="http://schemas.microsoft.com/office/drawing/2014/main" id="{72821FE7-0CB3-4556-9E55-56B2FE5B867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0B1299E2-489F-49A3-886A-9889DE48E882}" type="slidenum">
              <a:rPr lang="en-US" altLang="en-US">
                <a:latin typeface="Calibri" panose="020F0502020204030204" pitchFamily="34" charset="0"/>
              </a:rPr>
              <a:pPr algn="r" eaLnBrk="1" hangingPunct="1">
                <a:spcBef>
                  <a:spcPct val="0"/>
                </a:spcBef>
              </a:pPr>
              <a:t>3</a:t>
            </a:fld>
            <a:endParaRPr lang="en-US" altLang="en-US">
              <a:latin typeface="Calibri" panose="020F0502020204030204" pitchFamily="34" charset="0"/>
            </a:endParaRPr>
          </a:p>
        </p:txBody>
      </p:sp>
      <p:sp>
        <p:nvSpPr>
          <p:cNvPr id="36868" name="Rectangle 2">
            <a:extLst>
              <a:ext uri="{FF2B5EF4-FFF2-40B4-BE49-F238E27FC236}">
                <a16:creationId xmlns:a16="http://schemas.microsoft.com/office/drawing/2014/main" id="{1C8B8B70-E8B0-124A-AFDD-F732F3B32508}"/>
              </a:ext>
            </a:extLst>
          </p:cNvPr>
          <p:cNvSpPr>
            <a:spLocks noGrp="1" noRot="1" noChangeAspect="1" noChangeArrowheads="1" noTextEdit="1"/>
          </p:cNvSpPr>
          <p:nvPr>
            <p:ph type="sldImg"/>
          </p:nvPr>
        </p:nvSpPr>
        <p:spPr>
          <a:ln/>
        </p:spPr>
      </p:sp>
      <p:sp>
        <p:nvSpPr>
          <p:cNvPr id="36869" name="Rectangle 3">
            <a:extLst>
              <a:ext uri="{FF2B5EF4-FFF2-40B4-BE49-F238E27FC236}">
                <a16:creationId xmlns:a16="http://schemas.microsoft.com/office/drawing/2014/main" id="{55314A57-B605-454C-9CB6-85C20E29C02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a:latin typeface="Arial" charset="0"/>
              </a:rPr>
              <a:t>Shown is a gray-sided vole which is a classic example of a species with chaotic growth patterns.  Some evidence that predation has an impact.</a:t>
            </a:r>
          </a:p>
        </p:txBody>
      </p:sp>
    </p:spTree>
    <p:custDataLst>
      <p:tags r:id="rId1"/>
    </p:custData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7C724D4F-008A-1643-9A5F-65D0FEFD0EB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7D69DA8F-6077-4D4D-AEF1-8BD3A91C9A5F}" type="slidenum">
              <a:rPr lang="en-US" altLang="en-US" smtClean="0"/>
              <a:pPr>
                <a:spcBef>
                  <a:spcPct val="0"/>
                </a:spcBef>
                <a:defRPr/>
              </a:pPr>
              <a:t>4</a:t>
            </a:fld>
            <a:endParaRPr lang="en-US" altLang="en-US"/>
          </a:p>
        </p:txBody>
      </p:sp>
      <p:sp>
        <p:nvSpPr>
          <p:cNvPr id="37891" name="Rectangle 2">
            <a:extLst>
              <a:ext uri="{FF2B5EF4-FFF2-40B4-BE49-F238E27FC236}">
                <a16:creationId xmlns:a16="http://schemas.microsoft.com/office/drawing/2014/main" id="{33C822A5-88BC-074A-A245-DFB24DCBABF9}"/>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7AD4B95D-9DAA-4B4E-BCFC-3B00015BA56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ea typeface="ＭＳ Ｐゴシック" pitchFamily="34" charset="-128"/>
              </a:rPr>
              <a:t>Why is tawny owl population stabile?  Some evidence that their territorial behavior tends to keep the size of the population relatively constant while climate may have an impact.  There is a density-dependent impact.  For the </a:t>
            </a:r>
            <a:r>
              <a:rPr lang="en-US" altLang="en-US" dirty="0" err="1">
                <a:ea typeface="ＭＳ Ｐゴシック" pitchFamily="34" charset="-128"/>
              </a:rPr>
              <a:t>skua</a:t>
            </a:r>
            <a:r>
              <a:rPr lang="en-US" altLang="en-US" dirty="0">
                <a:ea typeface="ＭＳ Ｐゴシック" pitchFamily="34" charset="-128"/>
              </a:rPr>
              <a:t> there is again evidence that the territory size is relevant in maintaining the stability of the population.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078530A1-402D-7C41-9A93-77644D2D9473}"/>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B73620BC-12FD-49D0-AB76-9EFDB6E3E2F5}" type="slidenum">
              <a:rPr lang="en-US" altLang="en-US" smtClean="0"/>
              <a:pPr>
                <a:spcBef>
                  <a:spcPct val="0"/>
                </a:spcBef>
                <a:defRPr/>
              </a:pPr>
              <a:t>5</a:t>
            </a:fld>
            <a:endParaRPr lang="en-US" altLang="en-US"/>
          </a:p>
        </p:txBody>
      </p:sp>
      <p:sp>
        <p:nvSpPr>
          <p:cNvPr id="38915" name="Rectangle 2">
            <a:extLst>
              <a:ext uri="{FF2B5EF4-FFF2-40B4-BE49-F238E27FC236}">
                <a16:creationId xmlns:a16="http://schemas.microsoft.com/office/drawing/2014/main" id="{3A374C94-DFBB-C943-B15D-F6DEE2CB4BCB}"/>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52C79872-F593-7C44-BA80-1D489666578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ea typeface="ＭＳ Ｐゴシック" pitchFamily="34" charset="-128"/>
              </a:rPr>
              <a:t>The flour beetle has an interesting association with a bacterium that causes carriers to be infertile in mating with non-carriers which may be expected to decrease fertility if overcrowded.  Additionally, nutrient limitation may have an impact on population size.  Phytoplankton are highly sensitive to the environment from temperature, to sunlight, to nutrients, to dissolved oxygen in the water.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D99C320C-A426-8E4C-B65F-D75404782C6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4DE890CC-9F86-4220-9E34-496FE3B5ADE3}" type="slidenum">
              <a:rPr lang="en-US" altLang="en-US" smtClean="0"/>
              <a:pPr>
                <a:spcBef>
                  <a:spcPct val="0"/>
                </a:spcBef>
                <a:defRPr/>
              </a:pPr>
              <a:t>6</a:t>
            </a:fld>
            <a:endParaRPr lang="en-US" altLang="en-US"/>
          </a:p>
        </p:txBody>
      </p:sp>
      <p:sp>
        <p:nvSpPr>
          <p:cNvPr id="39939" name="Rectangle 2">
            <a:extLst>
              <a:ext uri="{FF2B5EF4-FFF2-40B4-BE49-F238E27FC236}">
                <a16:creationId xmlns:a16="http://schemas.microsoft.com/office/drawing/2014/main" id="{EC216507-1591-BE41-A8F2-0173185A5A71}"/>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1C21460F-48DA-E646-8BA4-D9C0CBD996E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a:latin typeface="Arial" charset="0"/>
              </a:rPr>
              <a:t>These two examples show the standard J-shaped curve for exponential growth to be described in the upcoming slides.  Exponential growth assumes ideal conditions.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D2EC20D1-036B-2847-B058-70348D9E524F}"/>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9C21301F-08E0-444A-9770-80D636109EF9}" type="slidenum">
              <a:rPr lang="en-US" altLang="en-US" smtClean="0"/>
              <a:pPr>
                <a:spcBef>
                  <a:spcPct val="0"/>
                </a:spcBef>
                <a:defRPr/>
              </a:pPr>
              <a:t>7</a:t>
            </a:fld>
            <a:endParaRPr lang="en-US" altLang="en-US"/>
          </a:p>
        </p:txBody>
      </p:sp>
      <p:sp>
        <p:nvSpPr>
          <p:cNvPr id="28674" name="Rectangle 7">
            <a:extLst>
              <a:ext uri="{FF2B5EF4-FFF2-40B4-BE49-F238E27FC236}">
                <a16:creationId xmlns:a16="http://schemas.microsoft.com/office/drawing/2014/main" id="{8A874497-5A41-4519-86D6-7F390D4319C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1D160636-5D26-4DB4-BE09-B3916568E83B}" type="slidenum">
              <a:rPr lang="en-US" altLang="en-US"/>
              <a:pPr algn="r" eaLnBrk="1" hangingPunct="1">
                <a:spcBef>
                  <a:spcPct val="0"/>
                </a:spcBef>
              </a:pPr>
              <a:t>7</a:t>
            </a:fld>
            <a:endParaRPr lang="en-US" altLang="en-US"/>
          </a:p>
        </p:txBody>
      </p:sp>
      <p:sp>
        <p:nvSpPr>
          <p:cNvPr id="40964" name="Rectangle 2">
            <a:extLst>
              <a:ext uri="{FF2B5EF4-FFF2-40B4-BE49-F238E27FC236}">
                <a16:creationId xmlns:a16="http://schemas.microsoft.com/office/drawing/2014/main" id="{E634CE96-BA84-9946-9DF3-BB6330C21D1B}"/>
              </a:ext>
            </a:extLst>
          </p:cNvPr>
          <p:cNvSpPr>
            <a:spLocks noGrp="1" noRot="1" noChangeAspect="1" noChangeArrowheads="1" noTextEdit="1"/>
          </p:cNvSpPr>
          <p:nvPr>
            <p:ph type="sldImg"/>
          </p:nvPr>
        </p:nvSpPr>
        <p:spPr>
          <a:ln/>
        </p:spPr>
      </p:sp>
      <p:sp>
        <p:nvSpPr>
          <p:cNvPr id="40965" name="Rectangle 3">
            <a:extLst>
              <a:ext uri="{FF2B5EF4-FFF2-40B4-BE49-F238E27FC236}">
                <a16:creationId xmlns:a16="http://schemas.microsoft.com/office/drawing/2014/main" id="{B881D78E-1492-D342-85C5-C2B1C3331B0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en-US" dirty="0">
                <a:latin typeface="Arial" charset="0"/>
              </a:rPr>
              <a:t>Review of environmental resistance factors: biotic and abiotic.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18E6D010-4FAF-5540-9774-BFCB67F4C601}"/>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B6FFB949-DFA4-40FD-9E6D-8A5DECF7063E}" type="slidenum">
              <a:rPr lang="en-US" altLang="en-US" smtClean="0"/>
              <a:pPr>
                <a:spcBef>
                  <a:spcPct val="0"/>
                </a:spcBef>
                <a:defRPr/>
              </a:pPr>
              <a:t>8</a:t>
            </a:fld>
            <a:endParaRPr lang="en-US" altLang="en-US"/>
          </a:p>
        </p:txBody>
      </p:sp>
      <p:sp>
        <p:nvSpPr>
          <p:cNvPr id="41987" name="Rectangle 2">
            <a:extLst>
              <a:ext uri="{FF2B5EF4-FFF2-40B4-BE49-F238E27FC236}">
                <a16:creationId xmlns:a16="http://schemas.microsoft.com/office/drawing/2014/main" id="{8F8149FB-A4AC-8441-9651-5124FDAA90AA}"/>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8CA8D53B-ECC6-374A-8590-E64EA1CD381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1C7D028A-B12F-7546-BE0B-DFB270092DA8}"/>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defRPr/>
            </a:pPr>
            <a:fld id="{DC4CC8FB-F89B-4737-A8E2-96BEA0BDC39B}" type="slidenum">
              <a:rPr lang="en-US" altLang="en-US" smtClean="0"/>
              <a:pPr>
                <a:spcBef>
                  <a:spcPct val="0"/>
                </a:spcBef>
                <a:defRPr/>
              </a:pPr>
              <a:t>9</a:t>
            </a:fld>
            <a:endParaRPr lang="en-US" altLang="en-US"/>
          </a:p>
        </p:txBody>
      </p:sp>
      <p:sp>
        <p:nvSpPr>
          <p:cNvPr id="43011" name="Rectangle 2">
            <a:extLst>
              <a:ext uri="{FF2B5EF4-FFF2-40B4-BE49-F238E27FC236}">
                <a16:creationId xmlns:a16="http://schemas.microsoft.com/office/drawing/2014/main" id="{B8BEF6C5-F5E2-CF41-B47F-ABA88326FD9D}"/>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4A5914B7-AEE4-FA42-9A44-CAED19D41C0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a:latin typeface="Arial" charset="0"/>
              </a:rPr>
              <a:t>With ideal conditions, r remains constant and the rate of growth is dependent on the number of individuals present already in the population.  As these numbers increase we get this classical J-shaped curve.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FE45B7E-54EC-4072-B56D-5E6A8D5F1D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EE1683-5928-4032-B8BC-616F5AEE2E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4D57C4-6B57-46D1-AFE9-4990DA5DD110}"/>
              </a:ext>
            </a:extLst>
          </p:cNvPr>
          <p:cNvSpPr>
            <a:spLocks noGrp="1" noChangeArrowheads="1"/>
          </p:cNvSpPr>
          <p:nvPr>
            <p:ph type="sldNum" sz="quarter" idx="12"/>
          </p:nvPr>
        </p:nvSpPr>
        <p:spPr>
          <a:ln/>
        </p:spPr>
        <p:txBody>
          <a:bodyPr/>
          <a:lstStyle>
            <a:lvl1pPr>
              <a:defRPr/>
            </a:lvl1pPr>
          </a:lstStyle>
          <a:p>
            <a:pPr>
              <a:defRPr/>
            </a:pPr>
            <a:fld id="{AC1C9DDE-91CC-459A-9933-4E9755C4404A}" type="slidenum">
              <a:rPr lang="en-US" altLang="en-US"/>
              <a:pPr>
                <a:defRPr/>
              </a:pPr>
              <a:t>‹#›</a:t>
            </a:fld>
            <a:endParaRPr lang="en-US" altLang="en-US"/>
          </a:p>
        </p:txBody>
      </p:sp>
    </p:spTree>
    <p:extLst>
      <p:ext uri="{BB962C8B-B14F-4D97-AF65-F5344CB8AC3E}">
        <p14:creationId xmlns:p14="http://schemas.microsoft.com/office/powerpoint/2010/main" val="671679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4D007C-5CF8-41BE-8869-884DD81CAA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A44F0C-C00B-4FE7-B2B1-CFC080D46B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C97391-4B4B-4E42-B04A-EDCEF279286A}"/>
              </a:ext>
            </a:extLst>
          </p:cNvPr>
          <p:cNvSpPr>
            <a:spLocks noGrp="1" noChangeArrowheads="1"/>
          </p:cNvSpPr>
          <p:nvPr>
            <p:ph type="sldNum" sz="quarter" idx="12"/>
          </p:nvPr>
        </p:nvSpPr>
        <p:spPr>
          <a:ln/>
        </p:spPr>
        <p:txBody>
          <a:bodyPr/>
          <a:lstStyle>
            <a:lvl1pPr>
              <a:defRPr/>
            </a:lvl1pPr>
          </a:lstStyle>
          <a:p>
            <a:pPr>
              <a:defRPr/>
            </a:pPr>
            <a:fld id="{A0FD10F3-FA3C-4497-A1E9-B1BE540703C1}" type="slidenum">
              <a:rPr lang="en-US" altLang="en-US"/>
              <a:pPr>
                <a:defRPr/>
              </a:pPr>
              <a:t>‹#›</a:t>
            </a:fld>
            <a:endParaRPr lang="en-US" altLang="en-US"/>
          </a:p>
        </p:txBody>
      </p:sp>
    </p:spTree>
    <p:extLst>
      <p:ext uri="{BB962C8B-B14F-4D97-AF65-F5344CB8AC3E}">
        <p14:creationId xmlns:p14="http://schemas.microsoft.com/office/powerpoint/2010/main" val="888939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1A774C-29F6-414A-87A5-1CDBBB2775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ECC656-DE05-4F4F-86B2-E9A3359E67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081FE0-B562-4D0D-9D56-0F11E3FF1EF6}"/>
              </a:ext>
            </a:extLst>
          </p:cNvPr>
          <p:cNvSpPr>
            <a:spLocks noGrp="1" noChangeArrowheads="1"/>
          </p:cNvSpPr>
          <p:nvPr>
            <p:ph type="sldNum" sz="quarter" idx="12"/>
          </p:nvPr>
        </p:nvSpPr>
        <p:spPr>
          <a:ln/>
        </p:spPr>
        <p:txBody>
          <a:bodyPr/>
          <a:lstStyle>
            <a:lvl1pPr>
              <a:defRPr/>
            </a:lvl1pPr>
          </a:lstStyle>
          <a:p>
            <a:pPr>
              <a:defRPr/>
            </a:pPr>
            <a:fld id="{DECFB437-F486-46FA-97C4-6612F918126F}" type="slidenum">
              <a:rPr lang="en-US" altLang="en-US"/>
              <a:pPr>
                <a:defRPr/>
              </a:pPr>
              <a:t>‹#›</a:t>
            </a:fld>
            <a:endParaRPr lang="en-US" altLang="en-US"/>
          </a:p>
        </p:txBody>
      </p:sp>
    </p:spTree>
    <p:extLst>
      <p:ext uri="{BB962C8B-B14F-4D97-AF65-F5344CB8AC3E}">
        <p14:creationId xmlns:p14="http://schemas.microsoft.com/office/powerpoint/2010/main" val="1926828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E169B985-E50F-4D2F-987A-FB667B130B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39F12F-8737-4B01-83CF-BF64E824E9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A68CF1-3886-4B30-B4A2-FE03DBC23CAB}"/>
              </a:ext>
            </a:extLst>
          </p:cNvPr>
          <p:cNvSpPr>
            <a:spLocks noGrp="1" noChangeArrowheads="1"/>
          </p:cNvSpPr>
          <p:nvPr>
            <p:ph type="sldNum" sz="quarter" idx="12"/>
          </p:nvPr>
        </p:nvSpPr>
        <p:spPr>
          <a:ln/>
        </p:spPr>
        <p:txBody>
          <a:bodyPr/>
          <a:lstStyle>
            <a:lvl1pPr>
              <a:defRPr/>
            </a:lvl1pPr>
          </a:lstStyle>
          <a:p>
            <a:pPr>
              <a:defRPr/>
            </a:pPr>
            <a:fld id="{A5E89C1A-C754-4E0C-AA41-99084B0F0596}" type="slidenum">
              <a:rPr lang="en-US" altLang="en-US"/>
              <a:pPr>
                <a:defRPr/>
              </a:pPr>
              <a:t>‹#›</a:t>
            </a:fld>
            <a:endParaRPr lang="en-US" altLang="en-US"/>
          </a:p>
        </p:txBody>
      </p:sp>
    </p:spTree>
    <p:extLst>
      <p:ext uri="{BB962C8B-B14F-4D97-AF65-F5344CB8AC3E}">
        <p14:creationId xmlns:p14="http://schemas.microsoft.com/office/powerpoint/2010/main" val="3149044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200936-B787-406F-9869-7FC324EBDF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B955BC-3173-4DC3-8915-83FFDA63D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2859E7-C4C0-4915-A055-097B13AC4763}"/>
              </a:ext>
            </a:extLst>
          </p:cNvPr>
          <p:cNvSpPr>
            <a:spLocks noGrp="1" noChangeArrowheads="1"/>
          </p:cNvSpPr>
          <p:nvPr>
            <p:ph type="sldNum" sz="quarter" idx="12"/>
          </p:nvPr>
        </p:nvSpPr>
        <p:spPr>
          <a:ln/>
        </p:spPr>
        <p:txBody>
          <a:bodyPr/>
          <a:lstStyle>
            <a:lvl1pPr>
              <a:defRPr/>
            </a:lvl1pPr>
          </a:lstStyle>
          <a:p>
            <a:pPr>
              <a:defRPr/>
            </a:pPr>
            <a:fld id="{D662A647-ED7F-4D80-B15E-925519201A8A}" type="slidenum">
              <a:rPr lang="en-US" altLang="en-US"/>
              <a:pPr>
                <a:defRPr/>
              </a:pPr>
              <a:t>‹#›</a:t>
            </a:fld>
            <a:endParaRPr lang="en-US" altLang="en-US"/>
          </a:p>
        </p:txBody>
      </p:sp>
    </p:spTree>
    <p:extLst>
      <p:ext uri="{BB962C8B-B14F-4D97-AF65-F5344CB8AC3E}">
        <p14:creationId xmlns:p14="http://schemas.microsoft.com/office/powerpoint/2010/main" val="2708022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99F9012-77D0-4FC8-B338-5330DB267F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25428C-8B6C-42F6-AB47-DE3D172287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FE24A2-6E0D-4083-BCCE-678AD63EB25F}"/>
              </a:ext>
            </a:extLst>
          </p:cNvPr>
          <p:cNvSpPr>
            <a:spLocks noGrp="1" noChangeArrowheads="1"/>
          </p:cNvSpPr>
          <p:nvPr>
            <p:ph type="sldNum" sz="quarter" idx="12"/>
          </p:nvPr>
        </p:nvSpPr>
        <p:spPr>
          <a:ln/>
        </p:spPr>
        <p:txBody>
          <a:bodyPr/>
          <a:lstStyle>
            <a:lvl1pPr>
              <a:defRPr/>
            </a:lvl1pPr>
          </a:lstStyle>
          <a:p>
            <a:pPr>
              <a:defRPr/>
            </a:pPr>
            <a:fld id="{7ABAB83D-90FF-457F-A1ED-0184D1C93058}" type="slidenum">
              <a:rPr lang="en-US" altLang="en-US"/>
              <a:pPr>
                <a:defRPr/>
              </a:pPr>
              <a:t>‹#›</a:t>
            </a:fld>
            <a:endParaRPr lang="en-US" altLang="en-US"/>
          </a:p>
        </p:txBody>
      </p:sp>
    </p:spTree>
    <p:extLst>
      <p:ext uri="{BB962C8B-B14F-4D97-AF65-F5344CB8AC3E}">
        <p14:creationId xmlns:p14="http://schemas.microsoft.com/office/powerpoint/2010/main" val="386177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3B64308-5056-446D-925D-511DD61124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F6B070D-C028-4FCE-AC6F-A279BE6E97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D5CA49-02D6-4134-AA35-F7EB58E3EDB7}"/>
              </a:ext>
            </a:extLst>
          </p:cNvPr>
          <p:cNvSpPr>
            <a:spLocks noGrp="1" noChangeArrowheads="1"/>
          </p:cNvSpPr>
          <p:nvPr>
            <p:ph type="sldNum" sz="quarter" idx="12"/>
          </p:nvPr>
        </p:nvSpPr>
        <p:spPr>
          <a:ln/>
        </p:spPr>
        <p:txBody>
          <a:bodyPr/>
          <a:lstStyle>
            <a:lvl1pPr>
              <a:defRPr/>
            </a:lvl1pPr>
          </a:lstStyle>
          <a:p>
            <a:pPr>
              <a:defRPr/>
            </a:pPr>
            <a:fld id="{89E22479-6BA8-40C3-8911-EBB1EE96695F}" type="slidenum">
              <a:rPr lang="en-US" altLang="en-US"/>
              <a:pPr>
                <a:defRPr/>
              </a:pPr>
              <a:t>‹#›</a:t>
            </a:fld>
            <a:endParaRPr lang="en-US" altLang="en-US"/>
          </a:p>
        </p:txBody>
      </p:sp>
    </p:spTree>
    <p:extLst>
      <p:ext uri="{BB962C8B-B14F-4D97-AF65-F5344CB8AC3E}">
        <p14:creationId xmlns:p14="http://schemas.microsoft.com/office/powerpoint/2010/main" val="1230709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BB6F84-21F9-4E9D-BCE7-57A6370A5E4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2AA68DA-9881-47AF-9E6D-3947A54903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A1FA4DA-9C21-450D-8947-CD03A6940CB2}"/>
              </a:ext>
            </a:extLst>
          </p:cNvPr>
          <p:cNvSpPr>
            <a:spLocks noGrp="1" noChangeArrowheads="1"/>
          </p:cNvSpPr>
          <p:nvPr>
            <p:ph type="sldNum" sz="quarter" idx="12"/>
          </p:nvPr>
        </p:nvSpPr>
        <p:spPr>
          <a:ln/>
        </p:spPr>
        <p:txBody>
          <a:bodyPr/>
          <a:lstStyle>
            <a:lvl1pPr>
              <a:defRPr/>
            </a:lvl1pPr>
          </a:lstStyle>
          <a:p>
            <a:pPr>
              <a:defRPr/>
            </a:pPr>
            <a:fld id="{DFEC66A4-B974-47B6-B4EA-2ACD93DC4456}" type="slidenum">
              <a:rPr lang="en-US" altLang="en-US"/>
              <a:pPr>
                <a:defRPr/>
              </a:pPr>
              <a:t>‹#›</a:t>
            </a:fld>
            <a:endParaRPr lang="en-US" altLang="en-US"/>
          </a:p>
        </p:txBody>
      </p:sp>
    </p:spTree>
    <p:extLst>
      <p:ext uri="{BB962C8B-B14F-4D97-AF65-F5344CB8AC3E}">
        <p14:creationId xmlns:p14="http://schemas.microsoft.com/office/powerpoint/2010/main" val="1854242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6567960-154D-455F-81AF-DED6C6A83EA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F093C9A-B54C-40C8-9D8C-49D24B6AF5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2C6CCCD-BAF4-4B4A-9782-25DC97CEF373}"/>
              </a:ext>
            </a:extLst>
          </p:cNvPr>
          <p:cNvSpPr>
            <a:spLocks noGrp="1" noChangeArrowheads="1"/>
          </p:cNvSpPr>
          <p:nvPr>
            <p:ph type="sldNum" sz="quarter" idx="12"/>
          </p:nvPr>
        </p:nvSpPr>
        <p:spPr>
          <a:ln/>
        </p:spPr>
        <p:txBody>
          <a:bodyPr/>
          <a:lstStyle>
            <a:lvl1pPr>
              <a:defRPr/>
            </a:lvl1pPr>
          </a:lstStyle>
          <a:p>
            <a:pPr>
              <a:defRPr/>
            </a:pPr>
            <a:fld id="{A0265798-DA6C-4565-B64F-1BA3005C30C1}" type="slidenum">
              <a:rPr lang="en-US" altLang="en-US"/>
              <a:pPr>
                <a:defRPr/>
              </a:pPr>
              <a:t>‹#›</a:t>
            </a:fld>
            <a:endParaRPr lang="en-US" altLang="en-US"/>
          </a:p>
        </p:txBody>
      </p:sp>
    </p:spTree>
    <p:extLst>
      <p:ext uri="{BB962C8B-B14F-4D97-AF65-F5344CB8AC3E}">
        <p14:creationId xmlns:p14="http://schemas.microsoft.com/office/powerpoint/2010/main" val="688702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3A4D10A-4967-4CED-BF5B-5B7FC03F60C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7F42E52-1442-41E7-8C17-439A6FBB0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754A13F-835B-4D30-83AA-725D5B4C6EED}"/>
              </a:ext>
            </a:extLst>
          </p:cNvPr>
          <p:cNvSpPr>
            <a:spLocks noGrp="1" noChangeArrowheads="1"/>
          </p:cNvSpPr>
          <p:nvPr>
            <p:ph type="sldNum" sz="quarter" idx="12"/>
          </p:nvPr>
        </p:nvSpPr>
        <p:spPr>
          <a:ln/>
        </p:spPr>
        <p:txBody>
          <a:bodyPr/>
          <a:lstStyle>
            <a:lvl1pPr>
              <a:defRPr/>
            </a:lvl1pPr>
          </a:lstStyle>
          <a:p>
            <a:pPr>
              <a:defRPr/>
            </a:pPr>
            <a:fld id="{BB9F51F4-BE0B-4934-A83C-192E06F51350}" type="slidenum">
              <a:rPr lang="en-US" altLang="en-US"/>
              <a:pPr>
                <a:defRPr/>
              </a:pPr>
              <a:t>‹#›</a:t>
            </a:fld>
            <a:endParaRPr lang="en-US" altLang="en-US"/>
          </a:p>
        </p:txBody>
      </p:sp>
    </p:spTree>
    <p:extLst>
      <p:ext uri="{BB962C8B-B14F-4D97-AF65-F5344CB8AC3E}">
        <p14:creationId xmlns:p14="http://schemas.microsoft.com/office/powerpoint/2010/main" val="280607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3499E3D-2651-44B1-9B20-DC653946EE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FAF14E-CB64-4188-AE34-44D4233AAD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5F76E0-239F-4C8B-B67C-F1E81023E3E8}"/>
              </a:ext>
            </a:extLst>
          </p:cNvPr>
          <p:cNvSpPr>
            <a:spLocks noGrp="1" noChangeArrowheads="1"/>
          </p:cNvSpPr>
          <p:nvPr>
            <p:ph type="sldNum" sz="quarter" idx="12"/>
          </p:nvPr>
        </p:nvSpPr>
        <p:spPr>
          <a:ln/>
        </p:spPr>
        <p:txBody>
          <a:bodyPr/>
          <a:lstStyle>
            <a:lvl1pPr>
              <a:defRPr/>
            </a:lvl1pPr>
          </a:lstStyle>
          <a:p>
            <a:pPr>
              <a:defRPr/>
            </a:pPr>
            <a:fld id="{66527C96-C242-4A81-B042-D0CC88940D34}" type="slidenum">
              <a:rPr lang="en-US" altLang="en-US"/>
              <a:pPr>
                <a:defRPr/>
              </a:pPr>
              <a:t>‹#›</a:t>
            </a:fld>
            <a:endParaRPr lang="en-US" altLang="en-US"/>
          </a:p>
        </p:txBody>
      </p:sp>
    </p:spTree>
    <p:extLst>
      <p:ext uri="{BB962C8B-B14F-4D97-AF65-F5344CB8AC3E}">
        <p14:creationId xmlns:p14="http://schemas.microsoft.com/office/powerpoint/2010/main" val="3996391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D8387DA-E002-403F-A6F9-3C9E10FF55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45572C5-E5D1-4ADF-8445-1FDC10FB13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5E6F22-174D-4CED-9C06-67195E593C7C}"/>
              </a:ext>
            </a:extLst>
          </p:cNvPr>
          <p:cNvSpPr>
            <a:spLocks noGrp="1" noChangeArrowheads="1"/>
          </p:cNvSpPr>
          <p:nvPr>
            <p:ph type="sldNum" sz="quarter" idx="12"/>
          </p:nvPr>
        </p:nvSpPr>
        <p:spPr>
          <a:ln/>
        </p:spPr>
        <p:txBody>
          <a:bodyPr/>
          <a:lstStyle>
            <a:lvl1pPr>
              <a:defRPr/>
            </a:lvl1pPr>
          </a:lstStyle>
          <a:p>
            <a:pPr>
              <a:defRPr/>
            </a:pPr>
            <a:fld id="{DE150DC9-CA9D-40B1-A20D-BBF6A4B595C3}" type="slidenum">
              <a:rPr lang="en-US" altLang="en-US"/>
              <a:pPr>
                <a:defRPr/>
              </a:pPr>
              <a:t>‹#›</a:t>
            </a:fld>
            <a:endParaRPr lang="en-US" altLang="en-US"/>
          </a:p>
        </p:txBody>
      </p:sp>
    </p:spTree>
    <p:extLst>
      <p:ext uri="{BB962C8B-B14F-4D97-AF65-F5344CB8AC3E}">
        <p14:creationId xmlns:p14="http://schemas.microsoft.com/office/powerpoint/2010/main" val="50724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E52FE02-441A-6149-B8F6-1D9177B78F4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ABBC3E1A-2BD4-4348-9F17-671714ACA4A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FDC62ACA-5D04-724E-8460-8FD3BB7984F2}"/>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ea typeface="+mn-ea"/>
              </a:defRPr>
            </a:lvl1pPr>
          </a:lstStyle>
          <a:p>
            <a:pPr>
              <a:defRPr/>
            </a:pPr>
            <a:endParaRPr lang="en-US"/>
          </a:p>
        </p:txBody>
      </p:sp>
      <p:sp>
        <p:nvSpPr>
          <p:cNvPr id="1029" name="Rectangle 5">
            <a:extLst>
              <a:ext uri="{FF2B5EF4-FFF2-40B4-BE49-F238E27FC236}">
                <a16:creationId xmlns:a16="http://schemas.microsoft.com/office/drawing/2014/main" id="{F61A8EE8-A27A-914E-96EB-117651428140}"/>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ea typeface="+mn-ea"/>
              </a:defRPr>
            </a:lvl1pPr>
          </a:lstStyle>
          <a:p>
            <a:pPr>
              <a:defRPr/>
            </a:pPr>
            <a:endParaRPr lang="en-US"/>
          </a:p>
        </p:txBody>
      </p:sp>
      <p:sp>
        <p:nvSpPr>
          <p:cNvPr id="1030" name="Rectangle 6">
            <a:extLst>
              <a:ext uri="{FF2B5EF4-FFF2-40B4-BE49-F238E27FC236}">
                <a16:creationId xmlns:a16="http://schemas.microsoft.com/office/drawing/2014/main" id="{010DDFCC-EC84-A742-BACB-5C3C270D6DB2}"/>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72820A76-B129-497A-8E9D-15C1EAEA0B8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3.png"/><Relationship Id="rId5" Type="http://schemas.openxmlformats.org/officeDocument/2006/relationships/hyperlink" Target="http://intro.bio.rpi.edu/Studio/3Ecology/7/2In/inClass4_6LimitsToGrowth.wmv" TargetMode="External"/><Relationship Id="rId4" Type="http://schemas.openxmlformats.org/officeDocument/2006/relationships/hyperlink" Target="https://youtu.be/GuSHkeiWSho"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26.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4.jpe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www.iucn.org/" TargetMode="Externa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ontent Placeholder 5">
            <a:extLst>
              <a:ext uri="{FF2B5EF4-FFF2-40B4-BE49-F238E27FC236}">
                <a16:creationId xmlns:a16="http://schemas.microsoft.com/office/drawing/2014/main" id="{B829BD68-F17C-DF4A-91B0-A84A3FF1E35D}"/>
              </a:ext>
            </a:extLst>
          </p:cNvPr>
          <p:cNvSpPr>
            <a:spLocks noGrp="1"/>
          </p:cNvSpPr>
          <p:nvPr>
            <p:ph idx="4294967295"/>
          </p:nvPr>
        </p:nvSpPr>
        <p:spPr>
          <a:xfrm>
            <a:off x="304800" y="2727325"/>
            <a:ext cx="9144000" cy="1600200"/>
          </a:xfrm>
        </p:spPr>
        <p:txBody>
          <a:bodyPr/>
          <a:lstStyle/>
          <a:p>
            <a:pPr eaLnBrk="1" hangingPunct="1">
              <a:buFontTx/>
              <a:buNone/>
              <a:defRPr/>
            </a:pPr>
            <a:r>
              <a:rPr lang="en-US" sz="4800" b="1">
                <a:solidFill>
                  <a:srgbClr val="FF0000"/>
                </a:solidFill>
              </a:rPr>
              <a:t>Populations: Growth </a:t>
            </a:r>
            <a:r>
              <a:rPr lang="en-US" sz="3600" b="1">
                <a:solidFill>
                  <a:srgbClr val="FF0000"/>
                </a:solidFill>
              </a:rPr>
              <a:t>&amp;</a:t>
            </a:r>
            <a:r>
              <a:rPr lang="en-US" sz="4800" b="1">
                <a:solidFill>
                  <a:srgbClr val="FF0000"/>
                </a:solidFill>
              </a:rPr>
              <a:t> Extinction</a:t>
            </a:r>
          </a:p>
        </p:txBody>
      </p:sp>
      <p:pic>
        <p:nvPicPr>
          <p:cNvPr id="15" name="Picture 10" descr="wildebeast1">
            <a:extLst>
              <a:ext uri="{FF2B5EF4-FFF2-40B4-BE49-F238E27FC236}">
                <a16:creationId xmlns:a16="http://schemas.microsoft.com/office/drawing/2014/main" id="{486D08EE-2184-4199-9104-0B1E9B01E55A}"/>
              </a:ext>
            </a:extLst>
          </p:cNvPr>
          <p:cNvPicPr>
            <a:picLocks noChangeAspect="1" noChangeArrowheads="1"/>
          </p:cNvPicPr>
          <p:nvPr/>
        </p:nvPicPr>
        <p:blipFill>
          <a:blip r:embed="rId3">
            <a:lum bright="12000" contrast="40000"/>
            <a:extLst>
              <a:ext uri="{28A0092B-C50C-407E-A947-70E740481C1C}">
                <a14:useLocalDpi xmlns:a14="http://schemas.microsoft.com/office/drawing/2010/main" val="0"/>
              </a:ext>
            </a:extLst>
          </a:blip>
          <a:srcRect/>
          <a:stretch>
            <a:fillRect/>
          </a:stretch>
        </p:blipFill>
        <p:spPr bwMode="auto">
          <a:xfrm>
            <a:off x="3048000" y="4495800"/>
            <a:ext cx="2363788" cy="17875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daisies.jpg">
            <a:extLst>
              <a:ext uri="{FF2B5EF4-FFF2-40B4-BE49-F238E27FC236}">
                <a16:creationId xmlns:a16="http://schemas.microsoft.com/office/drawing/2014/main" id="{B93656FD-4888-417A-8340-E252287A072B}"/>
              </a:ext>
            </a:extLst>
          </p:cNvPr>
          <p:cNvPicPr>
            <a:picLocks noChangeAspect="1"/>
          </p:cNvPicPr>
          <p:nvPr/>
        </p:nvPicPr>
        <p:blipFill>
          <a:blip r:embed="rId4">
            <a:lum bright="10000" contrast="30000"/>
            <a:extLst>
              <a:ext uri="{28A0092B-C50C-407E-A947-70E740481C1C}">
                <a14:useLocalDpi xmlns:a14="http://schemas.microsoft.com/office/drawing/2010/main" val="0"/>
              </a:ext>
            </a:extLst>
          </a:blip>
          <a:srcRect t="5161"/>
          <a:stretch>
            <a:fillRect/>
          </a:stretch>
        </p:blipFill>
        <p:spPr bwMode="auto">
          <a:xfrm>
            <a:off x="457200" y="4419600"/>
            <a:ext cx="1828800" cy="16748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a:extLst>
              <a:ext uri="{FF2B5EF4-FFF2-40B4-BE49-F238E27FC236}">
                <a16:creationId xmlns:a16="http://schemas.microsoft.com/office/drawing/2014/main" id="{3BE8E91D-9E6B-4055-A76E-C645F2BB2F21}"/>
              </a:ext>
            </a:extLst>
          </p:cNvPr>
          <p:cNvPicPr>
            <a:picLocks noChangeArrowheads="1"/>
          </p:cNvPicPr>
          <p:nvPr/>
        </p:nvPicPr>
        <p:blipFill>
          <a:blip r:embed="rId5">
            <a:lum contrast="10000"/>
            <a:extLst>
              <a:ext uri="{28A0092B-C50C-407E-A947-70E740481C1C}">
                <a14:useLocalDpi xmlns:a14="http://schemas.microsoft.com/office/drawing/2010/main" val="0"/>
              </a:ext>
            </a:extLst>
          </a:blip>
          <a:srcRect l="12175" t="42494" r="24492"/>
          <a:stretch>
            <a:fillRect/>
          </a:stretch>
        </p:blipFill>
        <p:spPr bwMode="auto">
          <a:xfrm>
            <a:off x="600075" y="822325"/>
            <a:ext cx="1905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5" name="Picture 7" descr="Orangs_Face_Extinctiom">
            <a:extLst>
              <a:ext uri="{FF2B5EF4-FFF2-40B4-BE49-F238E27FC236}">
                <a16:creationId xmlns:a16="http://schemas.microsoft.com/office/drawing/2014/main" id="{1F8AE878-29C6-47BD-91F6-2F64D3BDA462}"/>
              </a:ext>
            </a:extLst>
          </p:cNvPr>
          <p:cNvPicPr>
            <a:picLocks noChangeAspect="1" noChangeArrowheads="1"/>
          </p:cNvPicPr>
          <p:nvPr/>
        </p:nvPicPr>
        <p:blipFill>
          <a:blip r:embed="rId6">
            <a:lum bright="-6000" contrast="30000"/>
            <a:extLst>
              <a:ext uri="{28A0092B-C50C-407E-A947-70E740481C1C}">
                <a14:useLocalDpi xmlns:a14="http://schemas.microsoft.com/office/drawing/2010/main" val="0"/>
              </a:ext>
            </a:extLst>
          </a:blip>
          <a:srcRect l="5714" t="1982" r="3929" b="15080"/>
          <a:stretch>
            <a:fillRect/>
          </a:stretch>
        </p:blipFill>
        <p:spPr bwMode="auto">
          <a:xfrm>
            <a:off x="3114675" y="304800"/>
            <a:ext cx="1981200" cy="2427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8" descr="http://caveblogem.files.wordpress.com/2006/10/pop.jpg">
            <a:extLst>
              <a:ext uri="{FF2B5EF4-FFF2-40B4-BE49-F238E27FC236}">
                <a16:creationId xmlns:a16="http://schemas.microsoft.com/office/drawing/2014/main" id="{6B93E34E-49D4-42F2-A935-99C8DFF073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0104"/>
          <a:stretch>
            <a:fillRect/>
          </a:stretch>
        </p:blipFill>
        <p:spPr bwMode="auto">
          <a:xfrm>
            <a:off x="5705475" y="3641725"/>
            <a:ext cx="19812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logisticGrowth">
            <a:extLst>
              <a:ext uri="{FF2B5EF4-FFF2-40B4-BE49-F238E27FC236}">
                <a16:creationId xmlns:a16="http://schemas.microsoft.com/office/drawing/2014/main" id="{28CE0460-D1B7-4105-AB74-259314D24EEB}"/>
              </a:ext>
            </a:extLst>
          </p:cNvPr>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553075" y="1035050"/>
            <a:ext cx="19812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7CF6611-E64E-6441-BE11-C5EAF72B92E3}"/>
              </a:ext>
            </a:extLst>
          </p:cNvPr>
          <p:cNvSpPr>
            <a:spLocks noGrp="1" noChangeArrowheads="1"/>
          </p:cNvSpPr>
          <p:nvPr>
            <p:ph type="title" idx="4294967295"/>
          </p:nvPr>
        </p:nvSpPr>
        <p:spPr>
          <a:xfrm>
            <a:off x="38100" y="-152400"/>
            <a:ext cx="8229600" cy="1143000"/>
          </a:xfrm>
        </p:spPr>
        <p:txBody>
          <a:bodyPr/>
          <a:lstStyle/>
          <a:p>
            <a:pPr algn="l" eaLnBrk="1" hangingPunct="1">
              <a:defRPr/>
            </a:pPr>
            <a:r>
              <a:rPr lang="en-US" b="1">
                <a:solidFill>
                  <a:srgbClr val="C00000"/>
                </a:solidFill>
              </a:rPr>
              <a:t>Exponential Growth</a:t>
            </a:r>
          </a:p>
        </p:txBody>
      </p:sp>
      <p:sp>
        <p:nvSpPr>
          <p:cNvPr id="86019" name="Rectangle 3">
            <a:extLst>
              <a:ext uri="{FF2B5EF4-FFF2-40B4-BE49-F238E27FC236}">
                <a16:creationId xmlns:a16="http://schemas.microsoft.com/office/drawing/2014/main" id="{D510A50D-2648-3C41-86E7-55BD2F1E31DC}"/>
              </a:ext>
            </a:extLst>
          </p:cNvPr>
          <p:cNvSpPr>
            <a:spLocks noGrp="1" noChangeArrowheads="1"/>
          </p:cNvSpPr>
          <p:nvPr>
            <p:ph type="body" idx="4294967295"/>
          </p:nvPr>
        </p:nvSpPr>
        <p:spPr>
          <a:xfrm>
            <a:off x="3505200" y="1066800"/>
            <a:ext cx="5819775" cy="5257800"/>
          </a:xfrm>
        </p:spPr>
        <p:txBody>
          <a:bodyPr/>
          <a:lstStyle/>
          <a:p>
            <a:pPr eaLnBrk="1" hangingPunct="1">
              <a:spcBef>
                <a:spcPts val="1200"/>
              </a:spcBef>
              <a:buClr>
                <a:srgbClr val="E46C0A"/>
              </a:buClr>
              <a:buSzPct val="135000"/>
              <a:buFont typeface="Wingdings" charset="0"/>
              <a:buChar char="§"/>
              <a:defRPr/>
            </a:pPr>
            <a:r>
              <a:rPr lang="en-US" sz="2000" b="1">
                <a:solidFill>
                  <a:srgbClr val="002060"/>
                </a:solidFill>
              </a:rPr>
              <a:t>Growth under conditions of unlimited resources </a:t>
            </a:r>
          </a:p>
          <a:p>
            <a:pPr eaLnBrk="1" hangingPunct="1">
              <a:spcBef>
                <a:spcPts val="1200"/>
              </a:spcBef>
              <a:buClr>
                <a:srgbClr val="E46C0A"/>
              </a:buClr>
              <a:buSzPct val="135000"/>
              <a:buFont typeface="Wingdings" charset="0"/>
              <a:buChar char="§"/>
              <a:defRPr/>
            </a:pPr>
            <a:r>
              <a:rPr lang="en-US" sz="2000" b="1">
                <a:solidFill>
                  <a:srgbClr val="002060"/>
                </a:solidFill>
              </a:rPr>
              <a:t>All populations capable of exponential growth</a:t>
            </a:r>
          </a:p>
          <a:p>
            <a:pPr eaLnBrk="1" hangingPunct="1">
              <a:spcBef>
                <a:spcPts val="1200"/>
              </a:spcBef>
              <a:buClr>
                <a:srgbClr val="E46C0A"/>
              </a:buClr>
              <a:buSzPct val="135000"/>
              <a:buFont typeface="Wingdings" charset="0"/>
              <a:buChar char="§"/>
              <a:defRPr/>
            </a:pPr>
            <a:r>
              <a:rPr lang="en-US" sz="2000" b="1">
                <a:solidFill>
                  <a:srgbClr val="002060"/>
                </a:solidFill>
              </a:rPr>
              <a:t>Rate of change in numbers:</a:t>
            </a:r>
            <a:endParaRPr lang="en-US" sz="2000">
              <a:solidFill>
                <a:srgbClr val="002060"/>
              </a:solidFill>
            </a:endParaRPr>
          </a:p>
          <a:p>
            <a:pPr eaLnBrk="1" hangingPunct="1">
              <a:spcBef>
                <a:spcPts val="600"/>
              </a:spcBef>
              <a:buClr>
                <a:srgbClr val="E46C0A"/>
              </a:buClr>
              <a:buSzPct val="135000"/>
              <a:buFontTx/>
              <a:buNone/>
              <a:defRPr/>
            </a:pPr>
            <a:r>
              <a:rPr lang="en-US" sz="2800" b="1">
                <a:solidFill>
                  <a:srgbClr val="002060"/>
                </a:solidFill>
              </a:rPr>
              <a:t>                 </a:t>
            </a:r>
            <a:r>
              <a:rPr lang="en-US" sz="1800" b="1">
                <a:solidFill>
                  <a:srgbClr val="002060"/>
                </a:solidFill>
              </a:rPr>
              <a:t>dN/dt = r</a:t>
            </a:r>
            <a:r>
              <a:rPr lang="en-US" sz="1800" b="1" baseline="-25000">
                <a:solidFill>
                  <a:srgbClr val="002060"/>
                </a:solidFill>
              </a:rPr>
              <a:t>max</a:t>
            </a:r>
            <a:r>
              <a:rPr lang="en-US" sz="1800" b="1">
                <a:solidFill>
                  <a:srgbClr val="002060"/>
                </a:solidFill>
              </a:rPr>
              <a:t>N</a:t>
            </a:r>
          </a:p>
          <a:p>
            <a:pPr eaLnBrk="1" hangingPunct="1">
              <a:spcBef>
                <a:spcPts val="600"/>
              </a:spcBef>
              <a:buClr>
                <a:srgbClr val="E46C0A"/>
              </a:buClr>
              <a:buSzPct val="135000"/>
              <a:buFontTx/>
              <a:buNone/>
              <a:defRPr/>
            </a:pPr>
            <a:r>
              <a:rPr lang="en-US" sz="1800" b="1">
                <a:solidFill>
                  <a:srgbClr val="002060"/>
                </a:solidFill>
              </a:rPr>
              <a:t>       or            N</a:t>
            </a:r>
            <a:r>
              <a:rPr lang="en-US" sz="1800" b="1" baseline="-25000">
                <a:solidFill>
                  <a:srgbClr val="002060"/>
                </a:solidFill>
              </a:rPr>
              <a:t>t</a:t>
            </a:r>
            <a:r>
              <a:rPr lang="en-US" sz="1800" b="1">
                <a:solidFill>
                  <a:srgbClr val="002060"/>
                </a:solidFill>
              </a:rPr>
              <a:t> = N</a:t>
            </a:r>
            <a:r>
              <a:rPr lang="en-US" sz="1800" b="1" baseline="-25000">
                <a:solidFill>
                  <a:srgbClr val="002060"/>
                </a:solidFill>
              </a:rPr>
              <a:t>0 </a:t>
            </a:r>
            <a:r>
              <a:rPr lang="en-US" sz="1800" b="1">
                <a:solidFill>
                  <a:srgbClr val="002060"/>
                </a:solidFill>
              </a:rPr>
              <a:t>e</a:t>
            </a:r>
            <a:r>
              <a:rPr lang="en-US" sz="1800" b="1" baseline="30000">
                <a:solidFill>
                  <a:srgbClr val="002060"/>
                </a:solidFill>
              </a:rPr>
              <a:t>rt</a:t>
            </a:r>
          </a:p>
          <a:p>
            <a:pPr eaLnBrk="1" hangingPunct="1">
              <a:spcBef>
                <a:spcPts val="1200"/>
              </a:spcBef>
              <a:buClr>
                <a:srgbClr val="E46C0A"/>
              </a:buClr>
              <a:buSzPct val="135000"/>
              <a:buFont typeface="Wingdings" charset="0"/>
              <a:buChar char="§"/>
              <a:defRPr/>
            </a:pPr>
            <a:r>
              <a:rPr lang="en-US" sz="2000" b="1">
                <a:solidFill>
                  <a:srgbClr val="FF0000"/>
                </a:solidFill>
              </a:rPr>
              <a:t>Doubling time </a:t>
            </a:r>
            <a:r>
              <a:rPr lang="en-US" sz="2000" b="1">
                <a:solidFill>
                  <a:srgbClr val="002060"/>
                </a:solidFill>
              </a:rPr>
              <a:t>= time until  N</a:t>
            </a:r>
            <a:r>
              <a:rPr lang="en-US" sz="2000" b="1" baseline="-25000">
                <a:solidFill>
                  <a:srgbClr val="002060"/>
                </a:solidFill>
              </a:rPr>
              <a:t>t</a:t>
            </a:r>
            <a:r>
              <a:rPr lang="en-US" sz="2000" b="1">
                <a:solidFill>
                  <a:srgbClr val="002060"/>
                </a:solidFill>
              </a:rPr>
              <a:t>/N</a:t>
            </a:r>
            <a:r>
              <a:rPr lang="en-US" sz="2000" b="1" baseline="-25000">
                <a:solidFill>
                  <a:srgbClr val="002060"/>
                </a:solidFill>
              </a:rPr>
              <a:t>0</a:t>
            </a:r>
            <a:r>
              <a:rPr lang="en-US" sz="2000" b="1">
                <a:solidFill>
                  <a:srgbClr val="002060"/>
                </a:solidFill>
              </a:rPr>
              <a:t> = 2</a:t>
            </a:r>
          </a:p>
          <a:p>
            <a:pPr lvl="1" eaLnBrk="1" hangingPunct="1">
              <a:spcBef>
                <a:spcPts val="600"/>
              </a:spcBef>
              <a:buClr>
                <a:srgbClr val="E46C0A"/>
              </a:buClr>
              <a:buSzPct val="135000"/>
              <a:buFontTx/>
              <a:buNone/>
              <a:defRPr/>
            </a:pPr>
            <a:r>
              <a:rPr lang="en-US" sz="1600" b="1">
                <a:solidFill>
                  <a:srgbClr val="002060"/>
                </a:solidFill>
              </a:rPr>
              <a:t>                        </a:t>
            </a:r>
            <a:r>
              <a:rPr lang="en-US" sz="1800" b="1">
                <a:solidFill>
                  <a:srgbClr val="002060"/>
                </a:solidFill>
              </a:rPr>
              <a:t>N</a:t>
            </a:r>
            <a:r>
              <a:rPr lang="en-US" sz="1800" b="1" baseline="-25000">
                <a:solidFill>
                  <a:srgbClr val="002060"/>
                </a:solidFill>
              </a:rPr>
              <a:t>t</a:t>
            </a:r>
            <a:r>
              <a:rPr lang="en-US" sz="1800" b="1">
                <a:solidFill>
                  <a:srgbClr val="002060"/>
                </a:solidFill>
              </a:rPr>
              <a:t>/N</a:t>
            </a:r>
            <a:r>
              <a:rPr lang="en-US" sz="1800" b="1" baseline="-25000">
                <a:solidFill>
                  <a:srgbClr val="002060"/>
                </a:solidFill>
              </a:rPr>
              <a:t>0 </a:t>
            </a:r>
            <a:r>
              <a:rPr lang="en-US" sz="1800" b="1">
                <a:solidFill>
                  <a:srgbClr val="002060"/>
                </a:solidFill>
              </a:rPr>
              <a:t>= e</a:t>
            </a:r>
            <a:r>
              <a:rPr lang="en-US" sz="1800" b="1" baseline="30000">
                <a:solidFill>
                  <a:srgbClr val="002060"/>
                </a:solidFill>
              </a:rPr>
              <a:t>rt</a:t>
            </a:r>
            <a:r>
              <a:rPr lang="en-US" sz="1800" b="1">
                <a:solidFill>
                  <a:srgbClr val="002060"/>
                </a:solidFill>
              </a:rPr>
              <a:t> = 2</a:t>
            </a:r>
          </a:p>
          <a:p>
            <a:pPr eaLnBrk="1" hangingPunct="1">
              <a:spcBef>
                <a:spcPts val="600"/>
              </a:spcBef>
              <a:buClr>
                <a:srgbClr val="E46C0A"/>
              </a:buClr>
              <a:buSzPct val="120000"/>
              <a:buFontTx/>
              <a:buNone/>
              <a:defRPr/>
            </a:pPr>
            <a:r>
              <a:rPr lang="en-US" sz="1800" b="1">
                <a:solidFill>
                  <a:srgbClr val="002060"/>
                </a:solidFill>
              </a:rPr>
              <a:t>                 ln(N</a:t>
            </a:r>
            <a:r>
              <a:rPr lang="en-US" sz="1800" b="1" baseline="-25000">
                <a:solidFill>
                  <a:srgbClr val="002060"/>
                </a:solidFill>
              </a:rPr>
              <a:t>t</a:t>
            </a:r>
            <a:r>
              <a:rPr lang="en-US" sz="1800" b="1">
                <a:solidFill>
                  <a:srgbClr val="002060"/>
                </a:solidFill>
              </a:rPr>
              <a:t>/N</a:t>
            </a:r>
            <a:r>
              <a:rPr lang="en-US" sz="1800" b="1" baseline="-25000">
                <a:solidFill>
                  <a:srgbClr val="002060"/>
                </a:solidFill>
              </a:rPr>
              <a:t>0</a:t>
            </a:r>
            <a:r>
              <a:rPr lang="en-US" sz="1800" b="1">
                <a:solidFill>
                  <a:srgbClr val="002060"/>
                </a:solidFill>
              </a:rPr>
              <a:t>) = ln(e</a:t>
            </a:r>
            <a:r>
              <a:rPr lang="en-US" sz="1800" b="1" baseline="30000">
                <a:solidFill>
                  <a:srgbClr val="002060"/>
                </a:solidFill>
              </a:rPr>
              <a:t>rt </a:t>
            </a:r>
            <a:r>
              <a:rPr lang="en-US" sz="1800" b="1">
                <a:solidFill>
                  <a:srgbClr val="002060"/>
                </a:solidFill>
              </a:rPr>
              <a:t>) =  ln(2)</a:t>
            </a:r>
          </a:p>
          <a:p>
            <a:pPr eaLnBrk="1" hangingPunct="1">
              <a:spcBef>
                <a:spcPts val="600"/>
              </a:spcBef>
              <a:buClr>
                <a:srgbClr val="E46C0A"/>
              </a:buClr>
              <a:buSzPct val="120000"/>
              <a:buFontTx/>
              <a:buNone/>
              <a:defRPr/>
            </a:pPr>
            <a:r>
              <a:rPr lang="en-US" sz="1800" b="1">
                <a:solidFill>
                  <a:srgbClr val="002060"/>
                </a:solidFill>
              </a:rPr>
              <a:t>                      rt = .7</a:t>
            </a:r>
          </a:p>
          <a:p>
            <a:pPr eaLnBrk="1" hangingPunct="1">
              <a:spcBef>
                <a:spcPts val="600"/>
              </a:spcBef>
              <a:buClr>
                <a:srgbClr val="E46C0A"/>
              </a:buClr>
              <a:buSzPct val="120000"/>
              <a:buFontTx/>
              <a:buNone/>
              <a:defRPr/>
            </a:pPr>
            <a:r>
              <a:rPr lang="en-US" sz="1800" b="1">
                <a:solidFill>
                  <a:srgbClr val="002060"/>
                </a:solidFill>
              </a:rPr>
              <a:t>                        t ~ .7/r</a:t>
            </a:r>
          </a:p>
          <a:p>
            <a:pPr eaLnBrk="1" hangingPunct="1">
              <a:spcBef>
                <a:spcPts val="1200"/>
              </a:spcBef>
              <a:buClr>
                <a:srgbClr val="E46C0A"/>
              </a:buClr>
              <a:buSzPct val="120000"/>
              <a:buFont typeface="Wingdings" charset="0"/>
              <a:buChar char="§"/>
              <a:defRPr/>
            </a:pPr>
            <a:r>
              <a:rPr lang="en-US" sz="2000" b="1">
                <a:solidFill>
                  <a:srgbClr val="002060"/>
                </a:solidFill>
              </a:rPr>
              <a:t>If r = 10%/yr   then doubling time = ?</a:t>
            </a:r>
          </a:p>
          <a:p>
            <a:pPr eaLnBrk="1" hangingPunct="1">
              <a:spcBef>
                <a:spcPts val="1200"/>
              </a:spcBef>
              <a:buClr>
                <a:srgbClr val="E46C0A"/>
              </a:buClr>
              <a:buSzPct val="120000"/>
              <a:buFont typeface="Wingdings" charset="0"/>
              <a:buChar char="§"/>
              <a:defRPr/>
            </a:pPr>
            <a:r>
              <a:rPr lang="en-US" sz="2000" b="1">
                <a:solidFill>
                  <a:srgbClr val="002060"/>
                </a:solidFill>
              </a:rPr>
              <a:t>t = .7/.10  =  7 yrs   </a:t>
            </a:r>
          </a:p>
        </p:txBody>
      </p:sp>
      <p:pic>
        <p:nvPicPr>
          <p:cNvPr id="33795" name="Picture 7" descr="Exponential growth.jpg">
            <a:extLst>
              <a:ext uri="{FF2B5EF4-FFF2-40B4-BE49-F238E27FC236}">
                <a16:creationId xmlns:a16="http://schemas.microsoft.com/office/drawing/2014/main" id="{6E0B7F87-5D0B-40AC-8A5E-9AEA1A6DD3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1219200"/>
            <a:ext cx="34940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a:extLst>
              <a:ext uri="{FF2B5EF4-FFF2-40B4-BE49-F238E27FC236}">
                <a16:creationId xmlns:a16="http://schemas.microsoft.com/office/drawing/2014/main" id="{134E0E4A-5A8C-7E4A-A45C-9BDEA30BC8C7}"/>
              </a:ext>
            </a:extLst>
          </p:cNvPr>
          <p:cNvSpPr/>
          <p:nvPr/>
        </p:nvSpPr>
        <p:spPr>
          <a:xfrm>
            <a:off x="1562100" y="1219200"/>
            <a:ext cx="346075" cy="1133475"/>
          </a:xfrm>
          <a:custGeom>
            <a:avLst/>
            <a:gdLst>
              <a:gd name="connsiteX0" fmla="*/ 0 w 346075"/>
              <a:gd name="connsiteY0" fmla="*/ 1133475 h 1133475"/>
              <a:gd name="connsiteX1" fmla="*/ 104775 w 346075"/>
              <a:gd name="connsiteY1" fmla="*/ 971550 h 1133475"/>
              <a:gd name="connsiteX2" fmla="*/ 257175 w 346075"/>
              <a:gd name="connsiteY2" fmla="*/ 561975 h 1133475"/>
              <a:gd name="connsiteX3" fmla="*/ 333375 w 346075"/>
              <a:gd name="connsiteY3" fmla="*/ 180975 h 1133475"/>
              <a:gd name="connsiteX4" fmla="*/ 333375 w 346075"/>
              <a:gd name="connsiteY4" fmla="*/ 0 h 1133475"/>
              <a:gd name="connsiteX5" fmla="*/ 333375 w 346075"/>
              <a:gd name="connsiteY5" fmla="*/ 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075" h="1133475">
                <a:moveTo>
                  <a:pt x="0" y="1133475"/>
                </a:moveTo>
                <a:cubicBezTo>
                  <a:pt x="30956" y="1100137"/>
                  <a:pt x="61912" y="1066800"/>
                  <a:pt x="104775" y="971550"/>
                </a:cubicBezTo>
                <a:cubicBezTo>
                  <a:pt x="147638" y="876300"/>
                  <a:pt x="219075" y="693738"/>
                  <a:pt x="257175" y="561975"/>
                </a:cubicBezTo>
                <a:cubicBezTo>
                  <a:pt x="295275" y="430213"/>
                  <a:pt x="320675" y="274637"/>
                  <a:pt x="333375" y="180975"/>
                </a:cubicBezTo>
                <a:cubicBezTo>
                  <a:pt x="346075" y="87313"/>
                  <a:pt x="333375" y="0"/>
                  <a:pt x="333375" y="0"/>
                </a:cubicBezTo>
                <a:lnTo>
                  <a:pt x="333375" y="0"/>
                </a:lnTo>
              </a:path>
            </a:pathLst>
          </a:cu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01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601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6019">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6019">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6019">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86019">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860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a:extLst>
              <a:ext uri="{FF2B5EF4-FFF2-40B4-BE49-F238E27FC236}">
                <a16:creationId xmlns:a16="http://schemas.microsoft.com/office/drawing/2014/main" id="{3750184B-0A6D-4E25-A297-F697677D4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32766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 Box 5">
            <a:extLst>
              <a:ext uri="{FF2B5EF4-FFF2-40B4-BE49-F238E27FC236}">
                <a16:creationId xmlns:a16="http://schemas.microsoft.com/office/drawing/2014/main" id="{9FB6246B-0AC5-4736-A234-547FDD56D4BC}"/>
              </a:ext>
            </a:extLst>
          </p:cNvPr>
          <p:cNvSpPr txBox="1">
            <a:spLocks noChangeArrowheads="1"/>
          </p:cNvSpPr>
          <p:nvPr/>
        </p:nvSpPr>
        <p:spPr bwMode="auto">
          <a:xfrm>
            <a:off x="5029200" y="3200400"/>
            <a:ext cx="342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3600" b="1">
                <a:hlinkClick r:id="" action="ppaction://hlinkshowjump?jump=nextslide"/>
              </a:rPr>
              <a:t>Video</a:t>
            </a:r>
            <a:endParaRPr lang="en-US" altLang="en-US" sz="3600" b="1"/>
          </a:p>
        </p:txBody>
      </p:sp>
      <p:sp>
        <p:nvSpPr>
          <p:cNvPr id="35843" name="Text Box 6">
            <a:extLst>
              <a:ext uri="{FF2B5EF4-FFF2-40B4-BE49-F238E27FC236}">
                <a16:creationId xmlns:a16="http://schemas.microsoft.com/office/drawing/2014/main" id="{0A06C069-9B60-46F5-935B-96A6780A7681}"/>
              </a:ext>
            </a:extLst>
          </p:cNvPr>
          <p:cNvSpPr txBox="1">
            <a:spLocks noChangeArrowheads="1"/>
          </p:cNvSpPr>
          <p:nvPr/>
        </p:nvSpPr>
        <p:spPr bwMode="auto">
          <a:xfrm>
            <a:off x="609600" y="609600"/>
            <a:ext cx="7772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800">
                <a:solidFill>
                  <a:srgbClr val="DA0000"/>
                </a:solidFill>
              </a:rPr>
              <a:t>“The greatest shortcoming of the human race is our inability to understand the exponential function.”</a:t>
            </a:r>
          </a:p>
        </p:txBody>
      </p:sp>
      <p:sp>
        <p:nvSpPr>
          <p:cNvPr id="35844" name="Text Box 7">
            <a:extLst>
              <a:ext uri="{FF2B5EF4-FFF2-40B4-BE49-F238E27FC236}">
                <a16:creationId xmlns:a16="http://schemas.microsoft.com/office/drawing/2014/main" id="{526CAB74-E700-4466-850F-EBD5B15EB750}"/>
              </a:ext>
            </a:extLst>
          </p:cNvPr>
          <p:cNvSpPr txBox="1">
            <a:spLocks noChangeArrowheads="1"/>
          </p:cNvSpPr>
          <p:nvPr/>
        </p:nvSpPr>
        <p:spPr bwMode="auto">
          <a:xfrm>
            <a:off x="838200" y="5410200"/>
            <a:ext cx="388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1800"/>
              <a:t>Professor Emeritus Al Bartlett of Colorado University at Boulder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02DD003D-8492-4AF0-AD14-62AAD8480409}"/>
              </a:ext>
            </a:extLst>
          </p:cNvPr>
          <p:cNvSpPr>
            <a:spLocks noChangeArrowheads="1"/>
          </p:cNvSpPr>
          <p:nvPr/>
        </p:nvSpPr>
        <p:spPr bwMode="auto">
          <a:xfrm>
            <a:off x="1295400" y="-76200"/>
            <a:ext cx="670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400" b="1" u="sng">
                <a:solidFill>
                  <a:srgbClr val="009999"/>
                </a:solidFill>
                <a:hlinkClick r:id="rId4"/>
              </a:rPr>
              <a:t>Video: Professor Emeritus Al Bartlett </a:t>
            </a:r>
            <a:endParaRPr lang="en-US" altLang="en-US" sz="2400"/>
          </a:p>
        </p:txBody>
      </p:sp>
      <p:sp>
        <p:nvSpPr>
          <p:cNvPr id="68610" name="Rectangle 3">
            <a:extLst>
              <a:ext uri="{FF2B5EF4-FFF2-40B4-BE49-F238E27FC236}">
                <a16:creationId xmlns:a16="http://schemas.microsoft.com/office/drawing/2014/main" id="{E7F529FA-8B31-4D5A-B8A4-BB9A4F86F1F1}"/>
              </a:ext>
            </a:extLst>
          </p:cNvPr>
          <p:cNvSpPr>
            <a:spLocks noChangeArrowheads="1"/>
          </p:cNvSpPr>
          <p:nvPr/>
        </p:nvSpPr>
        <p:spPr bwMode="auto">
          <a:xfrm>
            <a:off x="6189663" y="6564313"/>
            <a:ext cx="2954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hlinkClick r:id="rId5"/>
              </a:rPr>
              <a:t>backup copy of the video</a:t>
            </a:r>
            <a:endParaRPr lang="en-US" altLang="en-US" b="1"/>
          </a:p>
        </p:txBody>
      </p:sp>
      <p:pic>
        <p:nvPicPr>
          <p:cNvPr id="2" name="inClass4_6LimitsToGrowth">
            <a:hlinkClick r:id="" action="ppaction://media"/>
            <a:extLst>
              <a:ext uri="{FF2B5EF4-FFF2-40B4-BE49-F238E27FC236}">
                <a16:creationId xmlns:a16="http://schemas.microsoft.com/office/drawing/2014/main" id="{A1183D49-629D-474E-9328-F951BC7859B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369887"/>
            <a:ext cx="8244417" cy="61833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5A9B761-09E1-2142-8A0C-59FD6C41C886}"/>
              </a:ext>
            </a:extLst>
          </p:cNvPr>
          <p:cNvSpPr>
            <a:spLocks noGrp="1"/>
          </p:cNvSpPr>
          <p:nvPr>
            <p:ph type="title"/>
          </p:nvPr>
        </p:nvSpPr>
        <p:spPr>
          <a:xfrm>
            <a:off x="457200" y="274638"/>
            <a:ext cx="8229600" cy="792162"/>
          </a:xfrm>
        </p:spPr>
        <p:txBody>
          <a:bodyPr/>
          <a:lstStyle/>
          <a:p>
            <a:pPr>
              <a:defRPr/>
            </a:pPr>
            <a:r>
              <a:rPr lang="en-US" altLang="en-US">
                <a:solidFill>
                  <a:srgbClr val="DA0000"/>
                </a:solidFill>
              </a:rPr>
              <a:t>Al’s Table of Options</a:t>
            </a:r>
          </a:p>
        </p:txBody>
      </p:sp>
      <p:sp>
        <p:nvSpPr>
          <p:cNvPr id="5123" name="Rectangle 4">
            <a:extLst>
              <a:ext uri="{FF2B5EF4-FFF2-40B4-BE49-F238E27FC236}">
                <a16:creationId xmlns:a16="http://schemas.microsoft.com/office/drawing/2014/main" id="{B2109AC2-8647-834E-A61A-593FB7A9737F}"/>
              </a:ext>
            </a:extLst>
          </p:cNvPr>
          <p:cNvSpPr>
            <a:spLocks noGrp="1"/>
          </p:cNvSpPr>
          <p:nvPr>
            <p:ph type="body" sz="half" idx="1"/>
          </p:nvPr>
        </p:nvSpPr>
        <p:spPr>
          <a:xfrm>
            <a:off x="457200" y="1219200"/>
            <a:ext cx="4038600" cy="5334000"/>
          </a:xfrm>
        </p:spPr>
        <p:txBody>
          <a:bodyPr/>
          <a:lstStyle/>
          <a:p>
            <a:pPr>
              <a:lnSpc>
                <a:spcPct val="80000"/>
              </a:lnSpc>
              <a:defRPr/>
            </a:pPr>
            <a:r>
              <a:rPr lang="en-US" altLang="en-US" sz="2400" b="1">
                <a:solidFill>
                  <a:srgbClr val="DA0000"/>
                </a:solidFill>
              </a:rPr>
              <a:t>Increase populations</a:t>
            </a:r>
          </a:p>
          <a:p>
            <a:pPr>
              <a:lnSpc>
                <a:spcPct val="80000"/>
              </a:lnSpc>
              <a:buFont typeface="Arial" pitchFamily="34" charset="0"/>
              <a:buNone/>
              <a:defRPr/>
            </a:pPr>
            <a:r>
              <a:rPr lang="en-US" altLang="en-US" sz="2400"/>
              <a:t>Procreation</a:t>
            </a:r>
          </a:p>
          <a:p>
            <a:pPr>
              <a:lnSpc>
                <a:spcPct val="80000"/>
              </a:lnSpc>
              <a:buFont typeface="Arial" pitchFamily="34" charset="0"/>
              <a:buNone/>
              <a:defRPr/>
            </a:pPr>
            <a:r>
              <a:rPr lang="en-US" altLang="en-US" sz="2400"/>
              <a:t>Motherhood</a:t>
            </a:r>
          </a:p>
          <a:p>
            <a:pPr>
              <a:lnSpc>
                <a:spcPct val="80000"/>
              </a:lnSpc>
              <a:buFont typeface="Arial" pitchFamily="34" charset="0"/>
              <a:buNone/>
              <a:defRPr/>
            </a:pPr>
            <a:r>
              <a:rPr lang="en-US" altLang="en-US" sz="2400"/>
              <a:t>Large families</a:t>
            </a:r>
          </a:p>
          <a:p>
            <a:pPr>
              <a:lnSpc>
                <a:spcPct val="80000"/>
              </a:lnSpc>
              <a:buFont typeface="Arial" pitchFamily="34" charset="0"/>
              <a:buNone/>
              <a:defRPr/>
            </a:pPr>
            <a:r>
              <a:rPr lang="en-US" altLang="en-US" sz="2400"/>
              <a:t>Immigration</a:t>
            </a:r>
          </a:p>
          <a:p>
            <a:pPr>
              <a:lnSpc>
                <a:spcPct val="80000"/>
              </a:lnSpc>
              <a:buFont typeface="Arial" pitchFamily="34" charset="0"/>
              <a:buNone/>
              <a:defRPr/>
            </a:pPr>
            <a:r>
              <a:rPr lang="en-US" altLang="en-US" sz="2400"/>
              <a:t>Medicine</a:t>
            </a:r>
          </a:p>
          <a:p>
            <a:pPr>
              <a:lnSpc>
                <a:spcPct val="80000"/>
              </a:lnSpc>
              <a:buFont typeface="Arial" pitchFamily="34" charset="0"/>
              <a:buNone/>
              <a:defRPr/>
            </a:pPr>
            <a:r>
              <a:rPr lang="en-US" altLang="en-US" sz="2400"/>
              <a:t>Public health</a:t>
            </a:r>
          </a:p>
          <a:p>
            <a:pPr>
              <a:lnSpc>
                <a:spcPct val="80000"/>
              </a:lnSpc>
              <a:buFont typeface="Arial" pitchFamily="34" charset="0"/>
              <a:buNone/>
              <a:defRPr/>
            </a:pPr>
            <a:r>
              <a:rPr lang="en-US" altLang="en-US" sz="2400"/>
              <a:t>Sanitation</a:t>
            </a:r>
          </a:p>
          <a:p>
            <a:pPr>
              <a:lnSpc>
                <a:spcPct val="80000"/>
              </a:lnSpc>
              <a:buFont typeface="Arial" pitchFamily="34" charset="0"/>
              <a:buNone/>
              <a:defRPr/>
            </a:pPr>
            <a:r>
              <a:rPr lang="en-US" altLang="en-US" sz="2400"/>
              <a:t>Peace</a:t>
            </a:r>
          </a:p>
          <a:p>
            <a:pPr>
              <a:lnSpc>
                <a:spcPct val="80000"/>
              </a:lnSpc>
              <a:buFont typeface="Arial" pitchFamily="34" charset="0"/>
              <a:buNone/>
              <a:defRPr/>
            </a:pPr>
            <a:r>
              <a:rPr lang="en-US" altLang="en-US" sz="2400"/>
              <a:t>Law and order</a:t>
            </a:r>
          </a:p>
          <a:p>
            <a:pPr>
              <a:lnSpc>
                <a:spcPct val="80000"/>
              </a:lnSpc>
              <a:buFont typeface="Arial" pitchFamily="34" charset="0"/>
              <a:buNone/>
              <a:defRPr/>
            </a:pPr>
            <a:r>
              <a:rPr lang="en-US" altLang="en-US" sz="2400"/>
              <a:t>Scientific agriculture</a:t>
            </a:r>
          </a:p>
          <a:p>
            <a:pPr>
              <a:lnSpc>
                <a:spcPct val="80000"/>
              </a:lnSpc>
              <a:buFont typeface="Arial" pitchFamily="34" charset="0"/>
              <a:buNone/>
              <a:defRPr/>
            </a:pPr>
            <a:r>
              <a:rPr lang="en-US" altLang="en-US" sz="2400"/>
              <a:t>Accident prevention</a:t>
            </a:r>
          </a:p>
          <a:p>
            <a:pPr>
              <a:lnSpc>
                <a:spcPct val="80000"/>
              </a:lnSpc>
              <a:buFont typeface="Arial" pitchFamily="34" charset="0"/>
              <a:buNone/>
              <a:defRPr/>
            </a:pPr>
            <a:r>
              <a:rPr lang="en-US" altLang="en-US" sz="2400"/>
              <a:t>Clean air</a:t>
            </a:r>
          </a:p>
          <a:p>
            <a:pPr>
              <a:lnSpc>
                <a:spcPct val="80000"/>
              </a:lnSpc>
              <a:buFont typeface="Arial" pitchFamily="34" charset="0"/>
              <a:buNone/>
              <a:defRPr/>
            </a:pPr>
            <a:r>
              <a:rPr lang="en-US" altLang="en-US" sz="2400"/>
              <a:t>Ignorance of problem</a:t>
            </a:r>
          </a:p>
        </p:txBody>
      </p:sp>
      <p:sp>
        <p:nvSpPr>
          <p:cNvPr id="5124" name="Rectangle 5">
            <a:extLst>
              <a:ext uri="{FF2B5EF4-FFF2-40B4-BE49-F238E27FC236}">
                <a16:creationId xmlns:a16="http://schemas.microsoft.com/office/drawing/2014/main" id="{7B93C8D8-3BDF-6045-96AF-7C5B0F6B8D46}"/>
              </a:ext>
            </a:extLst>
          </p:cNvPr>
          <p:cNvSpPr>
            <a:spLocks noGrp="1"/>
          </p:cNvSpPr>
          <p:nvPr>
            <p:ph type="body" sz="half" idx="2"/>
          </p:nvPr>
        </p:nvSpPr>
        <p:spPr>
          <a:xfrm>
            <a:off x="4648200" y="1295400"/>
            <a:ext cx="4038600" cy="4830763"/>
          </a:xfrm>
        </p:spPr>
        <p:txBody>
          <a:bodyPr/>
          <a:lstStyle/>
          <a:p>
            <a:pPr>
              <a:lnSpc>
                <a:spcPct val="80000"/>
              </a:lnSpc>
              <a:defRPr/>
            </a:pPr>
            <a:r>
              <a:rPr lang="en-US" altLang="en-US" sz="2400" b="1">
                <a:solidFill>
                  <a:srgbClr val="DA0000"/>
                </a:solidFill>
              </a:rPr>
              <a:t>Decrease populations</a:t>
            </a:r>
          </a:p>
          <a:p>
            <a:pPr>
              <a:lnSpc>
                <a:spcPct val="80000"/>
              </a:lnSpc>
              <a:buFont typeface="Arial" pitchFamily="34" charset="0"/>
              <a:buNone/>
              <a:defRPr/>
            </a:pPr>
            <a:r>
              <a:rPr lang="en-US" altLang="en-US" sz="2400"/>
              <a:t>Contraception</a:t>
            </a:r>
          </a:p>
          <a:p>
            <a:pPr>
              <a:lnSpc>
                <a:spcPct val="80000"/>
              </a:lnSpc>
              <a:buFont typeface="Arial" pitchFamily="34" charset="0"/>
              <a:buNone/>
              <a:defRPr/>
            </a:pPr>
            <a:r>
              <a:rPr lang="en-US" altLang="en-US" sz="2400"/>
              <a:t>Abortion</a:t>
            </a:r>
          </a:p>
          <a:p>
            <a:pPr>
              <a:lnSpc>
                <a:spcPct val="80000"/>
              </a:lnSpc>
              <a:buFont typeface="Arial" pitchFamily="34" charset="0"/>
              <a:buNone/>
              <a:defRPr/>
            </a:pPr>
            <a:r>
              <a:rPr lang="en-US" altLang="en-US" sz="2400"/>
              <a:t>Small families</a:t>
            </a:r>
          </a:p>
          <a:p>
            <a:pPr>
              <a:lnSpc>
                <a:spcPct val="80000"/>
              </a:lnSpc>
              <a:buFont typeface="Arial" pitchFamily="34" charset="0"/>
              <a:buNone/>
              <a:defRPr/>
            </a:pPr>
            <a:r>
              <a:rPr lang="en-US" altLang="en-US" sz="2400"/>
              <a:t>Stopping immigration</a:t>
            </a:r>
          </a:p>
          <a:p>
            <a:pPr>
              <a:lnSpc>
                <a:spcPct val="80000"/>
              </a:lnSpc>
              <a:buFont typeface="Arial" pitchFamily="34" charset="0"/>
              <a:buNone/>
              <a:defRPr/>
            </a:pPr>
            <a:r>
              <a:rPr lang="en-US" altLang="en-US" sz="2400"/>
              <a:t>Disease</a:t>
            </a:r>
          </a:p>
          <a:p>
            <a:pPr>
              <a:lnSpc>
                <a:spcPct val="80000"/>
              </a:lnSpc>
              <a:buFont typeface="Arial" pitchFamily="34" charset="0"/>
              <a:buNone/>
              <a:defRPr/>
            </a:pPr>
            <a:r>
              <a:rPr lang="en-US" altLang="en-US" sz="2400"/>
              <a:t>War</a:t>
            </a:r>
          </a:p>
          <a:p>
            <a:pPr>
              <a:lnSpc>
                <a:spcPct val="80000"/>
              </a:lnSpc>
              <a:buFont typeface="Arial" pitchFamily="34" charset="0"/>
              <a:buNone/>
              <a:defRPr/>
            </a:pPr>
            <a:r>
              <a:rPr lang="en-US" altLang="en-US" sz="2400"/>
              <a:t>Murder/violence</a:t>
            </a:r>
          </a:p>
          <a:p>
            <a:pPr>
              <a:lnSpc>
                <a:spcPct val="80000"/>
              </a:lnSpc>
              <a:buFont typeface="Arial" pitchFamily="34" charset="0"/>
              <a:buNone/>
              <a:defRPr/>
            </a:pPr>
            <a:r>
              <a:rPr lang="en-US" altLang="en-US" sz="2400"/>
              <a:t>Famine</a:t>
            </a:r>
          </a:p>
          <a:p>
            <a:pPr>
              <a:lnSpc>
                <a:spcPct val="80000"/>
              </a:lnSpc>
              <a:buFont typeface="Arial" pitchFamily="34" charset="0"/>
              <a:buNone/>
              <a:defRPr/>
            </a:pPr>
            <a:r>
              <a:rPr lang="en-US" altLang="en-US" sz="2400"/>
              <a:t>Accidents</a:t>
            </a:r>
          </a:p>
          <a:p>
            <a:pPr>
              <a:lnSpc>
                <a:spcPct val="80000"/>
              </a:lnSpc>
              <a:buFont typeface="Arial" pitchFamily="34" charset="0"/>
              <a:buNone/>
              <a:defRPr/>
            </a:pPr>
            <a:r>
              <a:rPr lang="en-US" altLang="en-US" sz="2400"/>
              <a:t>Pollution</a:t>
            </a:r>
          </a:p>
          <a:p>
            <a:pPr>
              <a:lnSpc>
                <a:spcPct val="80000"/>
              </a:lnSpc>
              <a:buFont typeface="Arial" pitchFamily="34" charset="0"/>
              <a:buNone/>
              <a:defRPr/>
            </a:pPr>
            <a:endParaRPr lang="en-US" altLang="en-US"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E354634-E7EA-7045-89A8-6C32218C9B0E}"/>
              </a:ext>
            </a:extLst>
          </p:cNvPr>
          <p:cNvSpPr>
            <a:spLocks noGrp="1" noChangeArrowheads="1"/>
          </p:cNvSpPr>
          <p:nvPr>
            <p:ph type="title"/>
          </p:nvPr>
        </p:nvSpPr>
        <p:spPr>
          <a:xfrm>
            <a:off x="457200" y="274638"/>
            <a:ext cx="8229600" cy="714375"/>
          </a:xfrm>
        </p:spPr>
        <p:txBody>
          <a:bodyPr/>
          <a:lstStyle/>
          <a:p>
            <a:pPr eaLnBrk="1" hangingPunct="1">
              <a:defRPr/>
            </a:pPr>
            <a:r>
              <a:rPr lang="en-US">
                <a:solidFill>
                  <a:srgbClr val="FF3300"/>
                </a:solidFill>
              </a:rPr>
              <a:t>What sets population size?</a:t>
            </a:r>
          </a:p>
        </p:txBody>
      </p:sp>
      <p:pic>
        <p:nvPicPr>
          <p:cNvPr id="39938" name="Picture 3" descr="limitsToGrowthAnswer">
            <a:extLst>
              <a:ext uri="{FF2B5EF4-FFF2-40B4-BE49-F238E27FC236}">
                <a16:creationId xmlns:a16="http://schemas.microsoft.com/office/drawing/2014/main" id="{C17027AF-84A4-454C-8BFB-2A91CEAB6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4071938"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a:extLst>
              <a:ext uri="{FF2B5EF4-FFF2-40B4-BE49-F238E27FC236}">
                <a16:creationId xmlns:a16="http://schemas.microsoft.com/office/drawing/2014/main" id="{66569886-9E39-2443-8666-46BCF513F66A}"/>
              </a:ext>
            </a:extLst>
          </p:cNvPr>
          <p:cNvSpPr>
            <a:spLocks noChangeArrowheads="1"/>
          </p:cNvSpPr>
          <p:nvPr/>
        </p:nvSpPr>
        <p:spPr bwMode="auto">
          <a:xfrm>
            <a:off x="5105400" y="2286000"/>
            <a:ext cx="3581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FontTx/>
              <a:buChar char="•"/>
              <a:defRPr/>
            </a:pPr>
            <a:r>
              <a:rPr lang="en-US" sz="3200">
                <a:latin typeface="Arial" charset="0"/>
                <a:ea typeface="ＭＳ Ｐゴシック" charset="0"/>
              </a:rPr>
              <a:t>Biotic potential</a:t>
            </a:r>
          </a:p>
          <a:p>
            <a:pPr marL="342900" indent="-342900" eaLnBrk="1" hangingPunct="1">
              <a:spcBef>
                <a:spcPct val="75000"/>
              </a:spcBef>
              <a:buFontTx/>
              <a:buChar char="•"/>
              <a:defRPr/>
            </a:pPr>
            <a:r>
              <a:rPr lang="en-US" sz="3200">
                <a:latin typeface="Arial" charset="0"/>
                <a:ea typeface="ＭＳ Ｐゴシック" charset="0"/>
              </a:rPr>
              <a:t>Environmental</a:t>
            </a:r>
            <a:br>
              <a:rPr lang="en-US" sz="3200">
                <a:latin typeface="Arial" charset="0"/>
                <a:ea typeface="ＭＳ Ｐゴシック" charset="0"/>
              </a:rPr>
            </a:br>
            <a:r>
              <a:rPr lang="en-US" sz="3200">
                <a:latin typeface="Arial" charset="0"/>
                <a:ea typeface="ＭＳ Ｐゴシック" charset="0"/>
              </a:rPr>
              <a:t>resistance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01FDDB8-57F8-A346-A013-102ABF8167DC}"/>
              </a:ext>
            </a:extLst>
          </p:cNvPr>
          <p:cNvSpPr>
            <a:spLocks noGrp="1" noChangeArrowheads="1"/>
          </p:cNvSpPr>
          <p:nvPr>
            <p:ph type="title" idx="4294967295"/>
          </p:nvPr>
        </p:nvSpPr>
        <p:spPr>
          <a:xfrm>
            <a:off x="38100" y="238125"/>
            <a:ext cx="8229600" cy="1143000"/>
          </a:xfrm>
        </p:spPr>
        <p:txBody>
          <a:bodyPr/>
          <a:lstStyle/>
          <a:p>
            <a:pPr algn="l" eaLnBrk="1" hangingPunct="1">
              <a:defRPr/>
            </a:pPr>
            <a:r>
              <a:rPr lang="en-US" b="1">
                <a:solidFill>
                  <a:srgbClr val="C00000"/>
                </a:solidFill>
              </a:rPr>
              <a:t>The Logistic Equation</a:t>
            </a:r>
          </a:p>
        </p:txBody>
      </p:sp>
      <p:sp>
        <p:nvSpPr>
          <p:cNvPr id="86019" name="Rectangle 3">
            <a:extLst>
              <a:ext uri="{FF2B5EF4-FFF2-40B4-BE49-F238E27FC236}">
                <a16:creationId xmlns:a16="http://schemas.microsoft.com/office/drawing/2014/main" id="{AC0662B6-4CFC-F141-8985-C28C3F4D018C}"/>
              </a:ext>
            </a:extLst>
          </p:cNvPr>
          <p:cNvSpPr>
            <a:spLocks noGrp="1" noChangeArrowheads="1"/>
          </p:cNvSpPr>
          <p:nvPr>
            <p:ph type="body" idx="4294967295"/>
          </p:nvPr>
        </p:nvSpPr>
        <p:spPr>
          <a:xfrm>
            <a:off x="3581400" y="1447800"/>
            <a:ext cx="5791200" cy="4530725"/>
          </a:xfrm>
        </p:spPr>
        <p:txBody>
          <a:bodyPr/>
          <a:lstStyle/>
          <a:p>
            <a:pPr eaLnBrk="1" hangingPunct="1">
              <a:spcBef>
                <a:spcPts val="1800"/>
              </a:spcBef>
              <a:buClr>
                <a:srgbClr val="E46C0A"/>
              </a:buClr>
              <a:buSzPct val="135000"/>
              <a:buFont typeface="Wingdings" charset="0"/>
              <a:buChar char="§"/>
              <a:defRPr/>
            </a:pPr>
            <a:r>
              <a:rPr lang="en-US" sz="2400" b="1">
                <a:solidFill>
                  <a:srgbClr val="002060"/>
                </a:solidFill>
              </a:rPr>
              <a:t>Simplest model of limited growth</a:t>
            </a:r>
          </a:p>
          <a:p>
            <a:pPr eaLnBrk="1" hangingPunct="1">
              <a:spcBef>
                <a:spcPts val="1800"/>
              </a:spcBef>
              <a:buClr>
                <a:srgbClr val="E46C0A"/>
              </a:buClr>
              <a:buSzPct val="135000"/>
              <a:buFont typeface="Wingdings" charset="0"/>
              <a:buChar char="§"/>
              <a:defRPr/>
            </a:pPr>
            <a:r>
              <a:rPr lang="en-US" sz="2400" b="1">
                <a:solidFill>
                  <a:srgbClr val="FF0000"/>
                </a:solidFill>
              </a:rPr>
              <a:t>K</a:t>
            </a:r>
            <a:r>
              <a:rPr lang="en-US" sz="2400" b="1"/>
              <a:t> = </a:t>
            </a:r>
            <a:r>
              <a:rPr lang="en-US" sz="2400" b="1">
                <a:solidFill>
                  <a:srgbClr val="FF0000"/>
                </a:solidFill>
              </a:rPr>
              <a:t>carrying capacity </a:t>
            </a:r>
            <a:r>
              <a:rPr lang="en-US" sz="2400" b="1"/>
              <a:t>= maximum population that can be sustained in a given habitat at a given time.</a:t>
            </a:r>
          </a:p>
          <a:p>
            <a:pPr eaLnBrk="1" hangingPunct="1">
              <a:spcBef>
                <a:spcPts val="1800"/>
              </a:spcBef>
              <a:buClr>
                <a:srgbClr val="E46C0A"/>
              </a:buClr>
              <a:buSzPct val="135000"/>
              <a:buFont typeface="Wingdings" charset="0"/>
              <a:buChar char="§"/>
              <a:defRPr/>
            </a:pPr>
            <a:r>
              <a:rPr lang="en-US" sz="2400" b="1">
                <a:solidFill>
                  <a:srgbClr val="FF0000"/>
                </a:solidFill>
              </a:rPr>
              <a:t>Continuous</a:t>
            </a:r>
            <a:r>
              <a:rPr lang="en-US" sz="2400" b="1">
                <a:solidFill>
                  <a:srgbClr val="002060"/>
                </a:solidFill>
              </a:rPr>
              <a:t> growth form most common</a:t>
            </a:r>
            <a:r>
              <a:rPr lang="en-US" sz="2400">
                <a:solidFill>
                  <a:srgbClr val="002060"/>
                </a:solidFill>
              </a:rPr>
              <a:t>:</a:t>
            </a:r>
          </a:p>
          <a:p>
            <a:pPr eaLnBrk="1" hangingPunct="1">
              <a:spcBef>
                <a:spcPts val="1200"/>
              </a:spcBef>
              <a:buClr>
                <a:srgbClr val="E46C0A"/>
              </a:buClr>
              <a:buSzPct val="135000"/>
              <a:buFontTx/>
              <a:buNone/>
              <a:defRPr/>
            </a:pPr>
            <a:r>
              <a:rPr lang="en-US" sz="2800" b="1">
                <a:solidFill>
                  <a:srgbClr val="002060"/>
                </a:solidFill>
              </a:rPr>
              <a:t>          dN/dt = rN</a:t>
            </a:r>
          </a:p>
          <a:p>
            <a:pPr eaLnBrk="1" hangingPunct="1">
              <a:spcBef>
                <a:spcPts val="1800"/>
              </a:spcBef>
              <a:buClr>
                <a:srgbClr val="E46C0A"/>
              </a:buClr>
              <a:buSzPct val="135000"/>
              <a:buFont typeface="Wingdings" charset="0"/>
              <a:buChar char="§"/>
              <a:defRPr/>
            </a:pPr>
            <a:r>
              <a:rPr lang="en-US" sz="2400" b="1">
                <a:solidFill>
                  <a:srgbClr val="002060"/>
                </a:solidFill>
              </a:rPr>
              <a:t>What happens as N approaches K?</a:t>
            </a:r>
            <a:endParaRPr lang="en-US" b="1">
              <a:solidFill>
                <a:srgbClr val="002060"/>
              </a:solidFill>
            </a:endParaRPr>
          </a:p>
        </p:txBody>
      </p:sp>
      <p:pic>
        <p:nvPicPr>
          <p:cNvPr id="41987" name="Picture 7" descr="logisticGrowth">
            <a:extLst>
              <a:ext uri="{FF2B5EF4-FFF2-40B4-BE49-F238E27FC236}">
                <a16:creationId xmlns:a16="http://schemas.microsoft.com/office/drawing/2014/main" id="{BA216A19-F855-46D9-BACE-C366A970B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581150"/>
            <a:ext cx="338772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4">
            <a:extLst>
              <a:ext uri="{FF2B5EF4-FFF2-40B4-BE49-F238E27FC236}">
                <a16:creationId xmlns:a16="http://schemas.microsoft.com/office/drawing/2014/main" id="{1DCBD169-C8A0-43B7-BFBE-72CF612C1D69}"/>
              </a:ext>
            </a:extLst>
          </p:cNvPr>
          <p:cNvSpPr txBox="1">
            <a:spLocks noChangeArrowheads="1"/>
          </p:cNvSpPr>
          <p:nvPr/>
        </p:nvSpPr>
        <p:spPr bwMode="auto">
          <a:xfrm>
            <a:off x="1857375" y="1809750"/>
            <a:ext cx="685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cs typeface="Arial" panose="020B0604020202020204" pitchFamily="34" charset="0"/>
              </a:rPr>
              <a:t>= </a:t>
            </a:r>
            <a:r>
              <a:rPr lang="en-US" altLang="en-US" sz="1600" b="1">
                <a:solidFill>
                  <a:srgbClr val="FF0000"/>
                </a:solidFill>
                <a:cs typeface="Arial" panose="020B0604020202020204" pitchFamily="34" charset="0"/>
              </a:rPr>
              <a:t>K</a:t>
            </a:r>
          </a:p>
        </p:txBody>
      </p:sp>
      <p:sp>
        <p:nvSpPr>
          <p:cNvPr id="6" name="TextBox 5">
            <a:extLst>
              <a:ext uri="{FF2B5EF4-FFF2-40B4-BE49-F238E27FC236}">
                <a16:creationId xmlns:a16="http://schemas.microsoft.com/office/drawing/2014/main" id="{BA1EA52C-E85D-4CF2-8052-F654C80AD13C}"/>
              </a:ext>
            </a:extLst>
          </p:cNvPr>
          <p:cNvSpPr txBox="1">
            <a:spLocks noChangeArrowheads="1"/>
          </p:cNvSpPr>
          <p:nvPr/>
        </p:nvSpPr>
        <p:spPr bwMode="auto">
          <a:xfrm>
            <a:off x="5989638" y="3886200"/>
            <a:ext cx="1703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a:solidFill>
                  <a:srgbClr val="002060"/>
                </a:solidFill>
                <a:cs typeface="Arial" panose="020B0604020202020204" pitchFamily="34" charset="0"/>
              </a:rPr>
              <a:t>*(1 – N/K)</a:t>
            </a:r>
            <a:endParaRPr lang="en-US" altLang="en-US" sz="280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01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60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01BCA094-8CC4-BA49-8519-274F0738F125}"/>
              </a:ext>
            </a:extLst>
          </p:cNvPr>
          <p:cNvSpPr>
            <a:spLocks noGrp="1" noChangeArrowheads="1"/>
          </p:cNvSpPr>
          <p:nvPr>
            <p:ph type="title" idx="4294967295"/>
          </p:nvPr>
        </p:nvSpPr>
        <p:spPr>
          <a:xfrm>
            <a:off x="152400" y="76200"/>
            <a:ext cx="8915400" cy="1143000"/>
          </a:xfrm>
        </p:spPr>
        <p:txBody>
          <a:bodyPr/>
          <a:lstStyle/>
          <a:p>
            <a:pPr algn="l" eaLnBrk="1" hangingPunct="1">
              <a:defRPr/>
            </a:pPr>
            <a:r>
              <a:rPr lang="en-US" b="1">
                <a:solidFill>
                  <a:srgbClr val="C00000"/>
                </a:solidFill>
              </a:rPr>
              <a:t>Logistic Growth Examples</a:t>
            </a:r>
            <a:endParaRPr lang="en-US" b="1" i="1">
              <a:solidFill>
                <a:srgbClr val="C00000"/>
              </a:solidFill>
            </a:endParaRPr>
          </a:p>
        </p:txBody>
      </p:sp>
      <p:pic>
        <p:nvPicPr>
          <p:cNvPr id="44034" name="Picture 3" descr="Merlin logistic growth.jpg">
            <a:extLst>
              <a:ext uri="{FF2B5EF4-FFF2-40B4-BE49-F238E27FC236}">
                <a16:creationId xmlns:a16="http://schemas.microsoft.com/office/drawing/2014/main" id="{39EAC163-241C-41E9-8C60-05C00168CE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41588"/>
            <a:ext cx="3514725"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Merlin.jpg">
            <a:extLst>
              <a:ext uri="{FF2B5EF4-FFF2-40B4-BE49-F238E27FC236}">
                <a16:creationId xmlns:a16="http://schemas.microsoft.com/office/drawing/2014/main" id="{90936AA8-E7BF-44A0-9778-9C78F822811B}"/>
              </a:ext>
            </a:extLst>
          </p:cNvPr>
          <p:cNvPicPr>
            <a:picLocks noChangeAspect="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533400" y="1436688"/>
            <a:ext cx="838200" cy="906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6" name="TextBox 6">
            <a:extLst>
              <a:ext uri="{FF2B5EF4-FFF2-40B4-BE49-F238E27FC236}">
                <a16:creationId xmlns:a16="http://schemas.microsoft.com/office/drawing/2014/main" id="{EDF6B46E-BF98-46F7-B043-AA96CCA8E676}"/>
              </a:ext>
            </a:extLst>
          </p:cNvPr>
          <p:cNvSpPr txBox="1">
            <a:spLocks noChangeArrowheads="1"/>
          </p:cNvSpPr>
          <p:nvPr/>
        </p:nvSpPr>
        <p:spPr bwMode="auto">
          <a:xfrm>
            <a:off x="714375" y="2293938"/>
            <a:ext cx="990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cs typeface="Arial" panose="020B0604020202020204" pitchFamily="34" charset="0"/>
              </a:rPr>
              <a:t>Merlin</a:t>
            </a:r>
          </a:p>
        </p:txBody>
      </p:sp>
      <p:grpSp>
        <p:nvGrpSpPr>
          <p:cNvPr id="2" name="Group 8">
            <a:extLst>
              <a:ext uri="{FF2B5EF4-FFF2-40B4-BE49-F238E27FC236}">
                <a16:creationId xmlns:a16="http://schemas.microsoft.com/office/drawing/2014/main" id="{A0C3FD62-38E5-4291-929C-6767F6962368}"/>
              </a:ext>
            </a:extLst>
          </p:cNvPr>
          <p:cNvGrpSpPr>
            <a:grpSpLocks/>
          </p:cNvGrpSpPr>
          <p:nvPr/>
        </p:nvGrpSpPr>
        <p:grpSpPr bwMode="auto">
          <a:xfrm>
            <a:off x="4295775" y="1636713"/>
            <a:ext cx="3819525" cy="3636962"/>
            <a:chOff x="4295775" y="1637156"/>
            <a:chExt cx="3819525" cy="3637196"/>
          </a:xfrm>
        </p:grpSpPr>
        <p:pic>
          <p:nvPicPr>
            <p:cNvPr id="44038" name="Picture 7" descr="sigmoidalGrowthInParamecia">
              <a:extLst>
                <a:ext uri="{FF2B5EF4-FFF2-40B4-BE49-F238E27FC236}">
                  <a16:creationId xmlns:a16="http://schemas.microsoft.com/office/drawing/2014/main" id="{D41FED85-7C8E-4CB6-A937-877183CB3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0" y="2580132"/>
              <a:ext cx="3733800" cy="269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5" descr="Paramecium.jpg">
              <a:extLst>
                <a:ext uri="{FF2B5EF4-FFF2-40B4-BE49-F238E27FC236}">
                  <a16:creationId xmlns:a16="http://schemas.microsoft.com/office/drawing/2014/main" id="{B0A00DF6-BC15-4F45-B4AF-C2BFC894F22A}"/>
                </a:ext>
              </a:extLst>
            </p:cNvPr>
            <p:cNvPicPr>
              <a:picLocks noChangeAspect="1"/>
            </p:cNvPicPr>
            <p:nvPr/>
          </p:nvPicPr>
          <p:blipFill>
            <a:blip r:embed="rId6">
              <a:lum contrast="10000"/>
              <a:extLst>
                <a:ext uri="{28A0092B-C50C-407E-A947-70E740481C1C}">
                  <a14:useLocalDpi xmlns:a14="http://schemas.microsoft.com/office/drawing/2010/main" val="0"/>
                </a:ext>
              </a:extLst>
            </a:blip>
            <a:srcRect/>
            <a:stretch>
              <a:fillRect/>
            </a:stretch>
          </p:blipFill>
          <p:spPr bwMode="auto">
            <a:xfrm>
              <a:off x="4333875" y="1637156"/>
              <a:ext cx="994630" cy="574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40" name="TextBox 7">
              <a:extLst>
                <a:ext uri="{FF2B5EF4-FFF2-40B4-BE49-F238E27FC236}">
                  <a16:creationId xmlns:a16="http://schemas.microsoft.com/office/drawing/2014/main" id="{EDD0DE05-7607-4B72-91A8-407644CD6837}"/>
                </a:ext>
              </a:extLst>
            </p:cNvPr>
            <p:cNvSpPr txBox="1">
              <a:spLocks noChangeArrowheads="1"/>
            </p:cNvSpPr>
            <p:nvPr/>
          </p:nvSpPr>
          <p:spPr bwMode="auto">
            <a:xfrm>
              <a:off x="4295775" y="2199132"/>
              <a:ext cx="1143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cs typeface="Arial" panose="020B0604020202020204" pitchFamily="34" charset="0"/>
                </a:rPr>
                <a:t>Paramecium</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E7E94D0-C867-0E46-8E17-BC0D4D2BEDEF}"/>
              </a:ext>
            </a:extLst>
          </p:cNvPr>
          <p:cNvSpPr>
            <a:spLocks noGrp="1" noChangeArrowheads="1"/>
          </p:cNvSpPr>
          <p:nvPr>
            <p:ph type="title" idx="4294967295"/>
          </p:nvPr>
        </p:nvSpPr>
        <p:spPr/>
        <p:txBody>
          <a:bodyPr/>
          <a:lstStyle/>
          <a:p>
            <a:pPr algn="l">
              <a:defRPr/>
            </a:pPr>
            <a:r>
              <a:rPr lang="en-US" altLang="en-US" sz="4000" b="1">
                <a:solidFill>
                  <a:srgbClr val="C00000"/>
                </a:solidFill>
              </a:rPr>
              <a:t>Growth of Human Population</a:t>
            </a:r>
          </a:p>
        </p:txBody>
      </p:sp>
      <p:pic>
        <p:nvPicPr>
          <p:cNvPr id="46082" name="Picture 10">
            <a:extLst>
              <a:ext uri="{FF2B5EF4-FFF2-40B4-BE49-F238E27FC236}">
                <a16:creationId xmlns:a16="http://schemas.microsoft.com/office/drawing/2014/main" id="{ECA723AA-875D-43A3-B662-6EB74CEFD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1305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11">
            <a:extLst>
              <a:ext uri="{FF2B5EF4-FFF2-40B4-BE49-F238E27FC236}">
                <a16:creationId xmlns:a16="http://schemas.microsoft.com/office/drawing/2014/main" id="{70D9E22C-D3EF-4D12-A790-340C0E56E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81200"/>
            <a:ext cx="38100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12">
            <a:extLst>
              <a:ext uri="{FF2B5EF4-FFF2-40B4-BE49-F238E27FC236}">
                <a16:creationId xmlns:a16="http://schemas.microsoft.com/office/drawing/2014/main" id="{5819E9C9-FD7D-4B0D-BD81-6A9E2CCD230A}"/>
              </a:ext>
            </a:extLst>
          </p:cNvPr>
          <p:cNvSpPr txBox="1">
            <a:spLocks noChangeArrowheads="1"/>
          </p:cNvSpPr>
          <p:nvPr/>
        </p:nvSpPr>
        <p:spPr bwMode="auto">
          <a:xfrm>
            <a:off x="304800" y="16002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1800"/>
              <a:t>A</a:t>
            </a:r>
          </a:p>
        </p:txBody>
      </p:sp>
      <p:sp>
        <p:nvSpPr>
          <p:cNvPr id="46085" name="Text Box 13">
            <a:extLst>
              <a:ext uri="{FF2B5EF4-FFF2-40B4-BE49-F238E27FC236}">
                <a16:creationId xmlns:a16="http://schemas.microsoft.com/office/drawing/2014/main" id="{29ED9CA8-D3FC-41BD-8369-7D3D1B684A8C}"/>
              </a:ext>
            </a:extLst>
          </p:cNvPr>
          <p:cNvSpPr txBox="1">
            <a:spLocks noChangeArrowheads="1"/>
          </p:cNvSpPr>
          <p:nvPr/>
        </p:nvSpPr>
        <p:spPr bwMode="auto">
          <a:xfrm>
            <a:off x="4572000" y="16764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1800"/>
              <a:t>B</a:t>
            </a:r>
          </a:p>
        </p:txBody>
      </p:sp>
      <p:sp>
        <p:nvSpPr>
          <p:cNvPr id="46086" name="Text Box 14">
            <a:extLst>
              <a:ext uri="{FF2B5EF4-FFF2-40B4-BE49-F238E27FC236}">
                <a16:creationId xmlns:a16="http://schemas.microsoft.com/office/drawing/2014/main" id="{9DE23076-BFCB-46EE-B226-AD5BB993E834}"/>
              </a:ext>
            </a:extLst>
          </p:cNvPr>
          <p:cNvSpPr txBox="1">
            <a:spLocks noChangeArrowheads="1"/>
          </p:cNvSpPr>
          <p:nvPr/>
        </p:nvSpPr>
        <p:spPr bwMode="auto">
          <a:xfrm>
            <a:off x="990600" y="5029200"/>
            <a:ext cx="281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1000"/>
              <a:t>http://www.answers.com/topic/demography</a:t>
            </a:r>
          </a:p>
        </p:txBody>
      </p:sp>
      <p:sp>
        <p:nvSpPr>
          <p:cNvPr id="46087" name="Text Box 15">
            <a:extLst>
              <a:ext uri="{FF2B5EF4-FFF2-40B4-BE49-F238E27FC236}">
                <a16:creationId xmlns:a16="http://schemas.microsoft.com/office/drawing/2014/main" id="{3B5612AD-5BC8-4D89-BAB3-75D33ECC6B33}"/>
              </a:ext>
            </a:extLst>
          </p:cNvPr>
          <p:cNvSpPr txBox="1">
            <a:spLocks noChangeArrowheads="1"/>
          </p:cNvSpPr>
          <p:nvPr/>
        </p:nvSpPr>
        <p:spPr bwMode="auto">
          <a:xfrm>
            <a:off x="5486400" y="5410200"/>
            <a:ext cx="274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1000"/>
              <a:t>http://en.wikipedia.org/wiki/World_population</a:t>
            </a: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Line 6">
            <a:extLst>
              <a:ext uri="{FF2B5EF4-FFF2-40B4-BE49-F238E27FC236}">
                <a16:creationId xmlns:a16="http://schemas.microsoft.com/office/drawing/2014/main" id="{CE30D389-AE96-4A6E-AF1D-8C3EE192F20F}"/>
              </a:ext>
            </a:extLst>
          </p:cNvPr>
          <p:cNvSpPr>
            <a:spLocks noChangeShapeType="1"/>
          </p:cNvSpPr>
          <p:nvPr/>
        </p:nvSpPr>
        <p:spPr bwMode="auto">
          <a:xfrm>
            <a:off x="2057400" y="1595438"/>
            <a:ext cx="0" cy="3886200"/>
          </a:xfrm>
          <a:prstGeom prst="line">
            <a:avLst/>
          </a:prstGeom>
          <a:noFill/>
          <a:ln w="603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8130" name="Line 7">
            <a:extLst>
              <a:ext uri="{FF2B5EF4-FFF2-40B4-BE49-F238E27FC236}">
                <a16:creationId xmlns:a16="http://schemas.microsoft.com/office/drawing/2014/main" id="{A000649B-E37E-4D45-B278-5546EFDAD79F}"/>
              </a:ext>
            </a:extLst>
          </p:cNvPr>
          <p:cNvSpPr>
            <a:spLocks noChangeShapeType="1"/>
          </p:cNvSpPr>
          <p:nvPr/>
        </p:nvSpPr>
        <p:spPr bwMode="auto">
          <a:xfrm>
            <a:off x="2057400" y="5481638"/>
            <a:ext cx="4724400" cy="0"/>
          </a:xfrm>
          <a:prstGeom prst="line">
            <a:avLst/>
          </a:prstGeom>
          <a:noFill/>
          <a:ln w="603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880" name="Line 8">
            <a:extLst>
              <a:ext uri="{FF2B5EF4-FFF2-40B4-BE49-F238E27FC236}">
                <a16:creationId xmlns:a16="http://schemas.microsoft.com/office/drawing/2014/main" id="{B30878C2-BBD9-5A4F-AC35-1F2C448EB92D}"/>
              </a:ext>
            </a:extLst>
          </p:cNvPr>
          <p:cNvSpPr>
            <a:spLocks noChangeShapeType="1"/>
          </p:cNvSpPr>
          <p:nvPr/>
        </p:nvSpPr>
        <p:spPr bwMode="auto">
          <a:xfrm>
            <a:off x="2057400" y="1981200"/>
            <a:ext cx="3657600" cy="3505200"/>
          </a:xfrm>
          <a:prstGeom prst="line">
            <a:avLst/>
          </a:prstGeom>
          <a:noFill/>
          <a:ln w="34925">
            <a:solidFill>
              <a:srgbClr val="C00000"/>
            </a:solidFill>
            <a:round/>
            <a:headEnd/>
            <a:tailEnd/>
          </a:ln>
          <a:effectLst/>
        </p:spPr>
        <p:txBody>
          <a:bodyPr>
            <a:spAutoFit/>
          </a:bodyPr>
          <a:lstStyle/>
          <a:p>
            <a:pPr eaLnBrk="1" hangingPunct="1">
              <a:defRPr/>
            </a:pPr>
            <a:endParaRPr lang="en-US">
              <a:ln>
                <a:solidFill>
                  <a:srgbClr val="002060"/>
                </a:solidFill>
              </a:ln>
              <a:latin typeface="Arial" charset="0"/>
              <a:ea typeface="+mn-ea"/>
              <a:cs typeface="Arial" charset="0"/>
            </a:endParaRPr>
          </a:p>
        </p:txBody>
      </p:sp>
      <p:sp>
        <p:nvSpPr>
          <p:cNvPr id="48132" name="Line 9">
            <a:extLst>
              <a:ext uri="{FF2B5EF4-FFF2-40B4-BE49-F238E27FC236}">
                <a16:creationId xmlns:a16="http://schemas.microsoft.com/office/drawing/2014/main" id="{8A4A2908-5869-4D33-B9E5-DDE9D430A6BF}"/>
              </a:ext>
            </a:extLst>
          </p:cNvPr>
          <p:cNvSpPr>
            <a:spLocks noChangeShapeType="1"/>
          </p:cNvSpPr>
          <p:nvPr/>
        </p:nvSpPr>
        <p:spPr bwMode="auto">
          <a:xfrm flipV="1">
            <a:off x="2057400" y="1824038"/>
            <a:ext cx="3886200" cy="358140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882" name="Line 10">
            <a:extLst>
              <a:ext uri="{FF2B5EF4-FFF2-40B4-BE49-F238E27FC236}">
                <a16:creationId xmlns:a16="http://schemas.microsoft.com/office/drawing/2014/main" id="{1BACFCA0-9950-42EC-8F76-FD0526DE061C}"/>
              </a:ext>
            </a:extLst>
          </p:cNvPr>
          <p:cNvSpPr>
            <a:spLocks noChangeShapeType="1"/>
          </p:cNvSpPr>
          <p:nvPr/>
        </p:nvSpPr>
        <p:spPr bwMode="auto">
          <a:xfrm>
            <a:off x="3886200" y="3729038"/>
            <a:ext cx="0" cy="1752600"/>
          </a:xfrm>
          <a:prstGeom prst="line">
            <a:avLst/>
          </a:prstGeom>
          <a:noFill/>
          <a:ln w="31750">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884" name="Text Box 12">
            <a:extLst>
              <a:ext uri="{FF2B5EF4-FFF2-40B4-BE49-F238E27FC236}">
                <a16:creationId xmlns:a16="http://schemas.microsoft.com/office/drawing/2014/main" id="{30EAED55-C391-4DC2-99F8-6814C32F9BE0}"/>
              </a:ext>
            </a:extLst>
          </p:cNvPr>
          <p:cNvSpPr txBox="1">
            <a:spLocks noChangeArrowheads="1"/>
          </p:cNvSpPr>
          <p:nvPr/>
        </p:nvSpPr>
        <p:spPr bwMode="auto">
          <a:xfrm>
            <a:off x="3714750" y="5462588"/>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00066"/>
                </a:solidFill>
                <a:cs typeface="Arial" panose="020B0604020202020204" pitchFamily="34" charset="0"/>
              </a:rPr>
              <a:t>K</a:t>
            </a:r>
          </a:p>
        </p:txBody>
      </p:sp>
      <p:sp>
        <p:nvSpPr>
          <p:cNvPr id="79885" name="Text Box 13">
            <a:extLst>
              <a:ext uri="{FF2B5EF4-FFF2-40B4-BE49-F238E27FC236}">
                <a16:creationId xmlns:a16="http://schemas.microsoft.com/office/drawing/2014/main" id="{E557244C-B5F5-4C98-A545-ADE02667975E}"/>
              </a:ext>
            </a:extLst>
          </p:cNvPr>
          <p:cNvSpPr txBox="1">
            <a:spLocks noChangeArrowheads="1"/>
          </p:cNvSpPr>
          <p:nvPr/>
        </p:nvSpPr>
        <p:spPr bwMode="auto">
          <a:xfrm>
            <a:off x="3371850" y="900113"/>
            <a:ext cx="121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cs typeface="Arial" panose="020B0604020202020204" pitchFamily="34" charset="0"/>
              </a:rPr>
              <a:t>d</a:t>
            </a:r>
            <a:r>
              <a:rPr lang="en-US" altLang="en-US" sz="1800" b="1" baseline="-25000">
                <a:cs typeface="Arial" panose="020B0604020202020204" pitchFamily="34" charset="0"/>
              </a:rPr>
              <a:t>high</a:t>
            </a:r>
          </a:p>
        </p:txBody>
      </p:sp>
      <p:sp>
        <p:nvSpPr>
          <p:cNvPr id="48136" name="Text Box 14">
            <a:extLst>
              <a:ext uri="{FF2B5EF4-FFF2-40B4-BE49-F238E27FC236}">
                <a16:creationId xmlns:a16="http://schemas.microsoft.com/office/drawing/2014/main" id="{036BD8A9-8293-4640-8DFA-BCA6A434E802}"/>
              </a:ext>
            </a:extLst>
          </p:cNvPr>
          <p:cNvSpPr txBox="1">
            <a:spLocks noChangeArrowheads="1"/>
          </p:cNvSpPr>
          <p:nvPr/>
        </p:nvSpPr>
        <p:spPr bwMode="auto">
          <a:xfrm>
            <a:off x="2133600" y="1747838"/>
            <a:ext cx="121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cs typeface="Arial" panose="020B0604020202020204" pitchFamily="34" charset="0"/>
              </a:rPr>
              <a:t>b</a:t>
            </a:r>
          </a:p>
        </p:txBody>
      </p:sp>
      <p:sp>
        <p:nvSpPr>
          <p:cNvPr id="79887" name="Line 15">
            <a:extLst>
              <a:ext uri="{FF2B5EF4-FFF2-40B4-BE49-F238E27FC236}">
                <a16:creationId xmlns:a16="http://schemas.microsoft.com/office/drawing/2014/main" id="{44FF91DD-B69A-0248-9A08-26DD8B5F15AB}"/>
              </a:ext>
            </a:extLst>
          </p:cNvPr>
          <p:cNvSpPr>
            <a:spLocks noChangeShapeType="1"/>
          </p:cNvSpPr>
          <p:nvPr/>
        </p:nvSpPr>
        <p:spPr bwMode="auto">
          <a:xfrm flipV="1">
            <a:off x="2057400" y="4491038"/>
            <a:ext cx="5181600" cy="914400"/>
          </a:xfrm>
          <a:prstGeom prst="line">
            <a:avLst/>
          </a:prstGeom>
          <a:noFill/>
          <a:ln w="31750">
            <a:solidFill>
              <a:srgbClr val="C00000"/>
            </a:solidFill>
            <a:prstDash val="dash"/>
            <a:round/>
            <a:headEnd/>
            <a:tailEnd/>
          </a:ln>
          <a:effectLst/>
        </p:spPr>
        <p:txBody>
          <a:bodyPr>
            <a:spAutoFit/>
          </a:bodyPr>
          <a:lstStyle/>
          <a:p>
            <a:pPr eaLnBrk="1" hangingPunct="1">
              <a:defRPr/>
            </a:pPr>
            <a:endParaRPr lang="en-US">
              <a:ln>
                <a:solidFill>
                  <a:srgbClr val="002060"/>
                </a:solidFill>
                <a:prstDash val="solid"/>
              </a:ln>
              <a:latin typeface="Arial" charset="0"/>
              <a:ea typeface="+mn-ea"/>
              <a:cs typeface="Arial" charset="0"/>
            </a:endParaRPr>
          </a:p>
        </p:txBody>
      </p:sp>
      <p:sp>
        <p:nvSpPr>
          <p:cNvPr id="79888" name="Line 16">
            <a:extLst>
              <a:ext uri="{FF2B5EF4-FFF2-40B4-BE49-F238E27FC236}">
                <a16:creationId xmlns:a16="http://schemas.microsoft.com/office/drawing/2014/main" id="{98813E0E-7328-497B-A2A8-36998C267330}"/>
              </a:ext>
            </a:extLst>
          </p:cNvPr>
          <p:cNvSpPr>
            <a:spLocks noChangeShapeType="1"/>
          </p:cNvSpPr>
          <p:nvPr/>
        </p:nvSpPr>
        <p:spPr bwMode="auto">
          <a:xfrm flipV="1">
            <a:off x="2133600" y="1214438"/>
            <a:ext cx="1447800" cy="411480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889" name="Line 17">
            <a:extLst>
              <a:ext uri="{FF2B5EF4-FFF2-40B4-BE49-F238E27FC236}">
                <a16:creationId xmlns:a16="http://schemas.microsoft.com/office/drawing/2014/main" id="{33713B26-CAAE-4EFF-9851-CA261458C899}"/>
              </a:ext>
            </a:extLst>
          </p:cNvPr>
          <p:cNvSpPr>
            <a:spLocks noChangeShapeType="1"/>
          </p:cNvSpPr>
          <p:nvPr/>
        </p:nvSpPr>
        <p:spPr bwMode="auto">
          <a:xfrm>
            <a:off x="2971800" y="2890838"/>
            <a:ext cx="0" cy="2590800"/>
          </a:xfrm>
          <a:prstGeom prst="line">
            <a:avLst/>
          </a:prstGeom>
          <a:noFill/>
          <a:ln w="31750">
            <a:solidFill>
              <a:schemeClr val="tx1"/>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9890" name="Line 18">
            <a:extLst>
              <a:ext uri="{FF2B5EF4-FFF2-40B4-BE49-F238E27FC236}">
                <a16:creationId xmlns:a16="http://schemas.microsoft.com/office/drawing/2014/main" id="{F3FA9D78-008D-0A47-87D9-D827DFC62A64}"/>
              </a:ext>
            </a:extLst>
          </p:cNvPr>
          <p:cNvSpPr>
            <a:spLocks noChangeShapeType="1"/>
          </p:cNvSpPr>
          <p:nvPr/>
        </p:nvSpPr>
        <p:spPr bwMode="auto">
          <a:xfrm>
            <a:off x="5105400" y="4872038"/>
            <a:ext cx="0" cy="609600"/>
          </a:xfrm>
          <a:prstGeom prst="line">
            <a:avLst/>
          </a:prstGeom>
          <a:noFill/>
          <a:ln w="31750">
            <a:solidFill>
              <a:schemeClr val="tx1"/>
            </a:solidFill>
            <a:prstDash val="sysDash"/>
            <a:round/>
            <a:headEnd/>
            <a:tailEnd/>
          </a:ln>
          <a:effectLst/>
        </p:spPr>
        <p:txBody>
          <a:bodyPr>
            <a:spAutoFit/>
          </a:bodyPr>
          <a:lstStyle/>
          <a:p>
            <a:pPr eaLnBrk="1" hangingPunct="1">
              <a:defRPr/>
            </a:pPr>
            <a:endParaRPr lang="en-US">
              <a:ln w="38100">
                <a:solidFill>
                  <a:schemeClr val="tx1"/>
                </a:solidFill>
              </a:ln>
              <a:latin typeface="Arial" charset="0"/>
              <a:ea typeface="+mn-ea"/>
              <a:cs typeface="Arial" charset="0"/>
            </a:endParaRPr>
          </a:p>
        </p:txBody>
      </p:sp>
      <p:sp>
        <p:nvSpPr>
          <p:cNvPr id="79891" name="Text Box 19">
            <a:extLst>
              <a:ext uri="{FF2B5EF4-FFF2-40B4-BE49-F238E27FC236}">
                <a16:creationId xmlns:a16="http://schemas.microsoft.com/office/drawing/2014/main" id="{19989C43-C949-4C87-B6B9-17BF7DB5F245}"/>
              </a:ext>
            </a:extLst>
          </p:cNvPr>
          <p:cNvSpPr txBox="1">
            <a:spLocks noChangeArrowheads="1"/>
          </p:cNvSpPr>
          <p:nvPr/>
        </p:nvSpPr>
        <p:spPr bwMode="auto">
          <a:xfrm>
            <a:off x="4953000" y="5462588"/>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00066"/>
                </a:solidFill>
                <a:cs typeface="Arial" panose="020B0604020202020204" pitchFamily="34" charset="0"/>
              </a:rPr>
              <a:t>K</a:t>
            </a:r>
            <a:r>
              <a:rPr lang="en-US" altLang="en-US" sz="2000" b="1" baseline="-25000">
                <a:solidFill>
                  <a:srgbClr val="000066"/>
                </a:solidFill>
                <a:cs typeface="Arial" panose="020B0604020202020204" pitchFamily="34" charset="0"/>
              </a:rPr>
              <a:t>high</a:t>
            </a:r>
          </a:p>
        </p:txBody>
      </p:sp>
      <p:sp>
        <p:nvSpPr>
          <p:cNvPr id="79892" name="Text Box 20">
            <a:extLst>
              <a:ext uri="{FF2B5EF4-FFF2-40B4-BE49-F238E27FC236}">
                <a16:creationId xmlns:a16="http://schemas.microsoft.com/office/drawing/2014/main" id="{44D05A63-E446-4DE5-A983-675C2420F20A}"/>
              </a:ext>
            </a:extLst>
          </p:cNvPr>
          <p:cNvSpPr txBox="1">
            <a:spLocks noChangeArrowheads="1"/>
          </p:cNvSpPr>
          <p:nvPr/>
        </p:nvSpPr>
        <p:spPr bwMode="auto">
          <a:xfrm>
            <a:off x="2800350" y="5467350"/>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00066"/>
                </a:solidFill>
                <a:cs typeface="Arial" panose="020B0604020202020204" pitchFamily="34" charset="0"/>
              </a:rPr>
              <a:t>K</a:t>
            </a:r>
            <a:r>
              <a:rPr lang="en-US" altLang="en-US" sz="2000" b="1" baseline="-25000">
                <a:solidFill>
                  <a:srgbClr val="000066"/>
                </a:solidFill>
                <a:cs typeface="Arial" panose="020B0604020202020204" pitchFamily="34" charset="0"/>
              </a:rPr>
              <a:t>low</a:t>
            </a:r>
          </a:p>
        </p:txBody>
      </p:sp>
      <p:sp>
        <p:nvSpPr>
          <p:cNvPr id="21520" name="Rectangle 2">
            <a:extLst>
              <a:ext uri="{FF2B5EF4-FFF2-40B4-BE49-F238E27FC236}">
                <a16:creationId xmlns:a16="http://schemas.microsoft.com/office/drawing/2014/main" id="{125EFDE8-A75A-A74C-AA28-5CC3C88392AC}"/>
              </a:ext>
            </a:extLst>
          </p:cNvPr>
          <p:cNvSpPr>
            <a:spLocks noGrp="1" noChangeArrowheads="1"/>
          </p:cNvSpPr>
          <p:nvPr>
            <p:ph type="title" idx="4294967295"/>
          </p:nvPr>
        </p:nvSpPr>
        <p:spPr>
          <a:xfrm>
            <a:off x="457200" y="0"/>
            <a:ext cx="8229600" cy="990600"/>
          </a:xfrm>
        </p:spPr>
        <p:txBody>
          <a:bodyPr/>
          <a:lstStyle/>
          <a:p>
            <a:pPr algn="l" eaLnBrk="1" hangingPunct="1">
              <a:defRPr/>
            </a:pPr>
            <a:r>
              <a:rPr lang="en-US" sz="3200" b="1">
                <a:solidFill>
                  <a:srgbClr val="C00000"/>
                </a:solidFill>
              </a:rPr>
              <a:t>Fluctuating Environment- density dependent factors</a:t>
            </a:r>
          </a:p>
        </p:txBody>
      </p:sp>
      <p:sp>
        <p:nvSpPr>
          <p:cNvPr id="48144" name="Text Box 13">
            <a:extLst>
              <a:ext uri="{FF2B5EF4-FFF2-40B4-BE49-F238E27FC236}">
                <a16:creationId xmlns:a16="http://schemas.microsoft.com/office/drawing/2014/main" id="{A11824D7-0E30-42E6-9906-0D8BC688F9CB}"/>
              </a:ext>
            </a:extLst>
          </p:cNvPr>
          <p:cNvSpPr txBox="1">
            <a:spLocks noChangeArrowheads="1"/>
          </p:cNvSpPr>
          <p:nvPr/>
        </p:nvSpPr>
        <p:spPr bwMode="auto">
          <a:xfrm rot="-5400000">
            <a:off x="447675" y="3109913"/>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02060"/>
                </a:solidFill>
                <a:cs typeface="Arial" panose="020B0604020202020204" pitchFamily="34" charset="0"/>
              </a:rPr>
              <a:t>Birth or Death Rate</a:t>
            </a:r>
          </a:p>
        </p:txBody>
      </p:sp>
      <p:sp>
        <p:nvSpPr>
          <p:cNvPr id="48145" name="Rectangle 23">
            <a:extLst>
              <a:ext uri="{FF2B5EF4-FFF2-40B4-BE49-F238E27FC236}">
                <a16:creationId xmlns:a16="http://schemas.microsoft.com/office/drawing/2014/main" id="{9EB8800E-4692-41D8-88A5-BB991E3EE7F4}"/>
              </a:ext>
            </a:extLst>
          </p:cNvPr>
          <p:cNvSpPr>
            <a:spLocks noChangeArrowheads="1"/>
          </p:cNvSpPr>
          <p:nvPr/>
        </p:nvSpPr>
        <p:spPr bwMode="auto">
          <a:xfrm>
            <a:off x="3124200" y="5938838"/>
            <a:ext cx="2471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1">
                <a:solidFill>
                  <a:srgbClr val="002060"/>
                </a:solidFill>
                <a:cs typeface="Arial" panose="020B0604020202020204" pitchFamily="34" charset="0"/>
              </a:rPr>
              <a:t>Population Size</a:t>
            </a:r>
            <a:endParaRPr lang="en-US" altLang="en-US" sz="2400">
              <a:solidFill>
                <a:srgbClr val="002060"/>
              </a:solidFill>
              <a:cs typeface="Arial" panose="020B0604020202020204" pitchFamily="34" charset="0"/>
            </a:endParaRPr>
          </a:p>
        </p:txBody>
      </p:sp>
      <p:sp>
        <p:nvSpPr>
          <p:cNvPr id="28" name="Arc 27">
            <a:extLst>
              <a:ext uri="{FF2B5EF4-FFF2-40B4-BE49-F238E27FC236}">
                <a16:creationId xmlns:a16="http://schemas.microsoft.com/office/drawing/2014/main" id="{478BFBD8-4F03-6C4E-AE50-1DE5BEDCC166}"/>
              </a:ext>
            </a:extLst>
          </p:cNvPr>
          <p:cNvSpPr/>
          <p:nvPr/>
        </p:nvSpPr>
        <p:spPr>
          <a:xfrm>
            <a:off x="152400" y="0"/>
            <a:ext cx="304800" cy="45720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9" name="Arc 28">
            <a:extLst>
              <a:ext uri="{FF2B5EF4-FFF2-40B4-BE49-F238E27FC236}">
                <a16:creationId xmlns:a16="http://schemas.microsoft.com/office/drawing/2014/main" id="{D6486101-C0DD-F74F-9D09-80FD3729B07D}"/>
              </a:ext>
            </a:extLst>
          </p:cNvPr>
          <p:cNvSpPr/>
          <p:nvPr/>
        </p:nvSpPr>
        <p:spPr>
          <a:xfrm>
            <a:off x="2514600" y="1519238"/>
            <a:ext cx="2362200" cy="1828800"/>
          </a:xfrm>
          <a:prstGeom prst="arc">
            <a:avLst>
              <a:gd name="adj1" fmla="val 15341341"/>
              <a:gd name="adj2" fmla="val 808136"/>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0" name="Arc 29">
            <a:extLst>
              <a:ext uri="{FF2B5EF4-FFF2-40B4-BE49-F238E27FC236}">
                <a16:creationId xmlns:a16="http://schemas.microsoft.com/office/drawing/2014/main" id="{9E1C12DA-84D8-0340-AD61-2FAC2E4C689D}"/>
              </a:ext>
            </a:extLst>
          </p:cNvPr>
          <p:cNvSpPr/>
          <p:nvPr/>
        </p:nvSpPr>
        <p:spPr>
          <a:xfrm rot="5400000" flipH="1">
            <a:off x="3886200" y="3195638"/>
            <a:ext cx="2667000" cy="1905000"/>
          </a:xfrm>
          <a:prstGeom prst="arc">
            <a:avLst>
              <a:gd name="adj1" fmla="val 14563998"/>
              <a:gd name="adj2" fmla="val 808136"/>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8149" name="Text Box 13">
            <a:extLst>
              <a:ext uri="{FF2B5EF4-FFF2-40B4-BE49-F238E27FC236}">
                <a16:creationId xmlns:a16="http://schemas.microsoft.com/office/drawing/2014/main" id="{D46AEDD3-255A-4246-8E2C-067F41498BB7}"/>
              </a:ext>
            </a:extLst>
          </p:cNvPr>
          <p:cNvSpPr txBox="1">
            <a:spLocks noChangeArrowheads="1"/>
          </p:cNvSpPr>
          <p:nvPr/>
        </p:nvSpPr>
        <p:spPr bwMode="auto">
          <a:xfrm>
            <a:off x="5867400" y="1547813"/>
            <a:ext cx="121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cs typeface="Arial" panose="020B0604020202020204" pitchFamily="34" charset="0"/>
              </a:rPr>
              <a:t>d</a:t>
            </a:r>
            <a:r>
              <a:rPr lang="en-US" altLang="en-US" sz="1800" b="1" baseline="-25000">
                <a:cs typeface="Arial" panose="020B0604020202020204" pitchFamily="34" charset="0"/>
              </a:rPr>
              <a:t>average</a:t>
            </a:r>
          </a:p>
        </p:txBody>
      </p:sp>
      <p:sp>
        <p:nvSpPr>
          <p:cNvPr id="32" name="Text Box 13">
            <a:extLst>
              <a:ext uri="{FF2B5EF4-FFF2-40B4-BE49-F238E27FC236}">
                <a16:creationId xmlns:a16="http://schemas.microsoft.com/office/drawing/2014/main" id="{694C48C2-93EF-4441-935D-BCCB8CD16797}"/>
              </a:ext>
            </a:extLst>
          </p:cNvPr>
          <p:cNvSpPr txBox="1">
            <a:spLocks noChangeArrowheads="1"/>
          </p:cNvSpPr>
          <p:nvPr/>
        </p:nvSpPr>
        <p:spPr bwMode="auto">
          <a:xfrm>
            <a:off x="7162800" y="4198938"/>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cs typeface="Arial" panose="020B0604020202020204" pitchFamily="34" charset="0"/>
              </a:rPr>
              <a:t>d</a:t>
            </a:r>
            <a:r>
              <a:rPr lang="en-US" altLang="en-US" sz="1800" b="1" baseline="-25000">
                <a:cs typeface="Arial" panose="020B0604020202020204" pitchFamily="34" charset="0"/>
              </a:rPr>
              <a:t>low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anim calcmode="lin" valueType="num">
                                      <p:cBhvr>
                                        <p:cTn id="16" dur="500" fill="hold"/>
                                        <p:tgtEl>
                                          <p:spTgt spid="29"/>
                                        </p:tgtEl>
                                        <p:attrNameLst>
                                          <p:attrName>ppt_x</p:attrName>
                                        </p:attrNameLst>
                                      </p:cBhvr>
                                      <p:tavLst>
                                        <p:tav tm="0">
                                          <p:val>
                                            <p:strVal val="#ppt_x"/>
                                          </p:val>
                                        </p:tav>
                                        <p:tav tm="100000">
                                          <p:val>
                                            <p:strVal val="#ppt_x"/>
                                          </p:val>
                                        </p:tav>
                                      </p:tavLst>
                                    </p:anim>
                                    <p:anim calcmode="lin" valueType="num">
                                      <p:cBhvr>
                                        <p:cTn id="17"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4" fill="hold" nodeType="clickEffect">
                                  <p:stCondLst>
                                    <p:cond delay="0"/>
                                  </p:stCondLst>
                                  <p:childTnLst>
                                    <p:set>
                                      <p:cBhvr>
                                        <p:cTn id="21" dur="1" fill="hold">
                                          <p:stCondLst>
                                            <p:cond delay="0"/>
                                          </p:stCondLst>
                                        </p:cTn>
                                        <p:tgtEl>
                                          <p:spTgt spid="79888"/>
                                        </p:tgtEl>
                                        <p:attrNameLst>
                                          <p:attrName>style.visibility</p:attrName>
                                        </p:attrNameLst>
                                      </p:cBhvr>
                                      <p:to>
                                        <p:strVal val="visible"/>
                                      </p:to>
                                    </p:set>
                                    <p:anim calcmode="lin" valueType="num">
                                      <p:cBhvr>
                                        <p:cTn id="22" dur="500" fill="hold"/>
                                        <p:tgtEl>
                                          <p:spTgt spid="79888"/>
                                        </p:tgtEl>
                                        <p:attrNameLst>
                                          <p:attrName>ppt_x</p:attrName>
                                        </p:attrNameLst>
                                      </p:cBhvr>
                                      <p:tavLst>
                                        <p:tav tm="0">
                                          <p:val>
                                            <p:strVal val="#ppt_x"/>
                                          </p:val>
                                        </p:tav>
                                        <p:tav tm="100000">
                                          <p:val>
                                            <p:strVal val="#ppt_x"/>
                                          </p:val>
                                        </p:tav>
                                      </p:tavLst>
                                    </p:anim>
                                    <p:anim calcmode="lin" valueType="num">
                                      <p:cBhvr>
                                        <p:cTn id="23" dur="500" fill="hold"/>
                                        <p:tgtEl>
                                          <p:spTgt spid="79888"/>
                                        </p:tgtEl>
                                        <p:attrNameLst>
                                          <p:attrName>ppt_y</p:attrName>
                                        </p:attrNameLst>
                                      </p:cBhvr>
                                      <p:tavLst>
                                        <p:tav tm="0">
                                          <p:val>
                                            <p:strVal val="#ppt_y+#ppt_h/2"/>
                                          </p:val>
                                        </p:tav>
                                        <p:tav tm="100000">
                                          <p:val>
                                            <p:strVal val="#ppt_y"/>
                                          </p:val>
                                        </p:tav>
                                      </p:tavLst>
                                    </p:anim>
                                    <p:anim calcmode="lin" valueType="num">
                                      <p:cBhvr>
                                        <p:cTn id="24" dur="500" fill="hold"/>
                                        <p:tgtEl>
                                          <p:spTgt spid="79888"/>
                                        </p:tgtEl>
                                        <p:attrNameLst>
                                          <p:attrName>ppt_w</p:attrName>
                                        </p:attrNameLst>
                                      </p:cBhvr>
                                      <p:tavLst>
                                        <p:tav tm="0">
                                          <p:val>
                                            <p:strVal val="#ppt_w"/>
                                          </p:val>
                                        </p:tav>
                                        <p:tav tm="100000">
                                          <p:val>
                                            <p:strVal val="#ppt_w"/>
                                          </p:val>
                                        </p:tav>
                                      </p:tavLst>
                                    </p:anim>
                                    <p:anim calcmode="lin" valueType="num">
                                      <p:cBhvr>
                                        <p:cTn id="25" dur="500" fill="hold"/>
                                        <p:tgtEl>
                                          <p:spTgt spid="79888"/>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988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10" fill="hold" nodeType="clickEffect">
                                  <p:stCondLst>
                                    <p:cond delay="0"/>
                                  </p:stCondLst>
                                  <p:childTnLst>
                                    <p:set>
                                      <p:cBhvr>
                                        <p:cTn id="39" dur="1" fill="hold">
                                          <p:stCondLst>
                                            <p:cond delay="0"/>
                                          </p:stCondLst>
                                        </p:cTn>
                                        <p:tgtEl>
                                          <p:spTgt spid="79887"/>
                                        </p:tgtEl>
                                        <p:attrNameLst>
                                          <p:attrName>style.visibility</p:attrName>
                                        </p:attrNameLst>
                                      </p:cBhvr>
                                      <p:to>
                                        <p:strVal val="visible"/>
                                      </p:to>
                                    </p:set>
                                    <p:anim calcmode="lin" valueType="num">
                                      <p:cBhvr>
                                        <p:cTn id="40" dur="500" fill="hold"/>
                                        <p:tgtEl>
                                          <p:spTgt spid="79887"/>
                                        </p:tgtEl>
                                        <p:attrNameLst>
                                          <p:attrName>ppt_w</p:attrName>
                                        </p:attrNameLst>
                                      </p:cBhvr>
                                      <p:tavLst>
                                        <p:tav tm="0">
                                          <p:val>
                                            <p:fltVal val="0"/>
                                          </p:val>
                                        </p:tav>
                                        <p:tav tm="100000">
                                          <p:val>
                                            <p:strVal val="#ppt_w"/>
                                          </p:val>
                                        </p:tav>
                                      </p:tavLst>
                                    </p:anim>
                                    <p:anim calcmode="lin" valueType="num">
                                      <p:cBhvr>
                                        <p:cTn id="41" dur="500" fill="hold"/>
                                        <p:tgtEl>
                                          <p:spTgt spid="79887"/>
                                        </p:tgtEl>
                                        <p:attrNameLst>
                                          <p:attrName>ppt_h</p:attrName>
                                        </p:attrNameLst>
                                      </p:cBhvr>
                                      <p:tavLst>
                                        <p:tav tm="0">
                                          <p:val>
                                            <p:strVal val="#ppt_h"/>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79889"/>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9892"/>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0"/>
                                  </p:stCondLst>
                                  <p:childTnLst>
                                    <p:set>
                                      <p:cBhvr>
                                        <p:cTn id="57" dur="1" fill="hold">
                                          <p:stCondLst>
                                            <p:cond delay="0"/>
                                          </p:stCondLst>
                                        </p:cTn>
                                        <p:tgtEl>
                                          <p:spTgt spid="7989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9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4" grpId="0"/>
      <p:bldP spid="79885" grpId="0"/>
      <p:bldP spid="79891" grpId="0"/>
      <p:bldP spid="79892"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57B26753-7AEA-9B48-94C5-8C34D3FFE807}"/>
              </a:ext>
            </a:extLst>
          </p:cNvPr>
          <p:cNvSpPr>
            <a:spLocks noGrp="1" noChangeArrowheads="1"/>
          </p:cNvSpPr>
          <p:nvPr>
            <p:ph type="title" idx="4294967295"/>
          </p:nvPr>
        </p:nvSpPr>
        <p:spPr>
          <a:xfrm>
            <a:off x="152400" y="76200"/>
            <a:ext cx="8915400" cy="1143000"/>
          </a:xfrm>
        </p:spPr>
        <p:txBody>
          <a:bodyPr/>
          <a:lstStyle/>
          <a:p>
            <a:pPr algn="l" eaLnBrk="1" hangingPunct="1">
              <a:defRPr/>
            </a:pPr>
            <a:r>
              <a:rPr lang="en-US" b="1">
                <a:solidFill>
                  <a:srgbClr val="C00000"/>
                </a:solidFill>
              </a:rPr>
              <a:t>Fluctuating Environment</a:t>
            </a:r>
            <a:endParaRPr lang="en-US" b="1" i="1">
              <a:solidFill>
                <a:srgbClr val="C00000"/>
              </a:solidFill>
            </a:endParaRPr>
          </a:p>
        </p:txBody>
      </p:sp>
      <p:grpSp>
        <p:nvGrpSpPr>
          <p:cNvPr id="2" name="Group 8">
            <a:extLst>
              <a:ext uri="{FF2B5EF4-FFF2-40B4-BE49-F238E27FC236}">
                <a16:creationId xmlns:a16="http://schemas.microsoft.com/office/drawing/2014/main" id="{79F9EB62-E3D2-429D-9A71-FFC288085757}"/>
              </a:ext>
            </a:extLst>
          </p:cNvPr>
          <p:cNvGrpSpPr>
            <a:grpSpLocks/>
          </p:cNvGrpSpPr>
          <p:nvPr/>
        </p:nvGrpSpPr>
        <p:grpSpPr bwMode="auto">
          <a:xfrm>
            <a:off x="4295775" y="1562100"/>
            <a:ext cx="3819525" cy="3559175"/>
            <a:chOff x="4295775" y="1714077"/>
            <a:chExt cx="3819525" cy="3560275"/>
          </a:xfrm>
        </p:grpSpPr>
        <p:pic>
          <p:nvPicPr>
            <p:cNvPr id="50200" name="Picture 7" descr="sigmoidalGrowthInParamecia">
              <a:extLst>
                <a:ext uri="{FF2B5EF4-FFF2-40B4-BE49-F238E27FC236}">
                  <a16:creationId xmlns:a16="http://schemas.microsoft.com/office/drawing/2014/main" id="{8873C665-B5CB-4E81-9F6B-C138F7C63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2580132"/>
              <a:ext cx="3733800" cy="269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1" name="Picture 5" descr="Paramecium.jpg">
              <a:extLst>
                <a:ext uri="{FF2B5EF4-FFF2-40B4-BE49-F238E27FC236}">
                  <a16:creationId xmlns:a16="http://schemas.microsoft.com/office/drawing/2014/main" id="{F851824E-FFCE-4FD6-8500-B2AF44702DF9}"/>
                </a:ext>
              </a:extLst>
            </p:cNvPr>
            <p:cNvPicPr>
              <a:picLocks noChangeAspect="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4333875" y="1714077"/>
              <a:ext cx="923925" cy="5338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202" name="TextBox 7">
              <a:extLst>
                <a:ext uri="{FF2B5EF4-FFF2-40B4-BE49-F238E27FC236}">
                  <a16:creationId xmlns:a16="http://schemas.microsoft.com/office/drawing/2014/main" id="{0BBE3B91-8421-42F7-90BC-62E317F24B45}"/>
                </a:ext>
              </a:extLst>
            </p:cNvPr>
            <p:cNvSpPr txBox="1">
              <a:spLocks noChangeArrowheads="1"/>
            </p:cNvSpPr>
            <p:nvPr/>
          </p:nvSpPr>
          <p:spPr bwMode="auto">
            <a:xfrm>
              <a:off x="4295775" y="2199132"/>
              <a:ext cx="1143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cs typeface="Arial" panose="020B0604020202020204" pitchFamily="34" charset="0"/>
                </a:rPr>
                <a:t>Paramecium</a:t>
              </a:r>
            </a:p>
          </p:txBody>
        </p:sp>
      </p:grpSp>
      <p:grpSp>
        <p:nvGrpSpPr>
          <p:cNvPr id="50179" name="Group 45">
            <a:extLst>
              <a:ext uri="{FF2B5EF4-FFF2-40B4-BE49-F238E27FC236}">
                <a16:creationId xmlns:a16="http://schemas.microsoft.com/office/drawing/2014/main" id="{2F3FF022-E755-4B6C-89EB-CBD9E5DA441E}"/>
              </a:ext>
            </a:extLst>
          </p:cNvPr>
          <p:cNvGrpSpPr>
            <a:grpSpLocks/>
          </p:cNvGrpSpPr>
          <p:nvPr/>
        </p:nvGrpSpPr>
        <p:grpSpPr bwMode="auto">
          <a:xfrm>
            <a:off x="609600" y="1371600"/>
            <a:ext cx="3514725" cy="3810000"/>
            <a:chOff x="609600" y="1524000"/>
            <a:chExt cx="3514725" cy="3810000"/>
          </a:xfrm>
        </p:grpSpPr>
        <p:pic>
          <p:nvPicPr>
            <p:cNvPr id="50187" name="Picture 3" descr="Merlin logistic growth.jpg">
              <a:extLst>
                <a:ext uri="{FF2B5EF4-FFF2-40B4-BE49-F238E27FC236}">
                  <a16:creationId xmlns:a16="http://schemas.microsoft.com/office/drawing/2014/main" id="{E08A88C4-7E68-4DD7-BC6E-ABA71BAE86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542032"/>
              <a:ext cx="3514725" cy="279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4" descr="Merlin.jpg">
              <a:extLst>
                <a:ext uri="{FF2B5EF4-FFF2-40B4-BE49-F238E27FC236}">
                  <a16:creationId xmlns:a16="http://schemas.microsoft.com/office/drawing/2014/main" id="{68DD39CC-8A35-47BA-BFAD-40918E8C9381}"/>
                </a:ext>
              </a:extLst>
            </p:cNvPr>
            <p:cNvPicPr>
              <a:picLocks noChangeAspect="1"/>
            </p:cNvPicPr>
            <p:nvPr/>
          </p:nvPicPr>
          <p:blipFill>
            <a:blip r:embed="rId6">
              <a:lum bright="10000" contrast="10000"/>
              <a:extLst>
                <a:ext uri="{28A0092B-C50C-407E-A947-70E740481C1C}">
                  <a14:useLocalDpi xmlns:a14="http://schemas.microsoft.com/office/drawing/2010/main" val="0"/>
                </a:ext>
              </a:extLst>
            </a:blip>
            <a:srcRect/>
            <a:stretch>
              <a:fillRect/>
            </a:stretch>
          </p:blipFill>
          <p:spPr bwMode="auto">
            <a:xfrm>
              <a:off x="609600" y="1524000"/>
              <a:ext cx="762000" cy="8233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9" name="TextBox 6">
              <a:extLst>
                <a:ext uri="{FF2B5EF4-FFF2-40B4-BE49-F238E27FC236}">
                  <a16:creationId xmlns:a16="http://schemas.microsoft.com/office/drawing/2014/main" id="{392A779E-1044-4B82-AE85-0FA66E12EE03}"/>
                </a:ext>
              </a:extLst>
            </p:cNvPr>
            <p:cNvSpPr txBox="1">
              <a:spLocks noChangeArrowheads="1"/>
            </p:cNvSpPr>
            <p:nvPr/>
          </p:nvSpPr>
          <p:spPr bwMode="auto">
            <a:xfrm>
              <a:off x="714375" y="2294382"/>
              <a:ext cx="99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cs typeface="Arial" panose="020B0604020202020204" pitchFamily="34" charset="0"/>
                </a:rPr>
                <a:t>Merlin</a:t>
              </a:r>
            </a:p>
          </p:txBody>
        </p:sp>
        <p:cxnSp>
          <p:nvCxnSpPr>
            <p:cNvPr id="13" name="Straight Connector 12">
              <a:extLst>
                <a:ext uri="{FF2B5EF4-FFF2-40B4-BE49-F238E27FC236}">
                  <a16:creationId xmlns:a16="http://schemas.microsoft.com/office/drawing/2014/main" id="{2C96130F-FBFC-A346-BB2E-139F28AE1D41}"/>
                </a:ext>
              </a:extLst>
            </p:cNvPr>
            <p:cNvCxnSpPr/>
            <p:nvPr/>
          </p:nvCxnSpPr>
          <p:spPr>
            <a:xfrm>
              <a:off x="2895600" y="3581400"/>
              <a:ext cx="76200" cy="158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C5F7DD-7B89-3144-AD1D-F7B5E0EEDC3C}"/>
                </a:ext>
              </a:extLst>
            </p:cNvPr>
            <p:cNvCxnSpPr/>
            <p:nvPr/>
          </p:nvCxnSpPr>
          <p:spPr>
            <a:xfrm rot="5400000" flipH="1" flipV="1">
              <a:off x="2976563" y="3376612"/>
              <a:ext cx="171450" cy="12382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58F3AD-AE08-8B43-A277-7E85D2FE16C8}"/>
                </a:ext>
              </a:extLst>
            </p:cNvPr>
            <p:cNvCxnSpPr/>
            <p:nvPr/>
          </p:nvCxnSpPr>
          <p:spPr>
            <a:xfrm rot="5400000" flipH="1" flipV="1">
              <a:off x="3124200" y="3276600"/>
              <a:ext cx="76200" cy="762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A26DCE-C049-7C4F-9664-70A4B89CAE31}"/>
                </a:ext>
              </a:extLst>
            </p:cNvPr>
            <p:cNvCxnSpPr/>
            <p:nvPr/>
          </p:nvCxnSpPr>
          <p:spPr>
            <a:xfrm rot="5400000" flipH="1" flipV="1">
              <a:off x="3048000" y="3048000"/>
              <a:ext cx="457200" cy="1524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677259-06E2-D443-B758-B9FD0106E216}"/>
                </a:ext>
              </a:extLst>
            </p:cNvPr>
            <p:cNvCxnSpPr/>
            <p:nvPr/>
          </p:nvCxnSpPr>
          <p:spPr>
            <a:xfrm rot="16200000" flipH="1">
              <a:off x="3352006" y="2896394"/>
              <a:ext cx="77788" cy="762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4C1796-6736-B342-8522-70C91E4314B9}"/>
                </a:ext>
              </a:extLst>
            </p:cNvPr>
            <p:cNvCxnSpPr/>
            <p:nvPr/>
          </p:nvCxnSpPr>
          <p:spPr>
            <a:xfrm rot="5400000" flipH="1" flipV="1">
              <a:off x="3448050" y="2867025"/>
              <a:ext cx="152400" cy="762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5DF9F7-06F1-5B47-9429-CA24433CF332}"/>
                </a:ext>
              </a:extLst>
            </p:cNvPr>
            <p:cNvCxnSpPr/>
            <p:nvPr/>
          </p:nvCxnSpPr>
          <p:spPr>
            <a:xfrm rot="16200000" flipH="1">
              <a:off x="3581400" y="2819400"/>
              <a:ext cx="152400" cy="1524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B10D4D-6DE1-2B41-98FC-427919B7EE2E}"/>
                </a:ext>
              </a:extLst>
            </p:cNvPr>
            <p:cNvCxnSpPr/>
            <p:nvPr/>
          </p:nvCxnSpPr>
          <p:spPr>
            <a:xfrm rot="16200000" flipH="1">
              <a:off x="3648075" y="3057525"/>
              <a:ext cx="228600" cy="762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582F11-4453-8949-B701-89C4BBF5D3BA}"/>
                </a:ext>
              </a:extLst>
            </p:cNvPr>
            <p:cNvCxnSpPr/>
            <p:nvPr/>
          </p:nvCxnSpPr>
          <p:spPr>
            <a:xfrm rot="16200000" flipH="1">
              <a:off x="3819525" y="3286125"/>
              <a:ext cx="76200" cy="762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178564-DC21-6641-B48B-A20DB39AFB5B}"/>
                </a:ext>
              </a:extLst>
            </p:cNvPr>
            <p:cNvCxnSpPr/>
            <p:nvPr/>
          </p:nvCxnSpPr>
          <p:spPr>
            <a:xfrm rot="5400000" flipH="1" flipV="1">
              <a:off x="3876675" y="3209925"/>
              <a:ext cx="228600" cy="76200"/>
            </a:xfrm>
            <a:prstGeom prst="line">
              <a:avLst/>
            </a:prstGeom>
            <a:ln w="19050">
              <a:solidFill>
                <a:srgbClr val="000066"/>
              </a:solidFill>
            </a:ln>
          </p:spPr>
          <p:style>
            <a:lnRef idx="1">
              <a:schemeClr val="accent1"/>
            </a:lnRef>
            <a:fillRef idx="0">
              <a:schemeClr val="accent1"/>
            </a:fillRef>
            <a:effectRef idx="0">
              <a:schemeClr val="accent1"/>
            </a:effectRef>
            <a:fontRef idx="minor">
              <a:schemeClr val="tx1"/>
            </a:fontRef>
          </p:style>
        </p:cxnSp>
      </p:grpSp>
      <p:sp>
        <p:nvSpPr>
          <p:cNvPr id="37" name="Text Box 20">
            <a:extLst>
              <a:ext uri="{FF2B5EF4-FFF2-40B4-BE49-F238E27FC236}">
                <a16:creationId xmlns:a16="http://schemas.microsoft.com/office/drawing/2014/main" id="{AC7D01DC-F5D7-4E2A-812A-6B5DA8923006}"/>
              </a:ext>
            </a:extLst>
          </p:cNvPr>
          <p:cNvSpPr txBox="1">
            <a:spLocks noChangeArrowheads="1"/>
          </p:cNvSpPr>
          <p:nvPr/>
        </p:nvSpPr>
        <p:spPr bwMode="auto">
          <a:xfrm>
            <a:off x="3771900" y="3228975"/>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FF0000"/>
                </a:solidFill>
                <a:cs typeface="Arial" panose="020B0604020202020204" pitchFamily="34" charset="0"/>
              </a:rPr>
              <a:t>K</a:t>
            </a:r>
            <a:r>
              <a:rPr lang="en-US" altLang="en-US" sz="1400" b="1" baseline="-25000">
                <a:solidFill>
                  <a:srgbClr val="FF0000"/>
                </a:solidFill>
                <a:cs typeface="Arial" panose="020B0604020202020204" pitchFamily="34" charset="0"/>
              </a:rPr>
              <a:t>low</a:t>
            </a:r>
          </a:p>
        </p:txBody>
      </p:sp>
      <p:sp>
        <p:nvSpPr>
          <p:cNvPr id="38" name="Text Box 19">
            <a:extLst>
              <a:ext uri="{FF2B5EF4-FFF2-40B4-BE49-F238E27FC236}">
                <a16:creationId xmlns:a16="http://schemas.microsoft.com/office/drawing/2014/main" id="{C263B26C-2CCA-471C-A746-79A64ABEDD6F}"/>
              </a:ext>
            </a:extLst>
          </p:cNvPr>
          <p:cNvSpPr txBox="1">
            <a:spLocks noChangeArrowheads="1"/>
          </p:cNvSpPr>
          <p:nvPr/>
        </p:nvSpPr>
        <p:spPr bwMode="auto">
          <a:xfrm>
            <a:off x="3419475" y="2320925"/>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FF0000"/>
                </a:solidFill>
                <a:cs typeface="Arial" panose="020B0604020202020204" pitchFamily="34" charset="0"/>
              </a:rPr>
              <a:t>K</a:t>
            </a:r>
            <a:r>
              <a:rPr lang="en-US" altLang="en-US" sz="1400" b="1" baseline="-25000">
                <a:solidFill>
                  <a:srgbClr val="FF0000"/>
                </a:solidFill>
                <a:cs typeface="Arial" panose="020B0604020202020204" pitchFamily="34" charset="0"/>
              </a:rPr>
              <a:t>high</a:t>
            </a:r>
          </a:p>
        </p:txBody>
      </p:sp>
      <p:sp>
        <p:nvSpPr>
          <p:cNvPr id="39" name="Text Box 20">
            <a:extLst>
              <a:ext uri="{FF2B5EF4-FFF2-40B4-BE49-F238E27FC236}">
                <a16:creationId xmlns:a16="http://schemas.microsoft.com/office/drawing/2014/main" id="{E5B2322E-50A7-40EC-A708-CB609538ACC9}"/>
              </a:ext>
            </a:extLst>
          </p:cNvPr>
          <p:cNvSpPr txBox="1">
            <a:spLocks noChangeArrowheads="1"/>
          </p:cNvSpPr>
          <p:nvPr/>
        </p:nvSpPr>
        <p:spPr bwMode="auto">
          <a:xfrm>
            <a:off x="7848600" y="3124200"/>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FF0000"/>
                </a:solidFill>
                <a:cs typeface="Arial" panose="020B0604020202020204" pitchFamily="34" charset="0"/>
              </a:rPr>
              <a:t>K</a:t>
            </a:r>
            <a:r>
              <a:rPr lang="en-US" altLang="en-US" sz="1400" b="1" baseline="-25000">
                <a:solidFill>
                  <a:srgbClr val="FF0000"/>
                </a:solidFill>
                <a:cs typeface="Arial" panose="020B0604020202020204" pitchFamily="34" charset="0"/>
              </a:rPr>
              <a:t>low</a:t>
            </a:r>
          </a:p>
        </p:txBody>
      </p:sp>
      <p:sp>
        <p:nvSpPr>
          <p:cNvPr id="40" name="Text Box 19">
            <a:extLst>
              <a:ext uri="{FF2B5EF4-FFF2-40B4-BE49-F238E27FC236}">
                <a16:creationId xmlns:a16="http://schemas.microsoft.com/office/drawing/2014/main" id="{83175B69-9B28-4CE7-8740-AF929352373C}"/>
              </a:ext>
            </a:extLst>
          </p:cNvPr>
          <p:cNvSpPr txBox="1">
            <a:spLocks noChangeArrowheads="1"/>
          </p:cNvSpPr>
          <p:nvPr/>
        </p:nvSpPr>
        <p:spPr bwMode="auto">
          <a:xfrm>
            <a:off x="7534275" y="2333625"/>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FF0000"/>
                </a:solidFill>
                <a:cs typeface="Arial" panose="020B0604020202020204" pitchFamily="34" charset="0"/>
              </a:rPr>
              <a:t>K</a:t>
            </a:r>
            <a:r>
              <a:rPr lang="en-US" altLang="en-US" sz="1400" b="1" baseline="-25000">
                <a:solidFill>
                  <a:srgbClr val="FF0000"/>
                </a:solidFill>
                <a:cs typeface="Arial" panose="020B0604020202020204" pitchFamily="34" charset="0"/>
              </a:rPr>
              <a:t>high</a:t>
            </a:r>
          </a:p>
        </p:txBody>
      </p:sp>
      <p:sp>
        <p:nvSpPr>
          <p:cNvPr id="41" name="TextBox 40">
            <a:extLst>
              <a:ext uri="{FF2B5EF4-FFF2-40B4-BE49-F238E27FC236}">
                <a16:creationId xmlns:a16="http://schemas.microsoft.com/office/drawing/2014/main" id="{6859D914-75F6-49C7-86E7-25F5632B8C88}"/>
              </a:ext>
            </a:extLst>
          </p:cNvPr>
          <p:cNvSpPr txBox="1">
            <a:spLocks noChangeArrowheads="1"/>
          </p:cNvSpPr>
          <p:nvPr/>
        </p:nvSpPr>
        <p:spPr bwMode="auto">
          <a:xfrm>
            <a:off x="228600" y="5410200"/>
            <a:ext cx="891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000066"/>
                </a:solidFill>
                <a:cs typeface="Arial" panose="020B0604020202020204" pitchFamily="34" charset="0"/>
              </a:rPr>
              <a:t>At </a:t>
            </a:r>
            <a:r>
              <a:rPr lang="en-US" altLang="en-US" sz="1600" b="1">
                <a:solidFill>
                  <a:srgbClr val="FF0000"/>
                </a:solidFill>
                <a:cs typeface="Arial" panose="020B0604020202020204" pitchFamily="34" charset="0"/>
              </a:rPr>
              <a:t>K</a:t>
            </a:r>
            <a:r>
              <a:rPr lang="en-US" altLang="en-US" sz="1600" b="1" baseline="-25000">
                <a:solidFill>
                  <a:srgbClr val="FF0000"/>
                </a:solidFill>
                <a:cs typeface="Arial" panose="020B0604020202020204" pitchFamily="34" charset="0"/>
              </a:rPr>
              <a:t>high</a:t>
            </a:r>
            <a:r>
              <a:rPr lang="en-US" altLang="en-US" sz="1600" b="1">
                <a:solidFill>
                  <a:srgbClr val="000066"/>
                </a:solidFill>
                <a:cs typeface="Arial" panose="020B0604020202020204" pitchFamily="34" charset="0"/>
              </a:rPr>
              <a:t> there is ____ feedback from environment that increases ____</a:t>
            </a:r>
            <a:r>
              <a:rPr lang="en-US" altLang="en-US" sz="1600" b="1" baseline="-25000">
                <a:solidFill>
                  <a:srgbClr val="000066"/>
                </a:solidFill>
                <a:cs typeface="Arial" panose="020B0604020202020204" pitchFamily="34" charset="0"/>
              </a:rPr>
              <a:t>  </a:t>
            </a:r>
            <a:r>
              <a:rPr lang="en-US" altLang="en-US" sz="1200" b="1">
                <a:solidFill>
                  <a:srgbClr val="000066"/>
                </a:solidFill>
                <a:cs typeface="Arial" panose="020B0604020202020204" pitchFamily="34" charset="0"/>
              </a:rPr>
              <a:t>&amp;</a:t>
            </a:r>
            <a:r>
              <a:rPr lang="en-US" altLang="en-US" sz="1600" b="1">
                <a:solidFill>
                  <a:srgbClr val="000066"/>
                </a:solidFill>
                <a:cs typeface="Arial" panose="020B0604020202020204" pitchFamily="34" charset="0"/>
              </a:rPr>
              <a:t> decreases ______. </a:t>
            </a:r>
          </a:p>
        </p:txBody>
      </p:sp>
      <p:sp>
        <p:nvSpPr>
          <p:cNvPr id="42" name="TextBox 41">
            <a:extLst>
              <a:ext uri="{FF2B5EF4-FFF2-40B4-BE49-F238E27FC236}">
                <a16:creationId xmlns:a16="http://schemas.microsoft.com/office/drawing/2014/main" id="{FD23C7EF-8A54-44B5-962C-43C01C109917}"/>
              </a:ext>
            </a:extLst>
          </p:cNvPr>
          <p:cNvSpPr txBox="1">
            <a:spLocks noChangeArrowheads="1"/>
          </p:cNvSpPr>
          <p:nvPr/>
        </p:nvSpPr>
        <p:spPr bwMode="auto">
          <a:xfrm>
            <a:off x="228600" y="6038850"/>
            <a:ext cx="891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000066"/>
                </a:solidFill>
                <a:cs typeface="Arial" panose="020B0604020202020204" pitchFamily="34" charset="0"/>
              </a:rPr>
              <a:t>At </a:t>
            </a:r>
            <a:r>
              <a:rPr lang="en-US" altLang="en-US" sz="1600" b="1">
                <a:solidFill>
                  <a:srgbClr val="FF0000"/>
                </a:solidFill>
                <a:cs typeface="Arial" panose="020B0604020202020204" pitchFamily="34" charset="0"/>
              </a:rPr>
              <a:t>K</a:t>
            </a:r>
            <a:r>
              <a:rPr lang="en-US" altLang="en-US" sz="1600" b="1" baseline="-25000">
                <a:solidFill>
                  <a:srgbClr val="FF0000"/>
                </a:solidFill>
                <a:cs typeface="Arial" panose="020B0604020202020204" pitchFamily="34" charset="0"/>
              </a:rPr>
              <a:t>low </a:t>
            </a:r>
            <a:r>
              <a:rPr lang="en-US" altLang="en-US" sz="1600" b="1">
                <a:solidFill>
                  <a:srgbClr val="000066"/>
                </a:solidFill>
                <a:cs typeface="Arial" panose="020B0604020202020204" pitchFamily="34" charset="0"/>
              </a:rPr>
              <a:t> there is ____ feedback from environment that increases ____</a:t>
            </a:r>
            <a:r>
              <a:rPr lang="en-US" altLang="en-US" sz="1600" b="1" baseline="-25000">
                <a:solidFill>
                  <a:srgbClr val="000066"/>
                </a:solidFill>
                <a:cs typeface="Arial" panose="020B0604020202020204" pitchFamily="34" charset="0"/>
              </a:rPr>
              <a:t>  </a:t>
            </a:r>
            <a:r>
              <a:rPr lang="en-US" altLang="en-US" sz="1200" b="1">
                <a:solidFill>
                  <a:srgbClr val="000066"/>
                </a:solidFill>
                <a:cs typeface="Arial" panose="020B0604020202020204" pitchFamily="34" charset="0"/>
              </a:rPr>
              <a:t>&amp;</a:t>
            </a:r>
            <a:r>
              <a:rPr lang="en-US" altLang="en-US" sz="1600" b="1">
                <a:solidFill>
                  <a:srgbClr val="000066"/>
                </a:solidFill>
                <a:cs typeface="Arial" panose="020B0604020202020204" pitchFamily="34" charset="0"/>
              </a:rPr>
              <a:t> decreases ______. </a:t>
            </a:r>
          </a:p>
        </p:txBody>
      </p:sp>
      <p:sp>
        <p:nvSpPr>
          <p:cNvPr id="45" name="Freeform 44">
            <a:extLst>
              <a:ext uri="{FF2B5EF4-FFF2-40B4-BE49-F238E27FC236}">
                <a16:creationId xmlns:a16="http://schemas.microsoft.com/office/drawing/2014/main" id="{04B31817-9AE7-6F4C-84FD-086561D2FDA9}"/>
              </a:ext>
            </a:extLst>
          </p:cNvPr>
          <p:cNvSpPr/>
          <p:nvPr/>
        </p:nvSpPr>
        <p:spPr>
          <a:xfrm>
            <a:off x="5000625" y="2835275"/>
            <a:ext cx="3000375" cy="1949450"/>
          </a:xfrm>
          <a:custGeom>
            <a:avLst/>
            <a:gdLst>
              <a:gd name="connsiteX0" fmla="*/ 0 w 3000375"/>
              <a:gd name="connsiteY0" fmla="*/ 1831975 h 1949450"/>
              <a:gd name="connsiteX1" fmla="*/ 447675 w 3000375"/>
              <a:gd name="connsiteY1" fmla="*/ 1812925 h 1949450"/>
              <a:gd name="connsiteX2" fmla="*/ 847725 w 3000375"/>
              <a:gd name="connsiteY2" fmla="*/ 1012825 h 1949450"/>
              <a:gd name="connsiteX3" fmla="*/ 847725 w 3000375"/>
              <a:gd name="connsiteY3" fmla="*/ 1012825 h 1949450"/>
              <a:gd name="connsiteX4" fmla="*/ 1285875 w 3000375"/>
              <a:gd name="connsiteY4" fmla="*/ 155575 h 1949450"/>
              <a:gd name="connsiteX5" fmla="*/ 3000375 w 3000375"/>
              <a:gd name="connsiteY5" fmla="*/ 79375 h 1949450"/>
              <a:gd name="connsiteX6" fmla="*/ 3000375 w 3000375"/>
              <a:gd name="connsiteY6" fmla="*/ 79375 h 19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0375" h="1949450">
                <a:moveTo>
                  <a:pt x="0" y="1831975"/>
                </a:moveTo>
                <a:cubicBezTo>
                  <a:pt x="153194" y="1890712"/>
                  <a:pt x="306388" y="1949450"/>
                  <a:pt x="447675" y="1812925"/>
                </a:cubicBezTo>
                <a:cubicBezTo>
                  <a:pt x="588962" y="1676400"/>
                  <a:pt x="847725" y="1012825"/>
                  <a:pt x="847725" y="1012825"/>
                </a:cubicBezTo>
                <a:lnTo>
                  <a:pt x="847725" y="1012825"/>
                </a:lnTo>
                <a:cubicBezTo>
                  <a:pt x="920750" y="869950"/>
                  <a:pt x="927100" y="311150"/>
                  <a:pt x="1285875" y="155575"/>
                </a:cubicBezTo>
                <a:cubicBezTo>
                  <a:pt x="1644650" y="0"/>
                  <a:pt x="3000375" y="79375"/>
                  <a:pt x="3000375" y="79375"/>
                </a:cubicBezTo>
                <a:lnTo>
                  <a:pt x="3000375" y="79375"/>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87B70B93-D96D-634F-BFD7-4CB1A2B1AC87}"/>
              </a:ext>
            </a:extLst>
          </p:cNvPr>
          <p:cNvSpPr>
            <a:spLocks noGrp="1" noChangeArrowheads="1"/>
          </p:cNvSpPr>
          <p:nvPr>
            <p:ph type="title" idx="4294967295"/>
          </p:nvPr>
        </p:nvSpPr>
        <p:spPr/>
        <p:txBody>
          <a:bodyPr/>
          <a:lstStyle/>
          <a:p>
            <a:pPr algn="l" eaLnBrk="1" hangingPunct="1">
              <a:defRPr/>
            </a:pPr>
            <a:r>
              <a:rPr lang="en-US" b="1">
                <a:solidFill>
                  <a:srgbClr val="C00000"/>
                </a:solidFill>
              </a:rPr>
              <a:t>Population Ecology</a:t>
            </a:r>
          </a:p>
        </p:txBody>
      </p:sp>
      <p:sp>
        <p:nvSpPr>
          <p:cNvPr id="83979" name="Text Box 11">
            <a:extLst>
              <a:ext uri="{FF2B5EF4-FFF2-40B4-BE49-F238E27FC236}">
                <a16:creationId xmlns:a16="http://schemas.microsoft.com/office/drawing/2014/main" id="{18734A8D-E84B-46D0-8383-6129901F32C9}"/>
              </a:ext>
            </a:extLst>
          </p:cNvPr>
          <p:cNvSpPr txBox="1">
            <a:spLocks noChangeArrowheads="1"/>
          </p:cNvSpPr>
          <p:nvPr/>
        </p:nvSpPr>
        <p:spPr bwMode="auto">
          <a:xfrm>
            <a:off x="3886200" y="1476375"/>
            <a:ext cx="51054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b="1">
                <a:solidFill>
                  <a:srgbClr val="002060"/>
                </a:solidFill>
                <a:cs typeface="Arial" panose="020B0604020202020204" pitchFamily="34" charset="0"/>
              </a:rPr>
              <a:t>What is a population?</a:t>
            </a:r>
          </a:p>
          <a:p>
            <a:pPr eaLnBrk="1" hangingPunct="1">
              <a:spcBef>
                <a:spcPts val="3000"/>
              </a:spcBef>
              <a:buFontTx/>
              <a:buNone/>
            </a:pPr>
            <a:r>
              <a:rPr lang="en-US" altLang="en-US" sz="2400" b="1">
                <a:solidFill>
                  <a:srgbClr val="002060"/>
                </a:solidFill>
                <a:cs typeface="Arial" panose="020B0604020202020204" pitchFamily="34" charset="0"/>
              </a:rPr>
              <a:t>“A group of individuals of the same species living together in the same place at the same time.”</a:t>
            </a:r>
          </a:p>
        </p:txBody>
      </p:sp>
      <p:pic>
        <p:nvPicPr>
          <p:cNvPr id="5125" name="Picture 5" descr="daisies.jpg">
            <a:extLst>
              <a:ext uri="{FF2B5EF4-FFF2-40B4-BE49-F238E27FC236}">
                <a16:creationId xmlns:a16="http://schemas.microsoft.com/office/drawing/2014/main" id="{7C2054A7-2682-40D8-818A-A16429E69267}"/>
              </a:ext>
            </a:extLst>
          </p:cNvPr>
          <p:cNvPicPr>
            <a:picLocks noChangeAspect="1"/>
          </p:cNvPicPr>
          <p:nvPr/>
        </p:nvPicPr>
        <p:blipFill>
          <a:blip r:embed="rId3">
            <a:lum contrast="30000"/>
            <a:extLst>
              <a:ext uri="{28A0092B-C50C-407E-A947-70E740481C1C}">
                <a14:useLocalDpi xmlns:a14="http://schemas.microsoft.com/office/drawing/2010/main" val="0"/>
              </a:ext>
            </a:extLst>
          </a:blip>
          <a:srcRect t="5161"/>
          <a:stretch>
            <a:fillRect/>
          </a:stretch>
        </p:blipFill>
        <p:spPr bwMode="auto">
          <a:xfrm>
            <a:off x="806450" y="3570288"/>
            <a:ext cx="2590800" cy="237331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8" descr="36_04baFurSealPopGrowth-L">
            <a:extLst>
              <a:ext uri="{FF2B5EF4-FFF2-40B4-BE49-F238E27FC236}">
                <a16:creationId xmlns:a16="http://schemas.microsoft.com/office/drawing/2014/main" id="{E62CB905-FFF9-441B-B28C-200B109DC7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76400"/>
            <a:ext cx="28194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B8A7E78-5D63-4643-9C19-80B53C5D1535}"/>
              </a:ext>
            </a:extLst>
          </p:cNvPr>
          <p:cNvSpPr>
            <a:spLocks noGrp="1" noChangeArrowheads="1"/>
          </p:cNvSpPr>
          <p:nvPr>
            <p:ph type="title" idx="4294967295"/>
          </p:nvPr>
        </p:nvSpPr>
        <p:spPr/>
        <p:txBody>
          <a:bodyPr/>
          <a:lstStyle/>
          <a:p>
            <a:pPr algn="l" eaLnBrk="1" hangingPunct="1">
              <a:defRPr/>
            </a:pPr>
            <a:r>
              <a:rPr lang="en-US" sz="4000" b="1">
                <a:solidFill>
                  <a:schemeClr val="accent2"/>
                </a:solidFill>
              </a:rPr>
              <a:t>r</a:t>
            </a:r>
            <a:r>
              <a:rPr lang="en-US" sz="4000" b="1">
                <a:solidFill>
                  <a:srgbClr val="C00000"/>
                </a:solidFill>
              </a:rPr>
              <a:t> </a:t>
            </a:r>
            <a:r>
              <a:rPr lang="en-US" sz="2800" b="1">
                <a:solidFill>
                  <a:srgbClr val="C00000"/>
                </a:solidFill>
              </a:rPr>
              <a:t>&amp;</a:t>
            </a:r>
            <a:r>
              <a:rPr lang="en-US" sz="4000" b="1">
                <a:solidFill>
                  <a:srgbClr val="C00000"/>
                </a:solidFill>
              </a:rPr>
              <a:t> </a:t>
            </a:r>
            <a:r>
              <a:rPr lang="en-US" sz="4000" b="1">
                <a:solidFill>
                  <a:schemeClr val="folHlink"/>
                </a:solidFill>
              </a:rPr>
              <a:t>K</a:t>
            </a:r>
            <a:r>
              <a:rPr lang="en-US" sz="4000" b="1">
                <a:solidFill>
                  <a:srgbClr val="C00000"/>
                </a:solidFill>
              </a:rPr>
              <a:t> Selection: The Logistic Model and Life Histories</a:t>
            </a:r>
          </a:p>
        </p:txBody>
      </p:sp>
      <p:pic>
        <p:nvPicPr>
          <p:cNvPr id="52226" name="Picture 5" descr="logisticGrowth">
            <a:extLst>
              <a:ext uri="{FF2B5EF4-FFF2-40B4-BE49-F238E27FC236}">
                <a16:creationId xmlns:a16="http://schemas.microsoft.com/office/drawing/2014/main" id="{380A20C2-FC0A-4233-80AD-5D1360866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00200"/>
            <a:ext cx="5410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Freeform 7">
            <a:extLst>
              <a:ext uri="{FF2B5EF4-FFF2-40B4-BE49-F238E27FC236}">
                <a16:creationId xmlns:a16="http://schemas.microsoft.com/office/drawing/2014/main" id="{CE1367A9-277D-4CB8-B0B3-F223982444AA}"/>
              </a:ext>
            </a:extLst>
          </p:cNvPr>
          <p:cNvSpPr>
            <a:spLocks/>
          </p:cNvSpPr>
          <p:nvPr/>
        </p:nvSpPr>
        <p:spPr bwMode="auto">
          <a:xfrm>
            <a:off x="3900488" y="2181225"/>
            <a:ext cx="2370137" cy="1100138"/>
          </a:xfrm>
          <a:custGeom>
            <a:avLst/>
            <a:gdLst>
              <a:gd name="T0" fmla="*/ 2147483646 w 1493"/>
              <a:gd name="T1" fmla="*/ 2147483646 h 693"/>
              <a:gd name="T2" fmla="*/ 2147483646 w 1493"/>
              <a:gd name="T3" fmla="*/ 2147483646 h 693"/>
              <a:gd name="T4" fmla="*/ 2147483646 w 1493"/>
              <a:gd name="T5" fmla="*/ 2147483646 h 693"/>
              <a:gd name="T6" fmla="*/ 2147483646 w 1493"/>
              <a:gd name="T7" fmla="*/ 2147483646 h 693"/>
              <a:gd name="T8" fmla="*/ 2147483646 w 1493"/>
              <a:gd name="T9" fmla="*/ 2147483646 h 693"/>
              <a:gd name="T10" fmla="*/ 2147483646 w 1493"/>
              <a:gd name="T11" fmla="*/ 2147483646 h 693"/>
              <a:gd name="T12" fmla="*/ 2147483646 w 1493"/>
              <a:gd name="T13" fmla="*/ 2147483646 h 693"/>
              <a:gd name="T14" fmla="*/ 2147483646 w 1493"/>
              <a:gd name="T15" fmla="*/ 2147483646 h 693"/>
              <a:gd name="T16" fmla="*/ 2147483646 w 1493"/>
              <a:gd name="T17" fmla="*/ 2147483646 h 693"/>
              <a:gd name="T18" fmla="*/ 2147483646 w 1493"/>
              <a:gd name="T19" fmla="*/ 2147483646 h 693"/>
              <a:gd name="T20" fmla="*/ 2147483646 w 1493"/>
              <a:gd name="T21" fmla="*/ 2147483646 h 693"/>
              <a:gd name="T22" fmla="*/ 2147483646 w 1493"/>
              <a:gd name="T23" fmla="*/ 2147483646 h 693"/>
              <a:gd name="T24" fmla="*/ 2147483646 w 1493"/>
              <a:gd name="T25" fmla="*/ 2147483646 h 693"/>
              <a:gd name="T26" fmla="*/ 2147483646 w 1493"/>
              <a:gd name="T27" fmla="*/ 2147483646 h 693"/>
              <a:gd name="T28" fmla="*/ 2147483646 w 1493"/>
              <a:gd name="T29" fmla="*/ 2147483646 h 693"/>
              <a:gd name="T30" fmla="*/ 2147483646 w 1493"/>
              <a:gd name="T31" fmla="*/ 2147483646 h 693"/>
              <a:gd name="T32" fmla="*/ 2147483646 w 1493"/>
              <a:gd name="T33" fmla="*/ 2147483646 h 693"/>
              <a:gd name="T34" fmla="*/ 2147483646 w 1493"/>
              <a:gd name="T35" fmla="*/ 2147483646 h 693"/>
              <a:gd name="T36" fmla="*/ 2147483646 w 1493"/>
              <a:gd name="T37" fmla="*/ 2147483646 h 693"/>
              <a:gd name="T38" fmla="*/ 2147483646 w 1493"/>
              <a:gd name="T39" fmla="*/ 2147483646 h 693"/>
              <a:gd name="T40" fmla="*/ 2147483646 w 1493"/>
              <a:gd name="T41" fmla="*/ 2147483646 h 693"/>
              <a:gd name="T42" fmla="*/ 2147483646 w 1493"/>
              <a:gd name="T43" fmla="*/ 2147483646 h 6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93"/>
              <a:gd name="T67" fmla="*/ 0 h 693"/>
              <a:gd name="T68" fmla="*/ 1493 w 1493"/>
              <a:gd name="T69" fmla="*/ 693 h 6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93" h="693">
                <a:moveTo>
                  <a:pt x="1438" y="141"/>
                </a:moveTo>
                <a:cubicBezTo>
                  <a:pt x="1271" y="112"/>
                  <a:pt x="1101" y="41"/>
                  <a:pt x="930" y="32"/>
                </a:cubicBezTo>
                <a:cubicBezTo>
                  <a:pt x="848" y="28"/>
                  <a:pt x="766" y="27"/>
                  <a:pt x="684" y="25"/>
                </a:cubicBezTo>
                <a:cubicBezTo>
                  <a:pt x="434" y="29"/>
                  <a:pt x="382" y="0"/>
                  <a:pt x="224" y="45"/>
                </a:cubicBezTo>
                <a:cubicBezTo>
                  <a:pt x="190" y="68"/>
                  <a:pt x="173" y="85"/>
                  <a:pt x="135" y="93"/>
                </a:cubicBezTo>
                <a:cubicBezTo>
                  <a:pt x="111" y="109"/>
                  <a:pt x="101" y="128"/>
                  <a:pt x="80" y="148"/>
                </a:cubicBezTo>
                <a:cubicBezTo>
                  <a:pt x="68" y="185"/>
                  <a:pt x="77" y="163"/>
                  <a:pt x="46" y="210"/>
                </a:cubicBezTo>
                <a:cubicBezTo>
                  <a:pt x="42" y="216"/>
                  <a:pt x="33" y="254"/>
                  <a:pt x="32" y="258"/>
                </a:cubicBezTo>
                <a:cubicBezTo>
                  <a:pt x="23" y="288"/>
                  <a:pt x="13" y="316"/>
                  <a:pt x="5" y="347"/>
                </a:cubicBezTo>
                <a:cubicBezTo>
                  <a:pt x="8" y="384"/>
                  <a:pt x="0" y="425"/>
                  <a:pt x="18" y="457"/>
                </a:cubicBezTo>
                <a:cubicBezTo>
                  <a:pt x="63" y="539"/>
                  <a:pt x="138" y="557"/>
                  <a:pt x="224" y="573"/>
                </a:cubicBezTo>
                <a:cubicBezTo>
                  <a:pt x="261" y="580"/>
                  <a:pt x="297" y="592"/>
                  <a:pt x="334" y="601"/>
                </a:cubicBezTo>
                <a:cubicBezTo>
                  <a:pt x="381" y="613"/>
                  <a:pt x="430" y="606"/>
                  <a:pt x="478" y="608"/>
                </a:cubicBezTo>
                <a:cubicBezTo>
                  <a:pt x="543" y="621"/>
                  <a:pt x="583" y="630"/>
                  <a:pt x="656" y="635"/>
                </a:cubicBezTo>
                <a:cubicBezTo>
                  <a:pt x="830" y="693"/>
                  <a:pt x="1022" y="645"/>
                  <a:pt x="1205" y="642"/>
                </a:cubicBezTo>
                <a:cubicBezTo>
                  <a:pt x="1258" y="631"/>
                  <a:pt x="1292" y="618"/>
                  <a:pt x="1342" y="601"/>
                </a:cubicBezTo>
                <a:cubicBezTo>
                  <a:pt x="1364" y="586"/>
                  <a:pt x="1384" y="575"/>
                  <a:pt x="1410" y="567"/>
                </a:cubicBezTo>
                <a:cubicBezTo>
                  <a:pt x="1433" y="552"/>
                  <a:pt x="1442" y="534"/>
                  <a:pt x="1465" y="519"/>
                </a:cubicBezTo>
                <a:cubicBezTo>
                  <a:pt x="1476" y="476"/>
                  <a:pt x="1469" y="502"/>
                  <a:pt x="1486" y="450"/>
                </a:cubicBezTo>
                <a:cubicBezTo>
                  <a:pt x="1488" y="443"/>
                  <a:pt x="1493" y="429"/>
                  <a:pt x="1493" y="429"/>
                </a:cubicBezTo>
                <a:cubicBezTo>
                  <a:pt x="1491" y="365"/>
                  <a:pt x="1490" y="301"/>
                  <a:pt x="1486" y="237"/>
                </a:cubicBezTo>
                <a:cubicBezTo>
                  <a:pt x="1483" y="198"/>
                  <a:pt x="1420" y="177"/>
                  <a:pt x="1438" y="141"/>
                </a:cubicBezTo>
                <a:close/>
              </a:path>
            </a:pathLst>
          </a:custGeom>
          <a:noFill/>
          <a:ln w="5397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12" name="Freeform 8">
            <a:extLst>
              <a:ext uri="{FF2B5EF4-FFF2-40B4-BE49-F238E27FC236}">
                <a16:creationId xmlns:a16="http://schemas.microsoft.com/office/drawing/2014/main" id="{26AF340A-B0D6-435F-868B-BCB22DFEF840}"/>
              </a:ext>
            </a:extLst>
          </p:cNvPr>
          <p:cNvSpPr>
            <a:spLocks/>
          </p:cNvSpPr>
          <p:nvPr/>
        </p:nvSpPr>
        <p:spPr bwMode="auto">
          <a:xfrm>
            <a:off x="1958975" y="2884488"/>
            <a:ext cx="1743075" cy="1949450"/>
          </a:xfrm>
          <a:custGeom>
            <a:avLst/>
            <a:gdLst>
              <a:gd name="T0" fmla="*/ 2147483646 w 1098"/>
              <a:gd name="T1" fmla="*/ 0 h 1228"/>
              <a:gd name="T2" fmla="*/ 2147483646 w 1098"/>
              <a:gd name="T3" fmla="*/ 2147483646 h 1228"/>
              <a:gd name="T4" fmla="*/ 2147483646 w 1098"/>
              <a:gd name="T5" fmla="*/ 2147483646 h 1228"/>
              <a:gd name="T6" fmla="*/ 2147483646 w 1098"/>
              <a:gd name="T7" fmla="*/ 2147483646 h 1228"/>
              <a:gd name="T8" fmla="*/ 2147483646 w 1098"/>
              <a:gd name="T9" fmla="*/ 2147483646 h 1228"/>
              <a:gd name="T10" fmla="*/ 2147483646 w 1098"/>
              <a:gd name="T11" fmla="*/ 2147483646 h 1228"/>
              <a:gd name="T12" fmla="*/ 2147483646 w 1098"/>
              <a:gd name="T13" fmla="*/ 2147483646 h 1228"/>
              <a:gd name="T14" fmla="*/ 2147483646 w 1098"/>
              <a:gd name="T15" fmla="*/ 2147483646 h 1228"/>
              <a:gd name="T16" fmla="*/ 2147483646 w 1098"/>
              <a:gd name="T17" fmla="*/ 2147483646 h 1228"/>
              <a:gd name="T18" fmla="*/ 2147483646 w 1098"/>
              <a:gd name="T19" fmla="*/ 2147483646 h 1228"/>
              <a:gd name="T20" fmla="*/ 0 w 1098"/>
              <a:gd name="T21" fmla="*/ 2147483646 h 1228"/>
              <a:gd name="T22" fmla="*/ 2147483646 w 1098"/>
              <a:gd name="T23" fmla="*/ 2147483646 h 1228"/>
              <a:gd name="T24" fmla="*/ 2147483646 w 1098"/>
              <a:gd name="T25" fmla="*/ 2147483646 h 1228"/>
              <a:gd name="T26" fmla="*/ 2147483646 w 1098"/>
              <a:gd name="T27" fmla="*/ 2147483646 h 1228"/>
              <a:gd name="T28" fmla="*/ 2147483646 w 1098"/>
              <a:gd name="T29" fmla="*/ 2147483646 h 1228"/>
              <a:gd name="T30" fmla="*/ 2147483646 w 1098"/>
              <a:gd name="T31" fmla="*/ 2147483646 h 1228"/>
              <a:gd name="T32" fmla="*/ 2147483646 w 1098"/>
              <a:gd name="T33" fmla="*/ 2147483646 h 1228"/>
              <a:gd name="T34" fmla="*/ 2147483646 w 1098"/>
              <a:gd name="T35" fmla="*/ 2147483646 h 1228"/>
              <a:gd name="T36" fmla="*/ 2147483646 w 1098"/>
              <a:gd name="T37" fmla="*/ 2147483646 h 1228"/>
              <a:gd name="T38" fmla="*/ 2147483646 w 1098"/>
              <a:gd name="T39" fmla="*/ 2147483646 h 1228"/>
              <a:gd name="T40" fmla="*/ 2147483646 w 1098"/>
              <a:gd name="T41" fmla="*/ 2147483646 h 1228"/>
              <a:gd name="T42" fmla="*/ 2147483646 w 1098"/>
              <a:gd name="T43" fmla="*/ 2147483646 h 1228"/>
              <a:gd name="T44" fmla="*/ 2147483646 w 1098"/>
              <a:gd name="T45" fmla="*/ 2147483646 h 1228"/>
              <a:gd name="T46" fmla="*/ 2147483646 w 1098"/>
              <a:gd name="T47" fmla="*/ 2147483646 h 1228"/>
              <a:gd name="T48" fmla="*/ 2147483646 w 1098"/>
              <a:gd name="T49" fmla="*/ 2147483646 h 1228"/>
              <a:gd name="T50" fmla="*/ 2147483646 w 1098"/>
              <a:gd name="T51" fmla="*/ 2147483646 h 1228"/>
              <a:gd name="T52" fmla="*/ 2147483646 w 1098"/>
              <a:gd name="T53" fmla="*/ 2147483646 h 1228"/>
              <a:gd name="T54" fmla="*/ 2147483646 w 1098"/>
              <a:gd name="T55" fmla="*/ 0 h 12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98"/>
              <a:gd name="T85" fmla="*/ 0 h 1228"/>
              <a:gd name="T86" fmla="*/ 1098 w 1098"/>
              <a:gd name="T87" fmla="*/ 1228 h 122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98" h="1228">
                <a:moveTo>
                  <a:pt x="1001" y="0"/>
                </a:moveTo>
                <a:cubicBezTo>
                  <a:pt x="941" y="16"/>
                  <a:pt x="881" y="34"/>
                  <a:pt x="823" y="55"/>
                </a:cubicBezTo>
                <a:cubicBezTo>
                  <a:pt x="809" y="60"/>
                  <a:pt x="782" y="69"/>
                  <a:pt x="782" y="69"/>
                </a:cubicBezTo>
                <a:cubicBezTo>
                  <a:pt x="651" y="166"/>
                  <a:pt x="474" y="175"/>
                  <a:pt x="329" y="247"/>
                </a:cubicBezTo>
                <a:cubicBezTo>
                  <a:pt x="290" y="266"/>
                  <a:pt x="231" y="270"/>
                  <a:pt x="199" y="302"/>
                </a:cubicBezTo>
                <a:cubicBezTo>
                  <a:pt x="183" y="318"/>
                  <a:pt x="167" y="334"/>
                  <a:pt x="151" y="350"/>
                </a:cubicBezTo>
                <a:cubicBezTo>
                  <a:pt x="144" y="357"/>
                  <a:pt x="131" y="370"/>
                  <a:pt x="131" y="370"/>
                </a:cubicBezTo>
                <a:cubicBezTo>
                  <a:pt x="121" y="399"/>
                  <a:pt x="111" y="417"/>
                  <a:pt x="89" y="439"/>
                </a:cubicBezTo>
                <a:cubicBezTo>
                  <a:pt x="72" y="474"/>
                  <a:pt x="56" y="509"/>
                  <a:pt x="35" y="542"/>
                </a:cubicBezTo>
                <a:cubicBezTo>
                  <a:pt x="28" y="571"/>
                  <a:pt x="14" y="595"/>
                  <a:pt x="7" y="624"/>
                </a:cubicBezTo>
                <a:cubicBezTo>
                  <a:pt x="5" y="642"/>
                  <a:pt x="0" y="661"/>
                  <a:pt x="0" y="679"/>
                </a:cubicBezTo>
                <a:cubicBezTo>
                  <a:pt x="0" y="786"/>
                  <a:pt x="3" y="894"/>
                  <a:pt x="7" y="1001"/>
                </a:cubicBezTo>
                <a:cubicBezTo>
                  <a:pt x="9" y="1047"/>
                  <a:pt x="19" y="1135"/>
                  <a:pt x="69" y="1152"/>
                </a:cubicBezTo>
                <a:cubicBezTo>
                  <a:pt x="97" y="1172"/>
                  <a:pt x="126" y="1174"/>
                  <a:pt x="158" y="1186"/>
                </a:cubicBezTo>
                <a:cubicBezTo>
                  <a:pt x="216" y="1207"/>
                  <a:pt x="221" y="1220"/>
                  <a:pt x="288" y="1228"/>
                </a:cubicBezTo>
                <a:cubicBezTo>
                  <a:pt x="360" y="1223"/>
                  <a:pt x="386" y="1219"/>
                  <a:pt x="446" y="1207"/>
                </a:cubicBezTo>
                <a:cubicBezTo>
                  <a:pt x="476" y="1187"/>
                  <a:pt x="508" y="1178"/>
                  <a:pt x="542" y="1166"/>
                </a:cubicBezTo>
                <a:cubicBezTo>
                  <a:pt x="559" y="1141"/>
                  <a:pt x="572" y="1141"/>
                  <a:pt x="597" y="1125"/>
                </a:cubicBezTo>
                <a:cubicBezTo>
                  <a:pt x="624" y="1107"/>
                  <a:pt x="654" y="1084"/>
                  <a:pt x="679" y="1063"/>
                </a:cubicBezTo>
                <a:cubicBezTo>
                  <a:pt x="687" y="1057"/>
                  <a:pt x="692" y="1047"/>
                  <a:pt x="700" y="1042"/>
                </a:cubicBezTo>
                <a:cubicBezTo>
                  <a:pt x="717" y="1031"/>
                  <a:pt x="755" y="1015"/>
                  <a:pt x="755" y="1015"/>
                </a:cubicBezTo>
                <a:cubicBezTo>
                  <a:pt x="775" y="983"/>
                  <a:pt x="815" y="966"/>
                  <a:pt x="844" y="940"/>
                </a:cubicBezTo>
                <a:cubicBezTo>
                  <a:pt x="879" y="908"/>
                  <a:pt x="902" y="871"/>
                  <a:pt x="933" y="837"/>
                </a:cubicBezTo>
                <a:cubicBezTo>
                  <a:pt x="1006" y="756"/>
                  <a:pt x="948" y="831"/>
                  <a:pt x="995" y="768"/>
                </a:cubicBezTo>
                <a:cubicBezTo>
                  <a:pt x="1002" y="743"/>
                  <a:pt x="1015" y="693"/>
                  <a:pt x="1015" y="693"/>
                </a:cubicBezTo>
                <a:cubicBezTo>
                  <a:pt x="1024" y="618"/>
                  <a:pt x="1035" y="528"/>
                  <a:pt x="1070" y="460"/>
                </a:cubicBezTo>
                <a:cubicBezTo>
                  <a:pt x="1098" y="349"/>
                  <a:pt x="1084" y="199"/>
                  <a:pt x="1077" y="89"/>
                </a:cubicBezTo>
                <a:cubicBezTo>
                  <a:pt x="1076" y="71"/>
                  <a:pt x="966" y="0"/>
                  <a:pt x="1001" y="0"/>
                </a:cubicBezTo>
                <a:close/>
              </a:path>
            </a:pathLst>
          </a:custGeom>
          <a:noFill/>
          <a:ln w="539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1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a:extLst>
              <a:ext uri="{FF2B5EF4-FFF2-40B4-BE49-F238E27FC236}">
                <a16:creationId xmlns:a16="http://schemas.microsoft.com/office/drawing/2014/main" id="{4571AD8E-3CBF-F743-8167-6F4A67B589D6}"/>
              </a:ext>
            </a:extLst>
          </p:cNvPr>
          <p:cNvSpPr>
            <a:spLocks noGrp="1" noChangeArrowheads="1"/>
          </p:cNvSpPr>
          <p:nvPr>
            <p:ph type="title" idx="4294967295"/>
          </p:nvPr>
        </p:nvSpPr>
        <p:spPr>
          <a:xfrm>
            <a:off x="455613" y="1143000"/>
            <a:ext cx="4364037" cy="1260475"/>
          </a:xfrm>
        </p:spPr>
        <p:txBody>
          <a:bodyPr/>
          <a:lstStyle/>
          <a:p>
            <a:pPr algn="l" eaLnBrk="1" hangingPunct="1">
              <a:defRPr/>
            </a:pPr>
            <a:r>
              <a:rPr lang="en-US" sz="3000" b="1" i="1">
                <a:solidFill>
                  <a:srgbClr val="FF0000"/>
                </a:solidFill>
              </a:rPr>
              <a:t>Many offspring - high r</a:t>
            </a:r>
          </a:p>
        </p:txBody>
      </p:sp>
      <p:grpSp>
        <p:nvGrpSpPr>
          <p:cNvPr id="54274" name="Group 7">
            <a:extLst>
              <a:ext uri="{FF2B5EF4-FFF2-40B4-BE49-F238E27FC236}">
                <a16:creationId xmlns:a16="http://schemas.microsoft.com/office/drawing/2014/main" id="{2BD326CC-A1EA-4593-AC4F-98F1A4FD8609}"/>
              </a:ext>
            </a:extLst>
          </p:cNvPr>
          <p:cNvGrpSpPr>
            <a:grpSpLocks/>
          </p:cNvGrpSpPr>
          <p:nvPr/>
        </p:nvGrpSpPr>
        <p:grpSpPr bwMode="auto">
          <a:xfrm>
            <a:off x="800100" y="2143125"/>
            <a:ext cx="4533900" cy="3178175"/>
            <a:chOff x="463707" y="1370230"/>
            <a:chExt cx="6383669" cy="4257944"/>
          </a:xfrm>
        </p:grpSpPr>
        <p:sp>
          <p:nvSpPr>
            <p:cNvPr id="54286" name="Text Box 20">
              <a:extLst>
                <a:ext uri="{FF2B5EF4-FFF2-40B4-BE49-F238E27FC236}">
                  <a16:creationId xmlns:a16="http://schemas.microsoft.com/office/drawing/2014/main" id="{91E110C2-3A2D-44F8-819D-B1380C3ED1D4}"/>
                </a:ext>
              </a:extLst>
            </p:cNvPr>
            <p:cNvSpPr txBox="1">
              <a:spLocks noChangeArrowheads="1"/>
            </p:cNvSpPr>
            <p:nvPr/>
          </p:nvSpPr>
          <p:spPr bwMode="auto">
            <a:xfrm>
              <a:off x="463707" y="4464155"/>
              <a:ext cx="3200399" cy="55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002060"/>
                  </a:solidFill>
                  <a:cs typeface="Arial" panose="020B0604020202020204" pitchFamily="34" charset="0"/>
                </a:rPr>
                <a:t>Dandelions</a:t>
              </a:r>
            </a:p>
          </p:txBody>
        </p:sp>
        <p:pic>
          <p:nvPicPr>
            <p:cNvPr id="54287" name="Picture 21" descr="dandelion">
              <a:extLst>
                <a:ext uri="{FF2B5EF4-FFF2-40B4-BE49-F238E27FC236}">
                  <a16:creationId xmlns:a16="http://schemas.microsoft.com/office/drawing/2014/main" id="{04ED7636-61AD-40CF-AB49-A04F3365D9EF}"/>
                </a:ext>
              </a:extLst>
            </p:cNvPr>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609599" y="1370230"/>
              <a:ext cx="3125789" cy="31337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88" name="Picture 25" descr="Fly eggs">
              <a:extLst>
                <a:ext uri="{FF2B5EF4-FFF2-40B4-BE49-F238E27FC236}">
                  <a16:creationId xmlns:a16="http://schemas.microsoft.com/office/drawing/2014/main" id="{50D8B6E2-8226-4C6F-894A-E40A729E23BF}"/>
                </a:ext>
              </a:extLst>
            </p:cNvPr>
            <p:cNvPicPr>
              <a:picLocks noChangeAspect="1" noChangeArrowheads="1"/>
            </p:cNvPicPr>
            <p:nvPr/>
          </p:nvPicPr>
          <p:blipFill>
            <a:blip r:embed="rId4">
              <a:lum bright="-6000" contrast="40000"/>
              <a:extLst>
                <a:ext uri="{28A0092B-C50C-407E-A947-70E740481C1C}">
                  <a14:useLocalDpi xmlns:a14="http://schemas.microsoft.com/office/drawing/2010/main" val="0"/>
                </a:ext>
              </a:extLst>
            </a:blip>
            <a:srcRect t="16502" r="16719" b="4280"/>
            <a:stretch>
              <a:fillRect/>
            </a:stretch>
          </p:blipFill>
          <p:spPr bwMode="auto">
            <a:xfrm>
              <a:off x="3736935" y="3213333"/>
              <a:ext cx="2244471" cy="19221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289" name="Text Box 26">
              <a:extLst>
                <a:ext uri="{FF2B5EF4-FFF2-40B4-BE49-F238E27FC236}">
                  <a16:creationId xmlns:a16="http://schemas.microsoft.com/office/drawing/2014/main" id="{090D795D-8E67-4702-B763-746462DCF4F3}"/>
                </a:ext>
              </a:extLst>
            </p:cNvPr>
            <p:cNvSpPr txBox="1">
              <a:spLocks noChangeArrowheads="1"/>
            </p:cNvSpPr>
            <p:nvPr/>
          </p:nvSpPr>
          <p:spPr bwMode="auto">
            <a:xfrm>
              <a:off x="3646977" y="5071680"/>
              <a:ext cx="3200399" cy="55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002060"/>
                  </a:solidFill>
                  <a:cs typeface="Arial" panose="020B0604020202020204" pitchFamily="34" charset="0"/>
                </a:rPr>
                <a:t>House flies</a:t>
              </a:r>
            </a:p>
          </p:txBody>
        </p:sp>
      </p:grpSp>
      <p:sp>
        <p:nvSpPr>
          <p:cNvPr id="54275" name="Rectangle 2">
            <a:extLst>
              <a:ext uri="{FF2B5EF4-FFF2-40B4-BE49-F238E27FC236}">
                <a16:creationId xmlns:a16="http://schemas.microsoft.com/office/drawing/2014/main" id="{85F5BABC-DDF6-420F-9CA0-3B1F7468AD37}"/>
              </a:ext>
            </a:extLst>
          </p:cNvPr>
          <p:cNvSpPr txBox="1">
            <a:spLocks noChangeArrowheads="1"/>
          </p:cNvSpPr>
          <p:nvPr/>
        </p:nvSpPr>
        <p:spPr bwMode="auto">
          <a:xfrm>
            <a:off x="2286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1">
                <a:solidFill>
                  <a:srgbClr val="C00000"/>
                </a:solidFill>
                <a:latin typeface="Calibri" panose="020F0502020204030204" pitchFamily="34" charset="0"/>
                <a:cs typeface="Arial" panose="020B0604020202020204" pitchFamily="34" charset="0"/>
              </a:rPr>
              <a:t>r </a:t>
            </a:r>
            <a:r>
              <a:rPr lang="en-US" altLang="en-US" b="1">
                <a:solidFill>
                  <a:srgbClr val="C00000"/>
                </a:solidFill>
                <a:latin typeface="Calibri" panose="020F0502020204030204" pitchFamily="34" charset="0"/>
                <a:cs typeface="Arial" panose="020B0604020202020204" pitchFamily="34" charset="0"/>
              </a:rPr>
              <a:t>&amp;</a:t>
            </a:r>
            <a:r>
              <a:rPr lang="en-US" altLang="en-US" sz="4400" b="1">
                <a:solidFill>
                  <a:srgbClr val="C00000"/>
                </a:solidFill>
                <a:latin typeface="Calibri" panose="020F0502020204030204" pitchFamily="34" charset="0"/>
                <a:cs typeface="Arial" panose="020B0604020202020204" pitchFamily="34" charset="0"/>
              </a:rPr>
              <a:t> K Selection: examples</a:t>
            </a:r>
          </a:p>
        </p:txBody>
      </p:sp>
      <p:grpSp>
        <p:nvGrpSpPr>
          <p:cNvPr id="54276" name="Group 17">
            <a:extLst>
              <a:ext uri="{FF2B5EF4-FFF2-40B4-BE49-F238E27FC236}">
                <a16:creationId xmlns:a16="http://schemas.microsoft.com/office/drawing/2014/main" id="{AC55AACB-B249-4178-A987-04D5C456B4F7}"/>
              </a:ext>
            </a:extLst>
          </p:cNvPr>
          <p:cNvGrpSpPr>
            <a:grpSpLocks/>
          </p:cNvGrpSpPr>
          <p:nvPr/>
        </p:nvGrpSpPr>
        <p:grpSpPr bwMode="auto">
          <a:xfrm>
            <a:off x="4953000" y="1104900"/>
            <a:ext cx="4495800" cy="4191000"/>
            <a:chOff x="4648200" y="1371600"/>
            <a:chExt cx="4191000" cy="3624263"/>
          </a:xfrm>
        </p:grpSpPr>
        <p:pic>
          <p:nvPicPr>
            <p:cNvPr id="54279" name="Picture 20" descr="wildHorseMotherAndFoal">
              <a:extLst>
                <a:ext uri="{FF2B5EF4-FFF2-40B4-BE49-F238E27FC236}">
                  <a16:creationId xmlns:a16="http://schemas.microsoft.com/office/drawing/2014/main" id="{0E1E4688-747B-4F7F-A2A5-2B04A0C4AC46}"/>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l="16553" r="8247"/>
            <a:stretch>
              <a:fillRect/>
            </a:stretch>
          </p:blipFill>
          <p:spPr bwMode="auto">
            <a:xfrm>
              <a:off x="6705600" y="3286125"/>
              <a:ext cx="1447800" cy="1209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80" name="Picture 22" descr="carlSlide_Page002_0007">
              <a:extLst>
                <a:ext uri="{FF2B5EF4-FFF2-40B4-BE49-F238E27FC236}">
                  <a16:creationId xmlns:a16="http://schemas.microsoft.com/office/drawing/2014/main" id="{6E127941-2129-4620-A14B-6012A65A641D}"/>
                </a:ext>
              </a:extLst>
            </p:cNvPr>
            <p:cNvPicPr>
              <a:picLocks noChangeAspect="1" noChangeArrowheads="1"/>
            </p:cNvPicPr>
            <p:nvPr/>
          </p:nvPicPr>
          <p:blipFill>
            <a:blip r:embed="rId6">
              <a:lum bright="20000" contrast="54000"/>
              <a:extLst>
                <a:ext uri="{28A0092B-C50C-407E-A947-70E740481C1C}">
                  <a14:useLocalDpi xmlns:a14="http://schemas.microsoft.com/office/drawing/2010/main" val="0"/>
                </a:ext>
              </a:extLst>
            </a:blip>
            <a:srcRect r="17857"/>
            <a:stretch>
              <a:fillRect/>
            </a:stretch>
          </p:blipFill>
          <p:spPr bwMode="auto">
            <a:xfrm>
              <a:off x="4953000" y="3286125"/>
              <a:ext cx="1752600" cy="1419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5">
              <a:extLst>
                <a:ext uri="{FF2B5EF4-FFF2-40B4-BE49-F238E27FC236}">
                  <a16:creationId xmlns:a16="http://schemas.microsoft.com/office/drawing/2014/main" id="{80DAC7D0-A119-6144-A24C-5D17700E682D}"/>
                </a:ext>
              </a:extLst>
            </p:cNvPr>
            <p:cNvSpPr txBox="1">
              <a:spLocks noChangeArrowheads="1"/>
            </p:cNvSpPr>
            <p:nvPr/>
          </p:nvSpPr>
          <p:spPr bwMode="auto">
            <a:xfrm>
              <a:off x="4648200" y="1371600"/>
              <a:ext cx="4191000" cy="1143565"/>
            </a:xfrm>
            <a:prstGeom prst="rect">
              <a:avLst/>
            </a:prstGeom>
            <a:noFill/>
            <a:ln w="9525">
              <a:noFill/>
              <a:miter lim="800000"/>
              <a:headEnd/>
              <a:tailEnd/>
            </a:ln>
          </p:spPr>
          <p:txBody>
            <a:bodyPr anchor="ctr"/>
            <a:lstStyle/>
            <a:p>
              <a:pPr eaLnBrk="1" hangingPunct="1">
                <a:defRPr/>
              </a:pPr>
              <a:r>
                <a:rPr lang="en-US" sz="3000" b="1" i="1" dirty="0">
                  <a:solidFill>
                    <a:srgbClr val="FF0000"/>
                  </a:solidFill>
                  <a:latin typeface="+mj-lt"/>
                  <a:ea typeface="+mj-ea"/>
                  <a:cs typeface="+mj-cs"/>
                </a:rPr>
                <a:t>Few offspring - low r</a:t>
              </a:r>
            </a:p>
          </p:txBody>
        </p:sp>
        <p:sp>
          <p:nvSpPr>
            <p:cNvPr id="54282" name="Text Box 26">
              <a:extLst>
                <a:ext uri="{FF2B5EF4-FFF2-40B4-BE49-F238E27FC236}">
                  <a16:creationId xmlns:a16="http://schemas.microsoft.com/office/drawing/2014/main" id="{22636C1E-7997-46FE-9B0E-6F9580F70860}"/>
                </a:ext>
              </a:extLst>
            </p:cNvPr>
            <p:cNvSpPr txBox="1">
              <a:spLocks noChangeArrowheads="1"/>
            </p:cNvSpPr>
            <p:nvPr/>
          </p:nvSpPr>
          <p:spPr bwMode="auto">
            <a:xfrm>
              <a:off x="4857750" y="4657725"/>
              <a:ext cx="1966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002060"/>
                  </a:solidFill>
                  <a:cs typeface="Arial" panose="020B0604020202020204" pitchFamily="34" charset="0"/>
                </a:rPr>
                <a:t>Coconut trees</a:t>
              </a:r>
            </a:p>
          </p:txBody>
        </p:sp>
        <p:pic>
          <p:nvPicPr>
            <p:cNvPr id="54283" name="Picture 13" descr="blue_whale.jpg">
              <a:extLst>
                <a:ext uri="{FF2B5EF4-FFF2-40B4-BE49-F238E27FC236}">
                  <a16:creationId xmlns:a16="http://schemas.microsoft.com/office/drawing/2014/main" id="{C432F63E-8275-45D7-B083-21324475E00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2247900"/>
              <a:ext cx="2971800" cy="1031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284" name="Text Box 26">
              <a:extLst>
                <a:ext uri="{FF2B5EF4-FFF2-40B4-BE49-F238E27FC236}">
                  <a16:creationId xmlns:a16="http://schemas.microsoft.com/office/drawing/2014/main" id="{03165705-2C50-40BD-90F7-8C8F694D6D86}"/>
                </a:ext>
              </a:extLst>
            </p:cNvPr>
            <p:cNvSpPr txBox="1">
              <a:spLocks noChangeArrowheads="1"/>
            </p:cNvSpPr>
            <p:nvPr/>
          </p:nvSpPr>
          <p:spPr bwMode="auto">
            <a:xfrm rot="5400000" flipV="1">
              <a:off x="4400550" y="2520950"/>
              <a:ext cx="1330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2060"/>
                  </a:solidFill>
                  <a:cs typeface="Arial" panose="020B0604020202020204" pitchFamily="34" charset="0"/>
                </a:rPr>
                <a:t>Blue whales</a:t>
              </a:r>
            </a:p>
          </p:txBody>
        </p:sp>
        <p:sp>
          <p:nvSpPr>
            <p:cNvPr id="54285" name="Text Box 26">
              <a:extLst>
                <a:ext uri="{FF2B5EF4-FFF2-40B4-BE49-F238E27FC236}">
                  <a16:creationId xmlns:a16="http://schemas.microsoft.com/office/drawing/2014/main" id="{456FBE53-84F6-45FC-8F75-C7F96D1BF402}"/>
                </a:ext>
              </a:extLst>
            </p:cNvPr>
            <p:cNvSpPr txBox="1">
              <a:spLocks noChangeArrowheads="1"/>
            </p:cNvSpPr>
            <p:nvPr/>
          </p:nvSpPr>
          <p:spPr bwMode="auto">
            <a:xfrm>
              <a:off x="6696075" y="4429125"/>
              <a:ext cx="1966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002060"/>
                  </a:solidFill>
                  <a:cs typeface="Arial" panose="020B0604020202020204" pitchFamily="34" charset="0"/>
                </a:rPr>
                <a:t>Horses</a:t>
              </a:r>
            </a:p>
          </p:txBody>
        </p:sp>
      </p:grpSp>
      <p:pic>
        <p:nvPicPr>
          <p:cNvPr id="54277" name="Picture 16" descr="Hose mouse.jpg">
            <a:extLst>
              <a:ext uri="{FF2B5EF4-FFF2-40B4-BE49-F238E27FC236}">
                <a16:creationId xmlns:a16="http://schemas.microsoft.com/office/drawing/2014/main" id="{4A51A548-7EE6-4ACA-A55A-CA5AF06769DE}"/>
              </a:ext>
            </a:extLst>
          </p:cNvPr>
          <p:cNvPicPr>
            <a:picLocks noChangeAspect="1"/>
          </p:cNvPicPr>
          <p:nvPr/>
        </p:nvPicPr>
        <p:blipFill>
          <a:blip r:embed="rId8">
            <a:lum bright="10000" contrast="10000"/>
            <a:extLst>
              <a:ext uri="{28A0092B-C50C-407E-A947-70E740481C1C}">
                <a14:useLocalDpi xmlns:a14="http://schemas.microsoft.com/office/drawing/2010/main" val="0"/>
              </a:ext>
            </a:extLst>
          </a:blip>
          <a:srcRect/>
          <a:stretch>
            <a:fillRect/>
          </a:stretch>
        </p:blipFill>
        <p:spPr bwMode="auto">
          <a:xfrm>
            <a:off x="3017838" y="2195513"/>
            <a:ext cx="1344612" cy="1385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278" name="Text Box 26">
            <a:extLst>
              <a:ext uri="{FF2B5EF4-FFF2-40B4-BE49-F238E27FC236}">
                <a16:creationId xmlns:a16="http://schemas.microsoft.com/office/drawing/2014/main" id="{733CEE7C-3D1B-42C8-851C-EE21A8BCB481}"/>
              </a:ext>
            </a:extLst>
          </p:cNvPr>
          <p:cNvSpPr txBox="1">
            <a:spLocks noChangeArrowheads="1"/>
          </p:cNvSpPr>
          <p:nvPr/>
        </p:nvSpPr>
        <p:spPr bwMode="auto">
          <a:xfrm rot="5400000" flipV="1">
            <a:off x="3618706" y="2528094"/>
            <a:ext cx="1719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002060"/>
                </a:solidFill>
                <a:cs typeface="Arial" panose="020B0604020202020204" pitchFamily="34" charset="0"/>
              </a:rPr>
              <a:t>House mouse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8BAECB93-E99A-47FE-B688-33E75F93B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81400"/>
            <a:ext cx="244792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5603" name="Picture 3">
            <a:extLst>
              <a:ext uri="{FF2B5EF4-FFF2-40B4-BE49-F238E27FC236}">
                <a16:creationId xmlns:a16="http://schemas.microsoft.com/office/drawing/2014/main" id="{A60856A3-0613-420B-B398-04AC37F26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5814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5604" name="Picture 4">
            <a:extLst>
              <a:ext uri="{FF2B5EF4-FFF2-40B4-BE49-F238E27FC236}">
                <a16:creationId xmlns:a16="http://schemas.microsoft.com/office/drawing/2014/main" id="{14494894-DACB-4B23-81F2-993AE39696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629025"/>
            <a:ext cx="25908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5605" name="Rectangle 5">
            <a:extLst>
              <a:ext uri="{FF2B5EF4-FFF2-40B4-BE49-F238E27FC236}">
                <a16:creationId xmlns:a16="http://schemas.microsoft.com/office/drawing/2014/main" id="{E841898C-1DB3-8B41-9E63-90C387F8D4DE}"/>
              </a:ext>
            </a:extLst>
          </p:cNvPr>
          <p:cNvSpPr>
            <a:spLocks noGrp="1" noChangeArrowheads="1"/>
          </p:cNvSpPr>
          <p:nvPr>
            <p:ph type="title"/>
          </p:nvPr>
        </p:nvSpPr>
        <p:spPr/>
        <p:txBody>
          <a:bodyPr/>
          <a:lstStyle/>
          <a:p>
            <a:pPr eaLnBrk="1" hangingPunct="1">
              <a:defRPr/>
            </a:pPr>
            <a:r>
              <a:rPr lang="en-US" sz="4000">
                <a:solidFill>
                  <a:srgbClr val="FF3300"/>
                </a:solidFill>
              </a:rPr>
              <a:t>Per capita rate of increase varies with the organism</a:t>
            </a:r>
          </a:p>
        </p:txBody>
      </p:sp>
      <p:sp>
        <p:nvSpPr>
          <p:cNvPr id="25606" name="Text Box 6">
            <a:extLst>
              <a:ext uri="{FF2B5EF4-FFF2-40B4-BE49-F238E27FC236}">
                <a16:creationId xmlns:a16="http://schemas.microsoft.com/office/drawing/2014/main" id="{375C306A-ED05-5C40-8C5D-32E2736E9DE5}"/>
              </a:ext>
            </a:extLst>
          </p:cNvPr>
          <p:cNvSpPr txBox="1">
            <a:spLocks noChangeArrowheads="1"/>
          </p:cNvSpPr>
          <p:nvPr/>
        </p:nvSpPr>
        <p:spPr bwMode="auto">
          <a:xfrm>
            <a:off x="228600" y="2286000"/>
            <a:ext cx="861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defRPr/>
            </a:pPr>
            <a:r>
              <a:rPr lang="en-US" sz="4400"/>
              <a:t>r</a:t>
            </a:r>
            <a:r>
              <a:rPr lang="en-US" sz="4400" baseline="-25000"/>
              <a:t>bacterium</a:t>
            </a:r>
            <a:r>
              <a:rPr lang="en-US" sz="1800"/>
              <a:t>	 	</a:t>
            </a:r>
            <a:r>
              <a:rPr lang="en-US" sz="2800"/>
              <a:t>&gt;</a:t>
            </a:r>
            <a:r>
              <a:rPr lang="en-US" sz="1800"/>
              <a:t>	      </a:t>
            </a:r>
            <a:r>
              <a:rPr lang="en-US" sz="2800"/>
              <a:t>r</a:t>
            </a:r>
            <a:r>
              <a:rPr lang="en-US" sz="2800" baseline="-25000"/>
              <a:t>rabbit</a:t>
            </a:r>
            <a:r>
              <a:rPr lang="en-US" sz="1800"/>
              <a:t>		</a:t>
            </a:r>
            <a:r>
              <a:rPr lang="en-US" sz="2400"/>
              <a:t>&gt;</a:t>
            </a:r>
            <a:r>
              <a:rPr lang="en-US" sz="1800"/>
              <a:t>	</a:t>
            </a:r>
            <a:r>
              <a:rPr lang="en-US" sz="1400" b="1"/>
              <a:t>r</a:t>
            </a:r>
            <a:r>
              <a:rPr lang="en-US" sz="1400" b="1" baseline="-25000"/>
              <a:t>elephant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D03A09A0-B27A-2D4F-9790-E3E10FA3CF27}"/>
              </a:ext>
            </a:extLst>
          </p:cNvPr>
          <p:cNvSpPr>
            <a:spLocks noGrp="1" noChangeArrowheads="1"/>
          </p:cNvSpPr>
          <p:nvPr>
            <p:ph type="title" idx="4294967295"/>
          </p:nvPr>
        </p:nvSpPr>
        <p:spPr>
          <a:xfrm>
            <a:off x="457200" y="354013"/>
            <a:ext cx="8229600" cy="941387"/>
          </a:xfrm>
        </p:spPr>
        <p:txBody>
          <a:bodyPr/>
          <a:lstStyle/>
          <a:p>
            <a:pPr eaLnBrk="1" hangingPunct="1">
              <a:defRPr/>
            </a:pPr>
            <a:r>
              <a:rPr lang="en-US" sz="3400" b="1">
                <a:solidFill>
                  <a:srgbClr val="C00000"/>
                </a:solidFill>
              </a:rPr>
              <a:t>Characteristics of Opportunistic </a:t>
            </a:r>
            <a:r>
              <a:rPr lang="en-US" sz="3400" b="1"/>
              <a:t>(</a:t>
            </a:r>
            <a:r>
              <a:rPr lang="en-US" sz="3400" b="1">
                <a:solidFill>
                  <a:srgbClr val="FF0000"/>
                </a:solidFill>
              </a:rPr>
              <a:t>r</a:t>
            </a:r>
            <a:r>
              <a:rPr lang="en-US" sz="3400" b="1"/>
              <a:t>)</a:t>
            </a:r>
            <a:r>
              <a:rPr lang="en-US" sz="3400" b="1">
                <a:solidFill>
                  <a:srgbClr val="C00000"/>
                </a:solidFill>
              </a:rPr>
              <a:t> </a:t>
            </a:r>
            <a:r>
              <a:rPr lang="en-US" sz="2800" b="1">
                <a:solidFill>
                  <a:srgbClr val="C00000"/>
                </a:solidFill>
              </a:rPr>
              <a:t>&amp;</a:t>
            </a:r>
            <a:r>
              <a:rPr lang="en-US" sz="3400" b="1">
                <a:solidFill>
                  <a:srgbClr val="C00000"/>
                </a:solidFill>
              </a:rPr>
              <a:t> Equilibrial Species </a:t>
            </a:r>
            <a:r>
              <a:rPr lang="en-US" sz="3400" b="1"/>
              <a:t>(</a:t>
            </a:r>
            <a:r>
              <a:rPr lang="en-US" sz="3400" b="1">
                <a:solidFill>
                  <a:srgbClr val="FF0000"/>
                </a:solidFill>
              </a:rPr>
              <a:t>K</a:t>
            </a:r>
            <a:r>
              <a:rPr lang="en-US" sz="3400" b="1"/>
              <a:t>)</a:t>
            </a:r>
          </a:p>
        </p:txBody>
      </p:sp>
      <p:grpSp>
        <p:nvGrpSpPr>
          <p:cNvPr id="58370" name="Group 59">
            <a:extLst>
              <a:ext uri="{FF2B5EF4-FFF2-40B4-BE49-F238E27FC236}">
                <a16:creationId xmlns:a16="http://schemas.microsoft.com/office/drawing/2014/main" id="{A9AE4E68-41A9-43D2-89EA-8CAB2E0E5262}"/>
              </a:ext>
            </a:extLst>
          </p:cNvPr>
          <p:cNvGrpSpPr>
            <a:grpSpLocks/>
          </p:cNvGrpSpPr>
          <p:nvPr/>
        </p:nvGrpSpPr>
        <p:grpSpPr bwMode="auto">
          <a:xfrm>
            <a:off x="304800" y="1600200"/>
            <a:ext cx="8791575" cy="4648200"/>
            <a:chOff x="304800" y="1600200"/>
            <a:chExt cx="8791575" cy="4648200"/>
          </a:xfrm>
        </p:grpSpPr>
        <p:sp>
          <p:nvSpPr>
            <p:cNvPr id="58371" name="Rectangle 4">
              <a:extLst>
                <a:ext uri="{FF2B5EF4-FFF2-40B4-BE49-F238E27FC236}">
                  <a16:creationId xmlns:a16="http://schemas.microsoft.com/office/drawing/2014/main" id="{B8DD3CDC-9F8D-4760-BC90-F1631EB36AD7}"/>
                </a:ext>
              </a:extLst>
            </p:cNvPr>
            <p:cNvSpPr>
              <a:spLocks noChangeArrowheads="1"/>
            </p:cNvSpPr>
            <p:nvPr/>
          </p:nvSpPr>
          <p:spPr bwMode="auto">
            <a:xfrm>
              <a:off x="6621463" y="5795963"/>
              <a:ext cx="22939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Extensive</a:t>
              </a:r>
            </a:p>
          </p:txBody>
        </p:sp>
        <p:sp>
          <p:nvSpPr>
            <p:cNvPr id="58372" name="Rectangle 5">
              <a:extLst>
                <a:ext uri="{FF2B5EF4-FFF2-40B4-BE49-F238E27FC236}">
                  <a16:creationId xmlns:a16="http://schemas.microsoft.com/office/drawing/2014/main" id="{D37A8D3F-2D17-4AC4-9758-AF819D66C4C2}"/>
                </a:ext>
              </a:extLst>
            </p:cNvPr>
            <p:cNvSpPr>
              <a:spLocks noChangeArrowheads="1"/>
            </p:cNvSpPr>
            <p:nvPr/>
          </p:nvSpPr>
          <p:spPr bwMode="auto">
            <a:xfrm>
              <a:off x="3854450" y="5795963"/>
              <a:ext cx="276701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None</a:t>
              </a:r>
            </a:p>
          </p:txBody>
        </p:sp>
        <p:sp>
          <p:nvSpPr>
            <p:cNvPr id="58373" name="Rectangle 6">
              <a:extLst>
                <a:ext uri="{FF2B5EF4-FFF2-40B4-BE49-F238E27FC236}">
                  <a16:creationId xmlns:a16="http://schemas.microsoft.com/office/drawing/2014/main" id="{B460979F-116B-41BD-9EC3-E88F619D0F39}"/>
                </a:ext>
              </a:extLst>
            </p:cNvPr>
            <p:cNvSpPr>
              <a:spLocks noChangeArrowheads="1"/>
            </p:cNvSpPr>
            <p:nvPr/>
          </p:nvSpPr>
          <p:spPr bwMode="auto">
            <a:xfrm>
              <a:off x="533400" y="5795963"/>
              <a:ext cx="332105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00FF"/>
                  </a:solidFill>
                  <a:cs typeface="Arial" panose="020B0604020202020204" pitchFamily="34" charset="0"/>
                </a:rPr>
                <a:t>Parental care</a:t>
              </a:r>
            </a:p>
          </p:txBody>
        </p:sp>
        <p:sp>
          <p:nvSpPr>
            <p:cNvPr id="58374" name="Rectangle 7">
              <a:extLst>
                <a:ext uri="{FF2B5EF4-FFF2-40B4-BE49-F238E27FC236}">
                  <a16:creationId xmlns:a16="http://schemas.microsoft.com/office/drawing/2014/main" id="{E68E63E6-88D8-4AE6-AC6C-A5DEABF529ED}"/>
                </a:ext>
              </a:extLst>
            </p:cNvPr>
            <p:cNvSpPr>
              <a:spLocks noChangeArrowheads="1"/>
            </p:cNvSpPr>
            <p:nvPr/>
          </p:nvSpPr>
          <p:spPr bwMode="auto">
            <a:xfrm>
              <a:off x="6621463" y="5341938"/>
              <a:ext cx="22939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Large</a:t>
              </a:r>
            </a:p>
          </p:txBody>
        </p:sp>
        <p:sp>
          <p:nvSpPr>
            <p:cNvPr id="58375" name="Rectangle 8">
              <a:extLst>
                <a:ext uri="{FF2B5EF4-FFF2-40B4-BE49-F238E27FC236}">
                  <a16:creationId xmlns:a16="http://schemas.microsoft.com/office/drawing/2014/main" id="{3B2F4C23-4E97-4A56-A8E4-06C4CF34A56F}"/>
                </a:ext>
              </a:extLst>
            </p:cNvPr>
            <p:cNvSpPr>
              <a:spLocks noChangeArrowheads="1"/>
            </p:cNvSpPr>
            <p:nvPr/>
          </p:nvSpPr>
          <p:spPr bwMode="auto">
            <a:xfrm>
              <a:off x="3854450" y="5341938"/>
              <a:ext cx="27670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Small</a:t>
              </a:r>
            </a:p>
          </p:txBody>
        </p:sp>
        <p:sp>
          <p:nvSpPr>
            <p:cNvPr id="58376" name="Rectangle 9">
              <a:extLst>
                <a:ext uri="{FF2B5EF4-FFF2-40B4-BE49-F238E27FC236}">
                  <a16:creationId xmlns:a16="http://schemas.microsoft.com/office/drawing/2014/main" id="{BE568C14-E07A-4555-A0D0-63FF5A6FFB93}"/>
                </a:ext>
              </a:extLst>
            </p:cNvPr>
            <p:cNvSpPr>
              <a:spLocks noChangeArrowheads="1"/>
            </p:cNvSpPr>
            <p:nvPr/>
          </p:nvSpPr>
          <p:spPr bwMode="auto">
            <a:xfrm>
              <a:off x="533400" y="5341938"/>
              <a:ext cx="33210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00FF"/>
                  </a:solidFill>
                  <a:cs typeface="Arial" panose="020B0604020202020204" pitchFamily="34" charset="0"/>
                </a:rPr>
                <a:t>Eggs or offspring size</a:t>
              </a:r>
            </a:p>
          </p:txBody>
        </p:sp>
        <p:sp>
          <p:nvSpPr>
            <p:cNvPr id="58377" name="Rectangle 10">
              <a:extLst>
                <a:ext uri="{FF2B5EF4-FFF2-40B4-BE49-F238E27FC236}">
                  <a16:creationId xmlns:a16="http://schemas.microsoft.com/office/drawing/2014/main" id="{A00EB8AE-5F19-43DF-A3F9-57778CA7C4FE}"/>
                </a:ext>
              </a:extLst>
            </p:cNvPr>
            <p:cNvSpPr>
              <a:spLocks noChangeArrowheads="1"/>
            </p:cNvSpPr>
            <p:nvPr/>
          </p:nvSpPr>
          <p:spPr bwMode="auto">
            <a:xfrm>
              <a:off x="6621463" y="4889500"/>
              <a:ext cx="229393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Late</a:t>
              </a:r>
            </a:p>
          </p:txBody>
        </p:sp>
        <p:sp>
          <p:nvSpPr>
            <p:cNvPr id="58378" name="Rectangle 11">
              <a:extLst>
                <a:ext uri="{FF2B5EF4-FFF2-40B4-BE49-F238E27FC236}">
                  <a16:creationId xmlns:a16="http://schemas.microsoft.com/office/drawing/2014/main" id="{254AA0EB-9471-4545-803F-59199335EE3D}"/>
                </a:ext>
              </a:extLst>
            </p:cNvPr>
            <p:cNvSpPr>
              <a:spLocks noChangeArrowheads="1"/>
            </p:cNvSpPr>
            <p:nvPr/>
          </p:nvSpPr>
          <p:spPr bwMode="auto">
            <a:xfrm>
              <a:off x="3854450" y="4889500"/>
              <a:ext cx="276701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Early</a:t>
              </a:r>
            </a:p>
          </p:txBody>
        </p:sp>
        <p:sp>
          <p:nvSpPr>
            <p:cNvPr id="58379" name="Rectangle 12">
              <a:extLst>
                <a:ext uri="{FF2B5EF4-FFF2-40B4-BE49-F238E27FC236}">
                  <a16:creationId xmlns:a16="http://schemas.microsoft.com/office/drawing/2014/main" id="{BCA542CB-7A8E-4B31-8DFB-46C1FB496124}"/>
                </a:ext>
              </a:extLst>
            </p:cNvPr>
            <p:cNvSpPr>
              <a:spLocks noChangeArrowheads="1"/>
            </p:cNvSpPr>
            <p:nvPr/>
          </p:nvSpPr>
          <p:spPr bwMode="auto">
            <a:xfrm>
              <a:off x="533400" y="4889500"/>
              <a:ext cx="33210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00FF"/>
                  </a:solidFill>
                  <a:cs typeface="Arial" panose="020B0604020202020204" pitchFamily="34" charset="0"/>
                </a:rPr>
                <a:t>Age at 1</a:t>
              </a:r>
              <a:r>
                <a:rPr lang="en-US" altLang="en-US" sz="1600" b="1" baseline="30000">
                  <a:solidFill>
                    <a:srgbClr val="0000FF"/>
                  </a:solidFill>
                  <a:cs typeface="Arial" panose="020B0604020202020204" pitchFamily="34" charset="0"/>
                </a:rPr>
                <a:t>st</a:t>
              </a:r>
              <a:r>
                <a:rPr lang="en-US" altLang="en-US" sz="1600" b="1">
                  <a:solidFill>
                    <a:srgbClr val="0000FF"/>
                  </a:solidFill>
                  <a:cs typeface="Arial" panose="020B0604020202020204" pitchFamily="34" charset="0"/>
                </a:rPr>
                <a:t> reproduction</a:t>
              </a:r>
            </a:p>
          </p:txBody>
        </p:sp>
        <p:sp>
          <p:nvSpPr>
            <p:cNvPr id="58380" name="Rectangle 13">
              <a:extLst>
                <a:ext uri="{FF2B5EF4-FFF2-40B4-BE49-F238E27FC236}">
                  <a16:creationId xmlns:a16="http://schemas.microsoft.com/office/drawing/2014/main" id="{5BDD8145-1BE1-4FF4-B253-F100E609B6DA}"/>
                </a:ext>
              </a:extLst>
            </p:cNvPr>
            <p:cNvSpPr>
              <a:spLocks noChangeArrowheads="1"/>
            </p:cNvSpPr>
            <p:nvPr/>
          </p:nvSpPr>
          <p:spPr bwMode="auto">
            <a:xfrm>
              <a:off x="6621463" y="4435475"/>
              <a:ext cx="22939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Several</a:t>
              </a:r>
            </a:p>
          </p:txBody>
        </p:sp>
        <p:sp>
          <p:nvSpPr>
            <p:cNvPr id="58381" name="Rectangle 14">
              <a:extLst>
                <a:ext uri="{FF2B5EF4-FFF2-40B4-BE49-F238E27FC236}">
                  <a16:creationId xmlns:a16="http://schemas.microsoft.com/office/drawing/2014/main" id="{AF0987F4-2CB9-4E22-9662-4B3FFC14A5EB}"/>
                </a:ext>
              </a:extLst>
            </p:cNvPr>
            <p:cNvSpPr>
              <a:spLocks noChangeArrowheads="1"/>
            </p:cNvSpPr>
            <p:nvPr/>
          </p:nvSpPr>
          <p:spPr bwMode="auto">
            <a:xfrm>
              <a:off x="3854450" y="4435475"/>
              <a:ext cx="27670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 one</a:t>
              </a:r>
            </a:p>
          </p:txBody>
        </p:sp>
        <p:sp>
          <p:nvSpPr>
            <p:cNvPr id="58382" name="Rectangle 15">
              <a:extLst>
                <a:ext uri="{FF2B5EF4-FFF2-40B4-BE49-F238E27FC236}">
                  <a16:creationId xmlns:a16="http://schemas.microsoft.com/office/drawing/2014/main" id="{586182DE-ECC6-4FC0-9CC5-5A62143C8D73}"/>
                </a:ext>
              </a:extLst>
            </p:cNvPr>
            <p:cNvSpPr>
              <a:spLocks noChangeArrowheads="1"/>
            </p:cNvSpPr>
            <p:nvPr/>
          </p:nvSpPr>
          <p:spPr bwMode="auto">
            <a:xfrm>
              <a:off x="533400" y="4435475"/>
              <a:ext cx="33210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00FF"/>
                  </a:solidFill>
                  <a:cs typeface="Arial" panose="020B0604020202020204" pitchFamily="34" charset="0"/>
                </a:rPr>
                <a:t># of reproductions per lifetime</a:t>
              </a:r>
            </a:p>
          </p:txBody>
        </p:sp>
        <p:sp>
          <p:nvSpPr>
            <p:cNvPr id="58383" name="Rectangle 16">
              <a:extLst>
                <a:ext uri="{FF2B5EF4-FFF2-40B4-BE49-F238E27FC236}">
                  <a16:creationId xmlns:a16="http://schemas.microsoft.com/office/drawing/2014/main" id="{FB0036D6-952C-4A2C-81CA-A27BBE5B7906}"/>
                </a:ext>
              </a:extLst>
            </p:cNvPr>
            <p:cNvSpPr>
              <a:spLocks noChangeArrowheads="1"/>
            </p:cNvSpPr>
            <p:nvPr/>
          </p:nvSpPr>
          <p:spPr bwMode="auto">
            <a:xfrm>
              <a:off x="6621463" y="3983038"/>
              <a:ext cx="22939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Few</a:t>
              </a:r>
            </a:p>
          </p:txBody>
        </p:sp>
        <p:sp>
          <p:nvSpPr>
            <p:cNvPr id="58384" name="Rectangle 17">
              <a:extLst>
                <a:ext uri="{FF2B5EF4-FFF2-40B4-BE49-F238E27FC236}">
                  <a16:creationId xmlns:a16="http://schemas.microsoft.com/office/drawing/2014/main" id="{B3AF4D75-2A35-4140-B38F-5C7CFC6240A5}"/>
                </a:ext>
              </a:extLst>
            </p:cNvPr>
            <p:cNvSpPr>
              <a:spLocks noChangeArrowheads="1"/>
            </p:cNvSpPr>
            <p:nvPr/>
          </p:nvSpPr>
          <p:spPr bwMode="auto">
            <a:xfrm>
              <a:off x="3854450" y="3983038"/>
              <a:ext cx="276701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Many</a:t>
              </a:r>
            </a:p>
          </p:txBody>
        </p:sp>
        <p:sp>
          <p:nvSpPr>
            <p:cNvPr id="58385" name="Rectangle 18">
              <a:extLst>
                <a:ext uri="{FF2B5EF4-FFF2-40B4-BE49-F238E27FC236}">
                  <a16:creationId xmlns:a16="http://schemas.microsoft.com/office/drawing/2014/main" id="{A07366DE-EA98-4E27-9E89-D2CC67292107}"/>
                </a:ext>
              </a:extLst>
            </p:cNvPr>
            <p:cNvSpPr>
              <a:spLocks noChangeArrowheads="1"/>
            </p:cNvSpPr>
            <p:nvPr/>
          </p:nvSpPr>
          <p:spPr bwMode="auto">
            <a:xfrm>
              <a:off x="533400" y="3983038"/>
              <a:ext cx="35814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00FF"/>
                  </a:solidFill>
                  <a:cs typeface="Arial" panose="020B0604020202020204" pitchFamily="34" charset="0"/>
                </a:rPr>
                <a:t># of young/reproductive episode</a:t>
              </a:r>
            </a:p>
          </p:txBody>
        </p:sp>
        <p:sp>
          <p:nvSpPr>
            <p:cNvPr id="58386" name="Rectangle 19">
              <a:extLst>
                <a:ext uri="{FF2B5EF4-FFF2-40B4-BE49-F238E27FC236}">
                  <a16:creationId xmlns:a16="http://schemas.microsoft.com/office/drawing/2014/main" id="{C1ABE183-944E-48BD-8CA7-7C193A93788B}"/>
                </a:ext>
              </a:extLst>
            </p:cNvPr>
            <p:cNvSpPr>
              <a:spLocks noChangeArrowheads="1"/>
            </p:cNvSpPr>
            <p:nvPr/>
          </p:nvSpPr>
          <p:spPr bwMode="auto">
            <a:xfrm>
              <a:off x="6621463" y="3530600"/>
              <a:ext cx="229393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Low</a:t>
              </a:r>
            </a:p>
          </p:txBody>
        </p:sp>
        <p:sp>
          <p:nvSpPr>
            <p:cNvPr id="58387" name="Rectangle 20">
              <a:extLst>
                <a:ext uri="{FF2B5EF4-FFF2-40B4-BE49-F238E27FC236}">
                  <a16:creationId xmlns:a16="http://schemas.microsoft.com/office/drawing/2014/main" id="{4BDFA61D-DA70-4B95-BEEC-E5E77EA966FA}"/>
                </a:ext>
              </a:extLst>
            </p:cNvPr>
            <p:cNvSpPr>
              <a:spLocks noChangeArrowheads="1"/>
            </p:cNvSpPr>
            <p:nvPr/>
          </p:nvSpPr>
          <p:spPr bwMode="auto">
            <a:xfrm>
              <a:off x="3854450" y="3530600"/>
              <a:ext cx="276701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High</a:t>
              </a:r>
            </a:p>
          </p:txBody>
        </p:sp>
        <p:sp>
          <p:nvSpPr>
            <p:cNvPr id="58388" name="Rectangle 21">
              <a:extLst>
                <a:ext uri="{FF2B5EF4-FFF2-40B4-BE49-F238E27FC236}">
                  <a16:creationId xmlns:a16="http://schemas.microsoft.com/office/drawing/2014/main" id="{46DCFC40-7152-4E94-9AE5-2EF1B8E5EC52}"/>
                </a:ext>
              </a:extLst>
            </p:cNvPr>
            <p:cNvSpPr>
              <a:spLocks noChangeArrowheads="1"/>
            </p:cNvSpPr>
            <p:nvPr/>
          </p:nvSpPr>
          <p:spPr bwMode="auto">
            <a:xfrm>
              <a:off x="533400" y="3530600"/>
              <a:ext cx="33210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00FF"/>
                  </a:solidFill>
                  <a:cs typeface="Arial" panose="020B0604020202020204" pitchFamily="34" charset="0"/>
                </a:rPr>
                <a:t>Mortality rate</a:t>
              </a:r>
            </a:p>
          </p:txBody>
        </p:sp>
        <p:sp>
          <p:nvSpPr>
            <p:cNvPr id="58389" name="Rectangle 22">
              <a:extLst>
                <a:ext uri="{FF2B5EF4-FFF2-40B4-BE49-F238E27FC236}">
                  <a16:creationId xmlns:a16="http://schemas.microsoft.com/office/drawing/2014/main" id="{9B335542-7F89-4BA4-B282-ECD9BE38379C}"/>
                </a:ext>
              </a:extLst>
            </p:cNvPr>
            <p:cNvSpPr>
              <a:spLocks noChangeArrowheads="1"/>
            </p:cNvSpPr>
            <p:nvPr/>
          </p:nvSpPr>
          <p:spPr bwMode="auto">
            <a:xfrm>
              <a:off x="6621463" y="3076575"/>
              <a:ext cx="22939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Long</a:t>
              </a:r>
            </a:p>
          </p:txBody>
        </p:sp>
        <p:sp>
          <p:nvSpPr>
            <p:cNvPr id="58390" name="Rectangle 23">
              <a:extLst>
                <a:ext uri="{FF2B5EF4-FFF2-40B4-BE49-F238E27FC236}">
                  <a16:creationId xmlns:a16="http://schemas.microsoft.com/office/drawing/2014/main" id="{89EFC905-3D26-4B6C-A0A1-17EBB8A32964}"/>
                </a:ext>
              </a:extLst>
            </p:cNvPr>
            <p:cNvSpPr>
              <a:spLocks noChangeArrowheads="1"/>
            </p:cNvSpPr>
            <p:nvPr/>
          </p:nvSpPr>
          <p:spPr bwMode="auto">
            <a:xfrm>
              <a:off x="3854450" y="3076575"/>
              <a:ext cx="27670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Short</a:t>
              </a:r>
            </a:p>
          </p:txBody>
        </p:sp>
        <p:sp>
          <p:nvSpPr>
            <p:cNvPr id="58391" name="Rectangle 24">
              <a:extLst>
                <a:ext uri="{FF2B5EF4-FFF2-40B4-BE49-F238E27FC236}">
                  <a16:creationId xmlns:a16="http://schemas.microsoft.com/office/drawing/2014/main" id="{957F22F9-BB56-4C92-B7D2-C7702FF32316}"/>
                </a:ext>
              </a:extLst>
            </p:cNvPr>
            <p:cNvSpPr>
              <a:spLocks noChangeArrowheads="1"/>
            </p:cNvSpPr>
            <p:nvPr/>
          </p:nvSpPr>
          <p:spPr bwMode="auto">
            <a:xfrm>
              <a:off x="533400" y="3076575"/>
              <a:ext cx="33210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00FF"/>
                  </a:solidFill>
                  <a:cs typeface="Arial" panose="020B0604020202020204" pitchFamily="34" charset="0"/>
                </a:rPr>
                <a:t>Lifespan</a:t>
              </a:r>
            </a:p>
          </p:txBody>
        </p:sp>
        <p:sp>
          <p:nvSpPr>
            <p:cNvPr id="58392" name="Rectangle 25">
              <a:extLst>
                <a:ext uri="{FF2B5EF4-FFF2-40B4-BE49-F238E27FC236}">
                  <a16:creationId xmlns:a16="http://schemas.microsoft.com/office/drawing/2014/main" id="{AA6B55A5-26BA-40C4-B9AB-66B44DCE4A39}"/>
                </a:ext>
              </a:extLst>
            </p:cNvPr>
            <p:cNvSpPr>
              <a:spLocks noChangeArrowheads="1"/>
            </p:cNvSpPr>
            <p:nvPr/>
          </p:nvSpPr>
          <p:spPr bwMode="auto">
            <a:xfrm>
              <a:off x="6621463" y="2624138"/>
              <a:ext cx="22939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Long</a:t>
              </a:r>
            </a:p>
          </p:txBody>
        </p:sp>
        <p:sp>
          <p:nvSpPr>
            <p:cNvPr id="58393" name="Rectangle 26">
              <a:extLst>
                <a:ext uri="{FF2B5EF4-FFF2-40B4-BE49-F238E27FC236}">
                  <a16:creationId xmlns:a16="http://schemas.microsoft.com/office/drawing/2014/main" id="{2DB8A091-840D-4548-855F-AA5DF5FA5C8E}"/>
                </a:ext>
              </a:extLst>
            </p:cNvPr>
            <p:cNvSpPr>
              <a:spLocks noChangeArrowheads="1"/>
            </p:cNvSpPr>
            <p:nvPr/>
          </p:nvSpPr>
          <p:spPr bwMode="auto">
            <a:xfrm>
              <a:off x="3854450" y="2624138"/>
              <a:ext cx="276701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Short</a:t>
              </a:r>
            </a:p>
          </p:txBody>
        </p:sp>
        <p:sp>
          <p:nvSpPr>
            <p:cNvPr id="58394" name="Rectangle 27">
              <a:extLst>
                <a:ext uri="{FF2B5EF4-FFF2-40B4-BE49-F238E27FC236}">
                  <a16:creationId xmlns:a16="http://schemas.microsoft.com/office/drawing/2014/main" id="{314E64A1-D1DF-4449-98D9-DFC7CD86A649}"/>
                </a:ext>
              </a:extLst>
            </p:cNvPr>
            <p:cNvSpPr>
              <a:spLocks noChangeArrowheads="1"/>
            </p:cNvSpPr>
            <p:nvPr/>
          </p:nvSpPr>
          <p:spPr bwMode="auto">
            <a:xfrm>
              <a:off x="533400" y="2624138"/>
              <a:ext cx="332105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00FF"/>
                  </a:solidFill>
                  <a:cs typeface="Arial" panose="020B0604020202020204" pitchFamily="34" charset="0"/>
                </a:rPr>
                <a:t>Maturation time</a:t>
              </a:r>
            </a:p>
          </p:txBody>
        </p:sp>
        <p:sp>
          <p:nvSpPr>
            <p:cNvPr id="58395" name="Rectangle 28">
              <a:extLst>
                <a:ext uri="{FF2B5EF4-FFF2-40B4-BE49-F238E27FC236}">
                  <a16:creationId xmlns:a16="http://schemas.microsoft.com/office/drawing/2014/main" id="{1B818607-7A12-4ED5-B7CB-5AB4C03DEFE9}"/>
                </a:ext>
              </a:extLst>
            </p:cNvPr>
            <p:cNvSpPr>
              <a:spLocks noChangeArrowheads="1"/>
            </p:cNvSpPr>
            <p:nvPr/>
          </p:nvSpPr>
          <p:spPr bwMode="auto">
            <a:xfrm>
              <a:off x="6621463" y="2170113"/>
              <a:ext cx="22939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Often extensive</a:t>
              </a:r>
            </a:p>
          </p:txBody>
        </p:sp>
        <p:sp>
          <p:nvSpPr>
            <p:cNvPr id="58396" name="Rectangle 29">
              <a:extLst>
                <a:ext uri="{FF2B5EF4-FFF2-40B4-BE49-F238E27FC236}">
                  <a16:creationId xmlns:a16="http://schemas.microsoft.com/office/drawing/2014/main" id="{4C075B63-D00C-430E-8578-606235DAA9B1}"/>
                </a:ext>
              </a:extLst>
            </p:cNvPr>
            <p:cNvSpPr>
              <a:spLocks noChangeArrowheads="1"/>
            </p:cNvSpPr>
            <p:nvPr/>
          </p:nvSpPr>
          <p:spPr bwMode="auto">
            <a:xfrm>
              <a:off x="3854450" y="2170113"/>
              <a:ext cx="12509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2060"/>
                  </a:solidFill>
                  <a:cs typeface="Arial" panose="020B0604020202020204" pitchFamily="34" charset="0"/>
                </a:rPr>
                <a:t>Limited</a:t>
              </a:r>
            </a:p>
          </p:txBody>
        </p:sp>
        <p:sp>
          <p:nvSpPr>
            <p:cNvPr id="58397" name="Rectangle 30">
              <a:extLst>
                <a:ext uri="{FF2B5EF4-FFF2-40B4-BE49-F238E27FC236}">
                  <a16:creationId xmlns:a16="http://schemas.microsoft.com/office/drawing/2014/main" id="{D6894111-155B-496D-AE9A-E96AB3102243}"/>
                </a:ext>
              </a:extLst>
            </p:cNvPr>
            <p:cNvSpPr>
              <a:spLocks noChangeArrowheads="1"/>
            </p:cNvSpPr>
            <p:nvPr/>
          </p:nvSpPr>
          <p:spPr bwMode="auto">
            <a:xfrm>
              <a:off x="533400" y="2170113"/>
              <a:ext cx="33210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600" b="1">
                  <a:solidFill>
                    <a:srgbClr val="0000FF"/>
                  </a:solidFill>
                  <a:cs typeface="Arial" panose="020B0604020202020204" pitchFamily="34" charset="0"/>
                </a:rPr>
                <a:t>Homeostatic capability</a:t>
              </a:r>
            </a:p>
          </p:txBody>
        </p:sp>
        <p:sp>
          <p:nvSpPr>
            <p:cNvPr id="58398" name="Rectangle 31">
              <a:extLst>
                <a:ext uri="{FF2B5EF4-FFF2-40B4-BE49-F238E27FC236}">
                  <a16:creationId xmlns:a16="http://schemas.microsoft.com/office/drawing/2014/main" id="{29B23FCE-4294-4C3B-8B30-F6DDDEEE9CB5}"/>
                </a:ext>
              </a:extLst>
            </p:cNvPr>
            <p:cNvSpPr>
              <a:spLocks noChangeArrowheads="1"/>
            </p:cNvSpPr>
            <p:nvPr/>
          </p:nvSpPr>
          <p:spPr bwMode="auto">
            <a:xfrm>
              <a:off x="6459538" y="1717675"/>
              <a:ext cx="263683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800" b="1">
                  <a:solidFill>
                    <a:srgbClr val="FF0000"/>
                  </a:solidFill>
                  <a:cs typeface="Arial" panose="020B0604020202020204" pitchFamily="34" charset="0"/>
                </a:rPr>
                <a:t>Equlibrial Species (K)</a:t>
              </a:r>
            </a:p>
          </p:txBody>
        </p:sp>
        <p:sp>
          <p:nvSpPr>
            <p:cNvPr id="58399" name="Rectangle 32">
              <a:extLst>
                <a:ext uri="{FF2B5EF4-FFF2-40B4-BE49-F238E27FC236}">
                  <a16:creationId xmlns:a16="http://schemas.microsoft.com/office/drawing/2014/main" id="{0EC170D8-67F5-49D8-BBB6-EF397D19DB39}"/>
                </a:ext>
              </a:extLst>
            </p:cNvPr>
            <p:cNvSpPr>
              <a:spLocks noChangeArrowheads="1"/>
            </p:cNvSpPr>
            <p:nvPr/>
          </p:nvSpPr>
          <p:spPr bwMode="auto">
            <a:xfrm>
              <a:off x="3400425" y="1717675"/>
              <a:ext cx="2992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800" b="1">
                  <a:solidFill>
                    <a:srgbClr val="FF0000"/>
                  </a:solidFill>
                  <a:cs typeface="Arial" panose="020B0604020202020204" pitchFamily="34" charset="0"/>
                </a:rPr>
                <a:t>Opportunistic Species (r)</a:t>
              </a:r>
            </a:p>
          </p:txBody>
        </p:sp>
        <p:sp>
          <p:nvSpPr>
            <p:cNvPr id="58400" name="Rectangle 33">
              <a:extLst>
                <a:ext uri="{FF2B5EF4-FFF2-40B4-BE49-F238E27FC236}">
                  <a16:creationId xmlns:a16="http://schemas.microsoft.com/office/drawing/2014/main" id="{F8872DBB-E8C8-427C-BF8C-AB752F5978C0}"/>
                </a:ext>
              </a:extLst>
            </p:cNvPr>
            <p:cNvSpPr>
              <a:spLocks noChangeArrowheads="1"/>
            </p:cNvSpPr>
            <p:nvPr/>
          </p:nvSpPr>
          <p:spPr bwMode="auto">
            <a:xfrm>
              <a:off x="371475" y="1717675"/>
              <a:ext cx="33210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accent1"/>
                </a:buClr>
                <a:buSzPct val="65000"/>
                <a:buFont typeface="Wingdings" panose="05000000000000000000" pitchFamily="2" charset="2"/>
                <a:buNone/>
              </a:pPr>
              <a:r>
                <a:rPr lang="en-US" altLang="en-US" sz="1800" b="1">
                  <a:solidFill>
                    <a:srgbClr val="FF0000"/>
                  </a:solidFill>
                  <a:cs typeface="Arial" panose="020B0604020202020204" pitchFamily="34" charset="0"/>
                </a:rPr>
                <a:t>   Characteristic</a:t>
              </a:r>
            </a:p>
          </p:txBody>
        </p:sp>
        <p:sp>
          <p:nvSpPr>
            <p:cNvPr id="58401" name="Line 34">
              <a:extLst>
                <a:ext uri="{FF2B5EF4-FFF2-40B4-BE49-F238E27FC236}">
                  <a16:creationId xmlns:a16="http://schemas.microsoft.com/office/drawing/2014/main" id="{533EA022-1326-4147-9FBA-16E3348384F0}"/>
                </a:ext>
              </a:extLst>
            </p:cNvPr>
            <p:cNvSpPr>
              <a:spLocks noChangeShapeType="1"/>
            </p:cNvSpPr>
            <p:nvPr/>
          </p:nvSpPr>
          <p:spPr bwMode="auto">
            <a:xfrm>
              <a:off x="533400" y="1717675"/>
              <a:ext cx="33210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02" name="Line 35">
              <a:extLst>
                <a:ext uri="{FF2B5EF4-FFF2-40B4-BE49-F238E27FC236}">
                  <a16:creationId xmlns:a16="http://schemas.microsoft.com/office/drawing/2014/main" id="{2659BD8E-3EE7-45BC-BE31-2CC4DA79D3B5}"/>
                </a:ext>
              </a:extLst>
            </p:cNvPr>
            <p:cNvSpPr>
              <a:spLocks noChangeShapeType="1"/>
            </p:cNvSpPr>
            <p:nvPr/>
          </p:nvSpPr>
          <p:spPr bwMode="auto">
            <a:xfrm>
              <a:off x="533400" y="6248400"/>
              <a:ext cx="33210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03" name="Line 36">
              <a:extLst>
                <a:ext uri="{FF2B5EF4-FFF2-40B4-BE49-F238E27FC236}">
                  <a16:creationId xmlns:a16="http://schemas.microsoft.com/office/drawing/2014/main" id="{E20A35F9-A600-4A5D-A4F5-0AC11C8BB05D}"/>
                </a:ext>
              </a:extLst>
            </p:cNvPr>
            <p:cNvSpPr>
              <a:spLocks noChangeShapeType="1"/>
            </p:cNvSpPr>
            <p:nvPr/>
          </p:nvSpPr>
          <p:spPr bwMode="auto">
            <a:xfrm>
              <a:off x="533400" y="1717675"/>
              <a:ext cx="0" cy="4524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04" name="Line 37">
              <a:extLst>
                <a:ext uri="{FF2B5EF4-FFF2-40B4-BE49-F238E27FC236}">
                  <a16:creationId xmlns:a16="http://schemas.microsoft.com/office/drawing/2014/main" id="{B6344B1A-8CCD-4AA6-B4E1-C4E53B77D166}"/>
                </a:ext>
              </a:extLst>
            </p:cNvPr>
            <p:cNvSpPr>
              <a:spLocks noChangeShapeType="1"/>
            </p:cNvSpPr>
            <p:nvPr/>
          </p:nvSpPr>
          <p:spPr bwMode="auto">
            <a:xfrm>
              <a:off x="8915400" y="1717675"/>
              <a:ext cx="0" cy="4524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05" name="Line 38">
              <a:extLst>
                <a:ext uri="{FF2B5EF4-FFF2-40B4-BE49-F238E27FC236}">
                  <a16:creationId xmlns:a16="http://schemas.microsoft.com/office/drawing/2014/main" id="{9D5A2109-BDBA-44E4-8EBB-483EDF4558BE}"/>
                </a:ext>
              </a:extLst>
            </p:cNvPr>
            <p:cNvSpPr>
              <a:spLocks noChangeShapeType="1"/>
            </p:cNvSpPr>
            <p:nvPr/>
          </p:nvSpPr>
          <p:spPr bwMode="auto">
            <a:xfrm>
              <a:off x="3854450" y="1717675"/>
              <a:ext cx="27670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06" name="Line 39">
              <a:extLst>
                <a:ext uri="{FF2B5EF4-FFF2-40B4-BE49-F238E27FC236}">
                  <a16:creationId xmlns:a16="http://schemas.microsoft.com/office/drawing/2014/main" id="{964F6F69-728F-4613-9DD1-124942D37D32}"/>
                </a:ext>
              </a:extLst>
            </p:cNvPr>
            <p:cNvSpPr>
              <a:spLocks noChangeShapeType="1"/>
            </p:cNvSpPr>
            <p:nvPr/>
          </p:nvSpPr>
          <p:spPr bwMode="auto">
            <a:xfrm>
              <a:off x="533400" y="2170113"/>
              <a:ext cx="0" cy="4540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07" name="Line 40">
              <a:extLst>
                <a:ext uri="{FF2B5EF4-FFF2-40B4-BE49-F238E27FC236}">
                  <a16:creationId xmlns:a16="http://schemas.microsoft.com/office/drawing/2014/main" id="{D68B6898-D9D3-4DD2-A146-B134ABFD5D28}"/>
                </a:ext>
              </a:extLst>
            </p:cNvPr>
            <p:cNvSpPr>
              <a:spLocks noChangeShapeType="1"/>
            </p:cNvSpPr>
            <p:nvPr/>
          </p:nvSpPr>
          <p:spPr bwMode="auto">
            <a:xfrm>
              <a:off x="6621463" y="1717675"/>
              <a:ext cx="22939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08" name="Line 41">
              <a:extLst>
                <a:ext uri="{FF2B5EF4-FFF2-40B4-BE49-F238E27FC236}">
                  <a16:creationId xmlns:a16="http://schemas.microsoft.com/office/drawing/2014/main" id="{65425AAA-0374-45FD-BD88-4D07AE943813}"/>
                </a:ext>
              </a:extLst>
            </p:cNvPr>
            <p:cNvSpPr>
              <a:spLocks noChangeShapeType="1"/>
            </p:cNvSpPr>
            <p:nvPr/>
          </p:nvSpPr>
          <p:spPr bwMode="auto">
            <a:xfrm>
              <a:off x="8915400" y="2170113"/>
              <a:ext cx="0" cy="4540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09" name="Line 42">
              <a:extLst>
                <a:ext uri="{FF2B5EF4-FFF2-40B4-BE49-F238E27FC236}">
                  <a16:creationId xmlns:a16="http://schemas.microsoft.com/office/drawing/2014/main" id="{DF19E7C9-CA1A-4289-AEFD-31F2A4590377}"/>
                </a:ext>
              </a:extLst>
            </p:cNvPr>
            <p:cNvSpPr>
              <a:spLocks noChangeShapeType="1"/>
            </p:cNvSpPr>
            <p:nvPr/>
          </p:nvSpPr>
          <p:spPr bwMode="auto">
            <a:xfrm>
              <a:off x="533400" y="2624138"/>
              <a:ext cx="0" cy="4524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10" name="Line 43">
              <a:extLst>
                <a:ext uri="{FF2B5EF4-FFF2-40B4-BE49-F238E27FC236}">
                  <a16:creationId xmlns:a16="http://schemas.microsoft.com/office/drawing/2014/main" id="{C5D7AF4C-C149-461F-B01C-FB270380A6A9}"/>
                </a:ext>
              </a:extLst>
            </p:cNvPr>
            <p:cNvSpPr>
              <a:spLocks noChangeShapeType="1"/>
            </p:cNvSpPr>
            <p:nvPr/>
          </p:nvSpPr>
          <p:spPr bwMode="auto">
            <a:xfrm>
              <a:off x="8915400" y="2624138"/>
              <a:ext cx="0" cy="4524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11" name="Line 44">
              <a:extLst>
                <a:ext uri="{FF2B5EF4-FFF2-40B4-BE49-F238E27FC236}">
                  <a16:creationId xmlns:a16="http://schemas.microsoft.com/office/drawing/2014/main" id="{8BF3A6C3-E2CC-4FB9-B9B3-3715AB15BC4B}"/>
                </a:ext>
              </a:extLst>
            </p:cNvPr>
            <p:cNvSpPr>
              <a:spLocks noChangeShapeType="1"/>
            </p:cNvSpPr>
            <p:nvPr/>
          </p:nvSpPr>
          <p:spPr bwMode="auto">
            <a:xfrm>
              <a:off x="533400" y="3076575"/>
              <a:ext cx="0" cy="4540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12" name="Line 45">
              <a:extLst>
                <a:ext uri="{FF2B5EF4-FFF2-40B4-BE49-F238E27FC236}">
                  <a16:creationId xmlns:a16="http://schemas.microsoft.com/office/drawing/2014/main" id="{3812A3B4-319F-4F60-A646-316BC5B96170}"/>
                </a:ext>
              </a:extLst>
            </p:cNvPr>
            <p:cNvSpPr>
              <a:spLocks noChangeShapeType="1"/>
            </p:cNvSpPr>
            <p:nvPr/>
          </p:nvSpPr>
          <p:spPr bwMode="auto">
            <a:xfrm>
              <a:off x="8915400" y="3076575"/>
              <a:ext cx="0" cy="4540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13" name="Line 46">
              <a:extLst>
                <a:ext uri="{FF2B5EF4-FFF2-40B4-BE49-F238E27FC236}">
                  <a16:creationId xmlns:a16="http://schemas.microsoft.com/office/drawing/2014/main" id="{C23AA1E4-9EC2-49A6-81B3-713A90EEB03C}"/>
                </a:ext>
              </a:extLst>
            </p:cNvPr>
            <p:cNvSpPr>
              <a:spLocks noChangeShapeType="1"/>
            </p:cNvSpPr>
            <p:nvPr/>
          </p:nvSpPr>
          <p:spPr bwMode="auto">
            <a:xfrm>
              <a:off x="533400" y="3530600"/>
              <a:ext cx="0" cy="4524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14" name="Line 47">
              <a:extLst>
                <a:ext uri="{FF2B5EF4-FFF2-40B4-BE49-F238E27FC236}">
                  <a16:creationId xmlns:a16="http://schemas.microsoft.com/office/drawing/2014/main" id="{5B419D2D-D96E-431D-BEBF-5C5A7EA1ADF4}"/>
                </a:ext>
              </a:extLst>
            </p:cNvPr>
            <p:cNvSpPr>
              <a:spLocks noChangeShapeType="1"/>
            </p:cNvSpPr>
            <p:nvPr/>
          </p:nvSpPr>
          <p:spPr bwMode="auto">
            <a:xfrm>
              <a:off x="8915400" y="3530600"/>
              <a:ext cx="0" cy="4524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15" name="Line 48">
              <a:extLst>
                <a:ext uri="{FF2B5EF4-FFF2-40B4-BE49-F238E27FC236}">
                  <a16:creationId xmlns:a16="http://schemas.microsoft.com/office/drawing/2014/main" id="{DA93B582-4B10-4F20-B37E-97054F218B2A}"/>
                </a:ext>
              </a:extLst>
            </p:cNvPr>
            <p:cNvSpPr>
              <a:spLocks noChangeShapeType="1"/>
            </p:cNvSpPr>
            <p:nvPr/>
          </p:nvSpPr>
          <p:spPr bwMode="auto">
            <a:xfrm>
              <a:off x="533400" y="3983038"/>
              <a:ext cx="0" cy="4524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16" name="Line 49">
              <a:extLst>
                <a:ext uri="{FF2B5EF4-FFF2-40B4-BE49-F238E27FC236}">
                  <a16:creationId xmlns:a16="http://schemas.microsoft.com/office/drawing/2014/main" id="{CF53F47D-C50D-485E-ABB9-F0222DFE7A0D}"/>
                </a:ext>
              </a:extLst>
            </p:cNvPr>
            <p:cNvSpPr>
              <a:spLocks noChangeShapeType="1"/>
            </p:cNvSpPr>
            <p:nvPr/>
          </p:nvSpPr>
          <p:spPr bwMode="auto">
            <a:xfrm>
              <a:off x="8915400" y="3983038"/>
              <a:ext cx="0" cy="4524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17" name="Line 50">
              <a:extLst>
                <a:ext uri="{FF2B5EF4-FFF2-40B4-BE49-F238E27FC236}">
                  <a16:creationId xmlns:a16="http://schemas.microsoft.com/office/drawing/2014/main" id="{BF6E6384-2882-4E3B-AACE-8EFF5BFE04A4}"/>
                </a:ext>
              </a:extLst>
            </p:cNvPr>
            <p:cNvSpPr>
              <a:spLocks noChangeShapeType="1"/>
            </p:cNvSpPr>
            <p:nvPr/>
          </p:nvSpPr>
          <p:spPr bwMode="auto">
            <a:xfrm>
              <a:off x="533400" y="4435475"/>
              <a:ext cx="0" cy="4540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18" name="Line 51">
              <a:extLst>
                <a:ext uri="{FF2B5EF4-FFF2-40B4-BE49-F238E27FC236}">
                  <a16:creationId xmlns:a16="http://schemas.microsoft.com/office/drawing/2014/main" id="{19F2B162-1B6F-4362-B7CB-CD6C221BC3E0}"/>
                </a:ext>
              </a:extLst>
            </p:cNvPr>
            <p:cNvSpPr>
              <a:spLocks noChangeShapeType="1"/>
            </p:cNvSpPr>
            <p:nvPr/>
          </p:nvSpPr>
          <p:spPr bwMode="auto">
            <a:xfrm>
              <a:off x="8915400" y="4435475"/>
              <a:ext cx="0" cy="4540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19" name="Line 52">
              <a:extLst>
                <a:ext uri="{FF2B5EF4-FFF2-40B4-BE49-F238E27FC236}">
                  <a16:creationId xmlns:a16="http://schemas.microsoft.com/office/drawing/2014/main" id="{58BF42C1-F075-4FA9-A07D-6A9787DBC4C1}"/>
                </a:ext>
              </a:extLst>
            </p:cNvPr>
            <p:cNvSpPr>
              <a:spLocks noChangeShapeType="1"/>
            </p:cNvSpPr>
            <p:nvPr/>
          </p:nvSpPr>
          <p:spPr bwMode="auto">
            <a:xfrm>
              <a:off x="533400" y="4889500"/>
              <a:ext cx="0" cy="4524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20" name="Line 53">
              <a:extLst>
                <a:ext uri="{FF2B5EF4-FFF2-40B4-BE49-F238E27FC236}">
                  <a16:creationId xmlns:a16="http://schemas.microsoft.com/office/drawing/2014/main" id="{6434281F-C8BB-4035-B304-1DEEFB68E789}"/>
                </a:ext>
              </a:extLst>
            </p:cNvPr>
            <p:cNvSpPr>
              <a:spLocks noChangeShapeType="1"/>
            </p:cNvSpPr>
            <p:nvPr/>
          </p:nvSpPr>
          <p:spPr bwMode="auto">
            <a:xfrm>
              <a:off x="8915400" y="4889500"/>
              <a:ext cx="0" cy="4524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21" name="Line 54">
              <a:extLst>
                <a:ext uri="{FF2B5EF4-FFF2-40B4-BE49-F238E27FC236}">
                  <a16:creationId xmlns:a16="http://schemas.microsoft.com/office/drawing/2014/main" id="{A56CD482-2B71-463E-AE60-2A8BDFE913C3}"/>
                </a:ext>
              </a:extLst>
            </p:cNvPr>
            <p:cNvSpPr>
              <a:spLocks noChangeShapeType="1"/>
            </p:cNvSpPr>
            <p:nvPr/>
          </p:nvSpPr>
          <p:spPr bwMode="auto">
            <a:xfrm>
              <a:off x="533400" y="5341938"/>
              <a:ext cx="0" cy="4540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22" name="Line 55">
              <a:extLst>
                <a:ext uri="{FF2B5EF4-FFF2-40B4-BE49-F238E27FC236}">
                  <a16:creationId xmlns:a16="http://schemas.microsoft.com/office/drawing/2014/main" id="{A3E2DE06-3174-4443-9605-C7D445AE6DE1}"/>
                </a:ext>
              </a:extLst>
            </p:cNvPr>
            <p:cNvSpPr>
              <a:spLocks noChangeShapeType="1"/>
            </p:cNvSpPr>
            <p:nvPr/>
          </p:nvSpPr>
          <p:spPr bwMode="auto">
            <a:xfrm>
              <a:off x="8915400" y="5341938"/>
              <a:ext cx="0" cy="4540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23" name="Line 56">
              <a:extLst>
                <a:ext uri="{FF2B5EF4-FFF2-40B4-BE49-F238E27FC236}">
                  <a16:creationId xmlns:a16="http://schemas.microsoft.com/office/drawing/2014/main" id="{A8A03AE8-9F20-4040-AD5A-7449DBFE34C7}"/>
                </a:ext>
              </a:extLst>
            </p:cNvPr>
            <p:cNvSpPr>
              <a:spLocks noChangeShapeType="1"/>
            </p:cNvSpPr>
            <p:nvPr/>
          </p:nvSpPr>
          <p:spPr bwMode="auto">
            <a:xfrm>
              <a:off x="533400" y="5795963"/>
              <a:ext cx="0" cy="4524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24" name="Line 57">
              <a:extLst>
                <a:ext uri="{FF2B5EF4-FFF2-40B4-BE49-F238E27FC236}">
                  <a16:creationId xmlns:a16="http://schemas.microsoft.com/office/drawing/2014/main" id="{5416852F-A063-40C2-8EC0-4B4E80FC6847}"/>
                </a:ext>
              </a:extLst>
            </p:cNvPr>
            <p:cNvSpPr>
              <a:spLocks noChangeShapeType="1"/>
            </p:cNvSpPr>
            <p:nvPr/>
          </p:nvSpPr>
          <p:spPr bwMode="auto">
            <a:xfrm>
              <a:off x="8915400" y="5795963"/>
              <a:ext cx="0" cy="4524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25" name="Line 58">
              <a:extLst>
                <a:ext uri="{FF2B5EF4-FFF2-40B4-BE49-F238E27FC236}">
                  <a16:creationId xmlns:a16="http://schemas.microsoft.com/office/drawing/2014/main" id="{D2B59B22-58B0-45E1-8186-D91AA522CF5C}"/>
                </a:ext>
              </a:extLst>
            </p:cNvPr>
            <p:cNvSpPr>
              <a:spLocks noChangeShapeType="1"/>
            </p:cNvSpPr>
            <p:nvPr/>
          </p:nvSpPr>
          <p:spPr bwMode="auto">
            <a:xfrm>
              <a:off x="3854450" y="6248400"/>
              <a:ext cx="27670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8426" name="Line 59">
              <a:extLst>
                <a:ext uri="{FF2B5EF4-FFF2-40B4-BE49-F238E27FC236}">
                  <a16:creationId xmlns:a16="http://schemas.microsoft.com/office/drawing/2014/main" id="{E61E868E-7A2C-4858-A386-05F0ED2D3979}"/>
                </a:ext>
              </a:extLst>
            </p:cNvPr>
            <p:cNvSpPr>
              <a:spLocks noChangeShapeType="1"/>
            </p:cNvSpPr>
            <p:nvPr/>
          </p:nvSpPr>
          <p:spPr bwMode="auto">
            <a:xfrm>
              <a:off x="6621463" y="6248400"/>
              <a:ext cx="22939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a:lstStyle/>
            <a:p>
              <a:endParaRPr lang="en-US"/>
            </a:p>
          </p:txBody>
        </p:sp>
        <p:sp>
          <p:nvSpPr>
            <p:cNvPr id="59" name="Rectangle 58">
              <a:extLst>
                <a:ext uri="{FF2B5EF4-FFF2-40B4-BE49-F238E27FC236}">
                  <a16:creationId xmlns:a16="http://schemas.microsoft.com/office/drawing/2014/main" id="{A5522291-6143-7849-B00E-1443171BF13B}"/>
                </a:ext>
              </a:extLst>
            </p:cNvPr>
            <p:cNvSpPr/>
            <p:nvPr/>
          </p:nvSpPr>
          <p:spPr>
            <a:xfrm>
              <a:off x="304800" y="1600200"/>
              <a:ext cx="8686800" cy="4648200"/>
            </a:xfrm>
            <a:prstGeom prst="rect">
              <a:avLst/>
            </a:prstGeom>
            <a:solidFill>
              <a:schemeClr val="accent5">
                <a:lumMod val="20000"/>
                <a:lumOff val="8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Climate_Change_Penguins">
            <a:extLst>
              <a:ext uri="{FF2B5EF4-FFF2-40B4-BE49-F238E27FC236}">
                <a16:creationId xmlns:a16="http://schemas.microsoft.com/office/drawing/2014/main" id="{103D8C2B-60BB-4D08-A69B-64EEF258AEEA}"/>
              </a:ext>
            </a:extLst>
          </p:cNvPr>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r="1010" b="29424"/>
          <a:stretch>
            <a:fillRect/>
          </a:stretch>
        </p:blipFill>
        <p:spPr bwMode="auto">
          <a:xfrm>
            <a:off x="411163" y="1066800"/>
            <a:ext cx="3603625"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18" name="Picture 3">
            <a:extLst>
              <a:ext uri="{FF2B5EF4-FFF2-40B4-BE49-F238E27FC236}">
                <a16:creationId xmlns:a16="http://schemas.microsoft.com/office/drawing/2014/main" id="{9EB6D8A5-3E57-4460-8C17-832FFBAD99FE}"/>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l="25000" t="21875" r="42500" b="41667"/>
          <a:stretch>
            <a:fillRect/>
          </a:stretch>
        </p:blipFill>
        <p:spPr bwMode="auto">
          <a:xfrm>
            <a:off x="411163" y="3752850"/>
            <a:ext cx="3622675"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6" descr="bee decline.jpg">
            <a:extLst>
              <a:ext uri="{FF2B5EF4-FFF2-40B4-BE49-F238E27FC236}">
                <a16:creationId xmlns:a16="http://schemas.microsoft.com/office/drawing/2014/main" id="{A9E96A0F-6D69-4E91-B117-8F1A30FC8576}"/>
              </a:ext>
            </a:extLst>
          </p:cNvPr>
          <p:cNvPicPr>
            <a:picLocks noChangeAspect="1"/>
          </p:cNvPicPr>
          <p:nvPr/>
        </p:nvPicPr>
        <p:blipFill>
          <a:blip r:embed="rId5">
            <a:lum contrast="30000"/>
            <a:extLst>
              <a:ext uri="{28A0092B-C50C-407E-A947-70E740481C1C}">
                <a14:useLocalDpi xmlns:a14="http://schemas.microsoft.com/office/drawing/2010/main" val="0"/>
              </a:ext>
            </a:extLst>
          </a:blip>
          <a:srcRect/>
          <a:stretch>
            <a:fillRect/>
          </a:stretch>
        </p:blipFill>
        <p:spPr bwMode="auto">
          <a:xfrm>
            <a:off x="4191000" y="1066800"/>
            <a:ext cx="4648200"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20" name="Picture 7" descr="Orangs_Face_Extinctiom">
            <a:extLst>
              <a:ext uri="{FF2B5EF4-FFF2-40B4-BE49-F238E27FC236}">
                <a16:creationId xmlns:a16="http://schemas.microsoft.com/office/drawing/2014/main" id="{9BAD700E-C00B-4455-B42A-60D6C21850D8}"/>
              </a:ext>
            </a:extLst>
          </p:cNvPr>
          <p:cNvPicPr>
            <a:picLocks noChangeAspect="1" noChangeArrowheads="1"/>
          </p:cNvPicPr>
          <p:nvPr/>
        </p:nvPicPr>
        <p:blipFill>
          <a:blip r:embed="rId6">
            <a:lum bright="-6000" contrast="30000"/>
            <a:extLst>
              <a:ext uri="{28A0092B-C50C-407E-A947-70E740481C1C}">
                <a14:useLocalDpi xmlns:a14="http://schemas.microsoft.com/office/drawing/2010/main" val="0"/>
              </a:ext>
            </a:extLst>
          </a:blip>
          <a:srcRect b="15080"/>
          <a:stretch>
            <a:fillRect/>
          </a:stretch>
        </p:blipFill>
        <p:spPr bwMode="auto">
          <a:xfrm>
            <a:off x="4191000" y="2944813"/>
            <a:ext cx="2667000" cy="3265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4" name="Rectangle 6">
            <a:extLst>
              <a:ext uri="{FF2B5EF4-FFF2-40B4-BE49-F238E27FC236}">
                <a16:creationId xmlns:a16="http://schemas.microsoft.com/office/drawing/2014/main" id="{D780C360-4A19-0B4B-AD6F-7129E2F68441}"/>
              </a:ext>
            </a:extLst>
          </p:cNvPr>
          <p:cNvSpPr>
            <a:spLocks noGrp="1" noChangeArrowheads="1"/>
          </p:cNvSpPr>
          <p:nvPr>
            <p:ph type="title" idx="4294967295"/>
          </p:nvPr>
        </p:nvSpPr>
        <p:spPr>
          <a:xfrm>
            <a:off x="228600" y="76200"/>
            <a:ext cx="8229600" cy="941388"/>
          </a:xfrm>
        </p:spPr>
        <p:txBody>
          <a:bodyPr/>
          <a:lstStyle/>
          <a:p>
            <a:pPr algn="l" eaLnBrk="1" hangingPunct="1">
              <a:defRPr/>
            </a:pPr>
            <a:r>
              <a:rPr lang="en-US" b="1">
                <a:solidFill>
                  <a:srgbClr val="C00000"/>
                </a:solidFill>
              </a:rPr>
              <a:t>Population Declines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a:extLst>
              <a:ext uri="{FF2B5EF4-FFF2-40B4-BE49-F238E27FC236}">
                <a16:creationId xmlns:a16="http://schemas.microsoft.com/office/drawing/2014/main" id="{049AE4AD-26F7-44A9-A9CB-24AF10528FB7}"/>
              </a:ext>
            </a:extLst>
          </p:cNvPr>
          <p:cNvSpPr txBox="1">
            <a:spLocks noChangeArrowheads="1"/>
          </p:cNvSpPr>
          <p:nvPr/>
        </p:nvSpPr>
        <p:spPr bwMode="auto">
          <a:xfrm>
            <a:off x="2743200" y="838200"/>
            <a:ext cx="6248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5000"/>
              </a:lnSpc>
              <a:spcBef>
                <a:spcPct val="0"/>
              </a:spcBef>
              <a:buClr>
                <a:srgbClr val="A50021"/>
              </a:buClr>
              <a:buSzPct val="35000"/>
              <a:buFont typeface="Marlett" pitchFamily="2" charset="2"/>
              <a:buChar char="n"/>
            </a:pPr>
            <a:r>
              <a:rPr lang="en-US" altLang="en-US" sz="2400" b="1">
                <a:solidFill>
                  <a:srgbClr val="C00000"/>
                </a:solidFill>
                <a:latin typeface="Calibri" panose="020F0502020204030204" pitchFamily="34" charset="0"/>
              </a:rPr>
              <a:t>Goal:</a:t>
            </a:r>
            <a:r>
              <a:rPr lang="en-US" altLang="en-US" sz="2400" b="1">
                <a:solidFill>
                  <a:srgbClr val="FFFF66"/>
                </a:solidFill>
                <a:latin typeface="Calibri" panose="020F0502020204030204" pitchFamily="34" charset="0"/>
              </a:rPr>
              <a:t>  </a:t>
            </a:r>
            <a:r>
              <a:rPr lang="en-US" altLang="en-US" sz="2400" b="1" i="1">
                <a:solidFill>
                  <a:srgbClr val="002060"/>
                </a:solidFill>
                <a:latin typeface="Calibri" panose="020F0502020204030204" pitchFamily="34" charset="0"/>
              </a:rPr>
              <a:t>“Restore species to where they are viable, self sustaining components of the ecosystem.”</a:t>
            </a:r>
            <a:endParaRPr lang="en-US" altLang="en-US" sz="2800" b="1" i="1">
              <a:solidFill>
                <a:srgbClr val="002060"/>
              </a:solidFill>
              <a:latin typeface="Calibri" panose="020F0502020204030204" pitchFamily="34" charset="0"/>
            </a:endParaRPr>
          </a:p>
        </p:txBody>
      </p:sp>
      <p:sp>
        <p:nvSpPr>
          <p:cNvPr id="62466" name="Rectangle 3">
            <a:extLst>
              <a:ext uri="{FF2B5EF4-FFF2-40B4-BE49-F238E27FC236}">
                <a16:creationId xmlns:a16="http://schemas.microsoft.com/office/drawing/2014/main" id="{8471B72C-EEA0-438F-BD51-FF9D864772BB}"/>
              </a:ext>
            </a:extLst>
          </p:cNvPr>
          <p:cNvSpPr>
            <a:spLocks noChangeArrowheads="1"/>
          </p:cNvSpPr>
          <p:nvPr/>
        </p:nvSpPr>
        <p:spPr bwMode="auto">
          <a:xfrm>
            <a:off x="228600" y="76200"/>
            <a:ext cx="563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000" b="1">
                <a:solidFill>
                  <a:srgbClr val="C00000"/>
                </a:solidFill>
                <a:latin typeface="Calibri" panose="020F0502020204030204" pitchFamily="34" charset="0"/>
              </a:rPr>
              <a:t>Endangered Species Act</a:t>
            </a:r>
          </a:p>
        </p:txBody>
      </p:sp>
      <p:pic>
        <p:nvPicPr>
          <p:cNvPr id="62467" name="Picture 1030" descr="eagle">
            <a:extLst>
              <a:ext uri="{FF2B5EF4-FFF2-40B4-BE49-F238E27FC236}">
                <a16:creationId xmlns:a16="http://schemas.microsoft.com/office/drawing/2014/main" id="{0303066C-3405-4F3D-9B67-D78068C39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159" t="6378" r="18607" b="16432"/>
          <a:stretch>
            <a:fillRect/>
          </a:stretch>
        </p:blipFill>
        <p:spPr bwMode="auto">
          <a:xfrm>
            <a:off x="304800" y="1371600"/>
            <a:ext cx="2138363" cy="2362200"/>
          </a:xfrm>
          <a:prstGeom prst="rect">
            <a:avLst/>
          </a:prstGeom>
          <a:noFill/>
          <a:ln w="28575">
            <a:solidFill>
              <a:srgbClr val="B03B00"/>
            </a:solidFill>
            <a:miter lim="800000"/>
            <a:headEnd/>
            <a:tailEnd/>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grpSp>
        <p:nvGrpSpPr>
          <p:cNvPr id="62468" name="Group 22">
            <a:extLst>
              <a:ext uri="{FF2B5EF4-FFF2-40B4-BE49-F238E27FC236}">
                <a16:creationId xmlns:a16="http://schemas.microsoft.com/office/drawing/2014/main" id="{3700015C-868E-4F8C-91DC-7DA5A48DDE35}"/>
              </a:ext>
            </a:extLst>
          </p:cNvPr>
          <p:cNvGrpSpPr>
            <a:grpSpLocks/>
          </p:cNvGrpSpPr>
          <p:nvPr/>
        </p:nvGrpSpPr>
        <p:grpSpPr bwMode="auto">
          <a:xfrm>
            <a:off x="3429000" y="1600200"/>
            <a:ext cx="5715000" cy="4981575"/>
            <a:chOff x="990600" y="-620111"/>
            <a:chExt cx="7541170" cy="6841759"/>
          </a:xfrm>
        </p:grpSpPr>
        <p:grpSp>
          <p:nvGrpSpPr>
            <p:cNvPr id="62469" name="Group 12">
              <a:extLst>
                <a:ext uri="{FF2B5EF4-FFF2-40B4-BE49-F238E27FC236}">
                  <a16:creationId xmlns:a16="http://schemas.microsoft.com/office/drawing/2014/main" id="{2F0E5B3B-43A5-404D-90BC-350088DAEA38}"/>
                </a:ext>
              </a:extLst>
            </p:cNvPr>
            <p:cNvGrpSpPr>
              <a:grpSpLocks/>
            </p:cNvGrpSpPr>
            <p:nvPr/>
          </p:nvGrpSpPr>
          <p:grpSpPr bwMode="auto">
            <a:xfrm>
              <a:off x="990600" y="-620111"/>
              <a:ext cx="7249510" cy="6841759"/>
              <a:chOff x="609600" y="-364759"/>
              <a:chExt cx="7249510" cy="6841759"/>
            </a:xfrm>
          </p:grpSpPr>
          <p:pic>
            <p:nvPicPr>
              <p:cNvPr id="62474" name="Picture 4" descr="Endangered Species US to 1994.jpg">
                <a:extLst>
                  <a:ext uri="{FF2B5EF4-FFF2-40B4-BE49-F238E27FC236}">
                    <a16:creationId xmlns:a16="http://schemas.microsoft.com/office/drawing/2014/main" id="{5E6CD7D6-5850-4742-9896-E1926E53EEBD}"/>
                  </a:ext>
                </a:extLst>
              </p:cNvPr>
              <p:cNvPicPr>
                <a:picLocks noChangeAspect="1"/>
              </p:cNvPicPr>
              <p:nvPr/>
            </p:nvPicPr>
            <p:blipFill>
              <a:blip r:embed="rId4">
                <a:extLst>
                  <a:ext uri="{28A0092B-C50C-407E-A947-70E740481C1C}">
                    <a14:useLocalDpi xmlns:a14="http://schemas.microsoft.com/office/drawing/2010/main" val="0"/>
                  </a:ext>
                </a:extLst>
              </a:blip>
              <a:srcRect t="4559"/>
              <a:stretch>
                <a:fillRect/>
              </a:stretch>
            </p:blipFill>
            <p:spPr bwMode="auto">
              <a:xfrm>
                <a:off x="609600" y="1499877"/>
                <a:ext cx="6324600" cy="497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5" descr="Engangered species axis total #.jpg">
                <a:extLst>
                  <a:ext uri="{FF2B5EF4-FFF2-40B4-BE49-F238E27FC236}">
                    <a16:creationId xmlns:a16="http://schemas.microsoft.com/office/drawing/2014/main" id="{00FF3108-6D45-4B2A-8DFB-A0EDE5EC2C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0919" y="990600"/>
                <a:ext cx="718191"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76" name="Group 9">
                <a:extLst>
                  <a:ext uri="{FF2B5EF4-FFF2-40B4-BE49-F238E27FC236}">
                    <a16:creationId xmlns:a16="http://schemas.microsoft.com/office/drawing/2014/main" id="{9AEDA748-015E-458E-97C6-BC86F876810B}"/>
                  </a:ext>
                </a:extLst>
              </p:cNvPr>
              <p:cNvGrpSpPr>
                <a:grpSpLocks/>
              </p:cNvGrpSpPr>
              <p:nvPr/>
            </p:nvGrpSpPr>
            <p:grpSpPr bwMode="auto">
              <a:xfrm>
                <a:off x="6934122" y="-364759"/>
                <a:ext cx="76307" cy="6290761"/>
                <a:chOff x="6996215" y="-215015"/>
                <a:chExt cx="30714" cy="6073061"/>
              </a:xfrm>
            </p:grpSpPr>
            <p:cxnSp>
              <p:nvCxnSpPr>
                <p:cNvPr id="8" name="Straight Connector 7">
                  <a:extLst>
                    <a:ext uri="{FF2B5EF4-FFF2-40B4-BE49-F238E27FC236}">
                      <a16:creationId xmlns:a16="http://schemas.microsoft.com/office/drawing/2014/main" id="{6C932F6F-73AD-C247-A366-C32097B4944A}"/>
                    </a:ext>
                  </a:extLst>
                </p:cNvPr>
                <p:cNvCxnSpPr/>
                <p:nvPr/>
              </p:nvCxnSpPr>
              <p:spPr>
                <a:xfrm rot="16200000" flipH="1">
                  <a:off x="3968669" y="2812365"/>
                  <a:ext cx="6072467" cy="1770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27C0B6-3423-CE4D-817B-6B835152F542}"/>
                    </a:ext>
                  </a:extLst>
                </p:cNvPr>
                <p:cNvCxnSpPr/>
                <p:nvPr/>
              </p:nvCxnSpPr>
              <p:spPr>
                <a:xfrm rot="16200000" flipH="1">
                  <a:off x="3995229" y="2821219"/>
                  <a:ext cx="607246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 name="Straight Connector 14">
              <a:extLst>
                <a:ext uri="{FF2B5EF4-FFF2-40B4-BE49-F238E27FC236}">
                  <a16:creationId xmlns:a16="http://schemas.microsoft.com/office/drawing/2014/main" id="{B0C79677-E668-B542-8989-B363B750C55D}"/>
                </a:ext>
              </a:extLst>
            </p:cNvPr>
            <p:cNvCxnSpPr/>
            <p:nvPr/>
          </p:nvCxnSpPr>
          <p:spPr>
            <a:xfrm rot="5400000" flipH="1" flipV="1">
              <a:off x="6878241" y="74355"/>
              <a:ext cx="1373585" cy="20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471" name="TextBox 17">
              <a:extLst>
                <a:ext uri="{FF2B5EF4-FFF2-40B4-BE49-F238E27FC236}">
                  <a16:creationId xmlns:a16="http://schemas.microsoft.com/office/drawing/2014/main" id="{7EC99C70-446C-48A6-9030-7A6FFE5E5B55}"/>
                </a:ext>
              </a:extLst>
            </p:cNvPr>
            <p:cNvSpPr txBox="1">
              <a:spLocks noChangeArrowheads="1"/>
            </p:cNvSpPr>
            <p:nvPr/>
          </p:nvSpPr>
          <p:spPr bwMode="auto">
            <a:xfrm>
              <a:off x="7616356" y="-369377"/>
              <a:ext cx="915414" cy="46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latin typeface="Calibri" panose="020F0502020204030204" pitchFamily="34" charset="0"/>
                </a:rPr>
                <a:t>1200</a:t>
              </a:r>
            </a:p>
          </p:txBody>
        </p:sp>
        <p:sp>
          <p:nvSpPr>
            <p:cNvPr id="62472" name="TextBox 19">
              <a:extLst>
                <a:ext uri="{FF2B5EF4-FFF2-40B4-BE49-F238E27FC236}">
                  <a16:creationId xmlns:a16="http://schemas.microsoft.com/office/drawing/2014/main" id="{83723E06-A3D9-4414-B087-82E22D1D2E32}"/>
                </a:ext>
              </a:extLst>
            </p:cNvPr>
            <p:cNvSpPr txBox="1">
              <a:spLocks noChangeArrowheads="1"/>
            </p:cNvSpPr>
            <p:nvPr/>
          </p:nvSpPr>
          <p:spPr bwMode="auto">
            <a:xfrm>
              <a:off x="7270719" y="5715820"/>
              <a:ext cx="913319" cy="39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b="1">
                  <a:latin typeface="Calibri" panose="020F0502020204030204" pitchFamily="34" charset="0"/>
                </a:rPr>
                <a:t>‘04</a:t>
              </a:r>
            </a:p>
          </p:txBody>
        </p:sp>
        <p:cxnSp>
          <p:nvCxnSpPr>
            <p:cNvPr id="22" name="Straight Connector 21">
              <a:extLst>
                <a:ext uri="{FF2B5EF4-FFF2-40B4-BE49-F238E27FC236}">
                  <a16:creationId xmlns:a16="http://schemas.microsoft.com/office/drawing/2014/main" id="{B4C4E157-400C-074C-9FB8-5F69F1EA2A5C}"/>
                </a:ext>
              </a:extLst>
            </p:cNvPr>
            <p:cNvCxnSpPr/>
            <p:nvPr/>
          </p:nvCxnSpPr>
          <p:spPr>
            <a:xfrm>
              <a:off x="7519997" y="-173150"/>
              <a:ext cx="152918" cy="21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64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a:extLst>
              <a:ext uri="{FF2B5EF4-FFF2-40B4-BE49-F238E27FC236}">
                <a16:creationId xmlns:a16="http://schemas.microsoft.com/office/drawing/2014/main" id="{66EF2986-5D19-494A-B616-6D4AC34773C0}"/>
              </a:ext>
            </a:extLst>
          </p:cNvPr>
          <p:cNvSpPr>
            <a:spLocks noChangeArrowheads="1"/>
          </p:cNvSpPr>
          <p:nvPr/>
        </p:nvSpPr>
        <p:spPr bwMode="auto">
          <a:xfrm>
            <a:off x="-369888" y="68263"/>
            <a:ext cx="91440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000" b="1">
                <a:solidFill>
                  <a:srgbClr val="C00000"/>
                </a:solidFill>
                <a:latin typeface="Calibri" panose="020F0502020204030204" pitchFamily="34" charset="0"/>
              </a:rPr>
              <a:t>Global Estimates Endangered Species</a:t>
            </a:r>
          </a:p>
        </p:txBody>
      </p:sp>
      <p:pic>
        <p:nvPicPr>
          <p:cNvPr id="64514" name="Picture 5">
            <a:extLst>
              <a:ext uri="{FF2B5EF4-FFF2-40B4-BE49-F238E27FC236}">
                <a16:creationId xmlns:a16="http://schemas.microsoft.com/office/drawing/2014/main" id="{34B1E98E-CD3C-438A-8D83-D472AF15BFD3}"/>
              </a:ext>
            </a:extLst>
          </p:cNvPr>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381000" y="1371600"/>
            <a:ext cx="4684713"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6">
            <a:extLst>
              <a:ext uri="{FF2B5EF4-FFF2-40B4-BE49-F238E27FC236}">
                <a16:creationId xmlns:a16="http://schemas.microsoft.com/office/drawing/2014/main" id="{E39E3292-3FAE-415D-97A1-F0DCB39D8752}"/>
              </a:ext>
            </a:extLst>
          </p:cNvPr>
          <p:cNvPicPr>
            <a:picLocks noChangeAspect="1" noChangeArrowheads="1"/>
          </p:cNvPicPr>
          <p:nvPr/>
        </p:nvPicPr>
        <p:blipFill>
          <a:blip r:embed="rId4">
            <a:lum bright="-10000" contrast="-10000"/>
            <a:extLst>
              <a:ext uri="{28A0092B-C50C-407E-A947-70E740481C1C}">
                <a14:useLocalDpi xmlns:a14="http://schemas.microsoft.com/office/drawing/2010/main" val="0"/>
              </a:ext>
            </a:extLst>
          </a:blip>
          <a:srcRect r="3226"/>
          <a:stretch>
            <a:fillRect/>
          </a:stretch>
        </p:blipFill>
        <p:spPr bwMode="auto">
          <a:xfrm>
            <a:off x="425450" y="5049838"/>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2">
            <a:extLst>
              <a:ext uri="{FF2B5EF4-FFF2-40B4-BE49-F238E27FC236}">
                <a16:creationId xmlns:a16="http://schemas.microsoft.com/office/drawing/2014/main" id="{B8A5A045-1089-4D77-8885-64F6A227691B}"/>
              </a:ext>
            </a:extLst>
          </p:cNvPr>
          <p:cNvSpPr txBox="1">
            <a:spLocks noChangeArrowheads="1"/>
          </p:cNvSpPr>
          <p:nvPr/>
        </p:nvSpPr>
        <p:spPr bwMode="auto">
          <a:xfrm>
            <a:off x="5334000" y="1262063"/>
            <a:ext cx="36576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5000"/>
              </a:lnSpc>
              <a:spcBef>
                <a:spcPct val="0"/>
              </a:spcBef>
              <a:buClr>
                <a:srgbClr val="A50021"/>
              </a:buClr>
              <a:buSzPct val="35000"/>
              <a:buFont typeface="Marlett" pitchFamily="2" charset="2"/>
              <a:buChar char="n"/>
            </a:pPr>
            <a:r>
              <a:rPr lang="en-US" altLang="en-US" sz="2400" b="1">
                <a:solidFill>
                  <a:srgbClr val="002060"/>
                </a:solidFill>
                <a:latin typeface="Calibri" panose="020F0502020204030204" pitchFamily="34" charset="0"/>
              </a:rPr>
              <a:t>  From the </a:t>
            </a:r>
            <a:r>
              <a:rPr lang="en-US" altLang="en-US" sz="2400" b="1" i="1">
                <a:solidFill>
                  <a:srgbClr val="002060"/>
                </a:solidFill>
                <a:latin typeface="Calibri" panose="020F0502020204030204" pitchFamily="34" charset="0"/>
              </a:rPr>
              <a:t>International Union for the Conservation of Nature</a:t>
            </a:r>
            <a:r>
              <a:rPr lang="en-US" altLang="en-US" sz="2400" b="1">
                <a:solidFill>
                  <a:srgbClr val="002060"/>
                </a:solidFill>
                <a:latin typeface="Calibri" panose="020F0502020204030204" pitchFamily="34" charset="0"/>
              </a:rPr>
              <a:t> (IUCN) </a:t>
            </a:r>
            <a:r>
              <a:rPr lang="en-US" altLang="en-US" sz="2400" b="1">
                <a:solidFill>
                  <a:srgbClr val="FF0000"/>
                </a:solidFill>
                <a:latin typeface="Calibri" panose="020F0502020204030204" pitchFamily="34" charset="0"/>
              </a:rPr>
              <a:t>RED LIST</a:t>
            </a:r>
            <a:r>
              <a:rPr lang="en-US" altLang="en-US" sz="2400" b="1">
                <a:solidFill>
                  <a:srgbClr val="002060"/>
                </a:solidFill>
                <a:latin typeface="Calibri" panose="020F0502020204030204" pitchFamily="34" charset="0"/>
              </a:rPr>
              <a:t> of endangered species </a:t>
            </a:r>
            <a:r>
              <a:rPr lang="en-US" altLang="en-US" sz="2000" b="1" i="1">
                <a:solidFill>
                  <a:srgbClr val="002060"/>
                </a:solidFill>
                <a:latin typeface="Calibri" panose="020F0502020204030204" pitchFamily="34" charset="0"/>
              </a:rPr>
              <a:t>(</a:t>
            </a:r>
            <a:r>
              <a:rPr lang="en-US" altLang="en-US" sz="2000" b="1" i="1">
                <a:solidFill>
                  <a:srgbClr val="002060"/>
                </a:solidFill>
                <a:latin typeface="Calibri" panose="020F0502020204030204" pitchFamily="34" charset="0"/>
                <a:hlinkClick r:id="rId5"/>
              </a:rPr>
              <a:t>http://www.iucn.org/</a:t>
            </a:r>
            <a:r>
              <a:rPr lang="en-US" altLang="en-US" sz="2000" b="1" i="1">
                <a:solidFill>
                  <a:srgbClr val="002060"/>
                </a:solidFill>
                <a:latin typeface="Calibri" panose="020F0502020204030204" pitchFamily="34" charset="0"/>
              </a:rPr>
              <a:t>)</a:t>
            </a:r>
          </a:p>
          <a:p>
            <a:pPr eaLnBrk="1" hangingPunct="1">
              <a:lnSpc>
                <a:spcPct val="105000"/>
              </a:lnSpc>
              <a:spcBef>
                <a:spcPct val="0"/>
              </a:spcBef>
              <a:buClr>
                <a:srgbClr val="A50021"/>
              </a:buClr>
              <a:buSzPct val="35000"/>
              <a:buFont typeface="Marlett" pitchFamily="2" charset="2"/>
              <a:buChar char="n"/>
            </a:pPr>
            <a:endParaRPr lang="en-US" altLang="en-US" sz="2000" b="1" i="1">
              <a:solidFill>
                <a:srgbClr val="002060"/>
              </a:solidFill>
              <a:latin typeface="Calibri" panose="020F0502020204030204" pitchFamily="34" charset="0"/>
            </a:endParaRPr>
          </a:p>
          <a:p>
            <a:pPr eaLnBrk="1" hangingPunct="1">
              <a:lnSpc>
                <a:spcPct val="105000"/>
              </a:lnSpc>
              <a:spcBef>
                <a:spcPct val="0"/>
              </a:spcBef>
              <a:buClr>
                <a:srgbClr val="A50021"/>
              </a:buClr>
              <a:buSzPct val="35000"/>
              <a:buFont typeface="Marlett" pitchFamily="2" charset="2"/>
              <a:buChar char="n"/>
            </a:pPr>
            <a:r>
              <a:rPr lang="en-US" altLang="en-US" sz="2000" b="1" i="1">
                <a:solidFill>
                  <a:srgbClr val="002060"/>
                </a:solidFill>
                <a:latin typeface="Calibri" panose="020F0502020204030204" pitchFamily="34" charset="0"/>
              </a:rPr>
              <a:t>  </a:t>
            </a:r>
            <a:r>
              <a:rPr lang="en-US" altLang="en-US" sz="1800" b="1">
                <a:solidFill>
                  <a:srgbClr val="002060"/>
                </a:solidFill>
              </a:rPr>
              <a:t>2008 Red Species List</a:t>
            </a:r>
          </a:p>
          <a:p>
            <a:pPr eaLnBrk="1" hangingPunct="1">
              <a:lnSpc>
                <a:spcPct val="105000"/>
              </a:lnSpc>
              <a:spcBef>
                <a:spcPct val="0"/>
              </a:spcBef>
              <a:buClr>
                <a:srgbClr val="A50021"/>
              </a:buClr>
              <a:buSzPct val="35000"/>
              <a:buFont typeface="Marlett" pitchFamily="2" charset="2"/>
              <a:buChar char="n"/>
            </a:pPr>
            <a:endParaRPr lang="en-US" altLang="en-US" sz="1800" b="1">
              <a:solidFill>
                <a:srgbClr val="002060"/>
              </a:solidFill>
            </a:endParaRPr>
          </a:p>
          <a:p>
            <a:pPr eaLnBrk="1" hangingPunct="1">
              <a:lnSpc>
                <a:spcPct val="105000"/>
              </a:lnSpc>
              <a:spcBef>
                <a:spcPct val="0"/>
              </a:spcBef>
              <a:buClr>
                <a:srgbClr val="A50021"/>
              </a:buClr>
              <a:buSzPct val="35000"/>
              <a:buFont typeface="Marlett" pitchFamily="2" charset="2"/>
              <a:buChar char="n"/>
            </a:pPr>
            <a:r>
              <a:rPr lang="en-US" altLang="en-US" sz="1800" b="1">
                <a:solidFill>
                  <a:srgbClr val="002060"/>
                </a:solidFill>
              </a:rPr>
              <a:t> Over past year many mammal species have been added to the Red List </a:t>
            </a:r>
          </a:p>
          <a:p>
            <a:pPr>
              <a:spcBef>
                <a:spcPts val="1800"/>
              </a:spcBef>
              <a:buClr>
                <a:srgbClr val="FF0000"/>
              </a:buClr>
            </a:pPr>
            <a:endParaRPr lang="en-US" altLang="en-US" sz="2000" b="1" i="1">
              <a:solidFill>
                <a:srgbClr val="002060"/>
              </a:solidFill>
              <a:latin typeface="Calibri" panose="020F0502020204030204" pitchFamily="34" charset="0"/>
            </a:endParaRPr>
          </a:p>
          <a:p>
            <a:pPr eaLnBrk="1" hangingPunct="1">
              <a:lnSpc>
                <a:spcPct val="105000"/>
              </a:lnSpc>
              <a:spcBef>
                <a:spcPts val="1200"/>
              </a:spcBef>
              <a:spcAft>
                <a:spcPts val="1200"/>
              </a:spcAft>
              <a:buClr>
                <a:srgbClr val="A50021"/>
              </a:buClr>
              <a:buSzPct val="38000"/>
              <a:buFontTx/>
              <a:buNone/>
            </a:pPr>
            <a:endParaRPr lang="en-US" altLang="en-US" sz="2800" b="1" i="1">
              <a:solidFill>
                <a:srgbClr val="002060"/>
              </a:solidFill>
              <a:latin typeface="Calibri" panose="020F0502020204030204" pitchFamily="34" charset="0"/>
            </a:endParaRPr>
          </a:p>
        </p:txBody>
      </p:sp>
    </p:spTree>
  </p:cSld>
  <p:clrMapOvr>
    <a:masterClrMapping/>
  </p:clrMapOvr>
  <p:transition>
    <p:strips dir="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a:extLst>
              <a:ext uri="{FF2B5EF4-FFF2-40B4-BE49-F238E27FC236}">
                <a16:creationId xmlns:a16="http://schemas.microsoft.com/office/drawing/2014/main" id="{EB3451BB-EA00-4D21-855D-1EBF2C7F7291}"/>
              </a:ext>
            </a:extLst>
          </p:cNvPr>
          <p:cNvSpPr>
            <a:spLocks noChangeArrowheads="1"/>
          </p:cNvSpPr>
          <p:nvPr/>
        </p:nvSpPr>
        <p:spPr bwMode="auto">
          <a:xfrm>
            <a:off x="-1219200" y="-1828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600" b="1" u="sng">
                <a:latin typeface="Calibri" panose="020F0502020204030204" pitchFamily="34" charset="0"/>
              </a:rPr>
              <a:t>Endangered Species Listings</a:t>
            </a:r>
            <a:endParaRPr lang="en-US" altLang="en-US" sz="1800" b="1">
              <a:solidFill>
                <a:schemeClr val="tx2"/>
              </a:solidFill>
              <a:latin typeface="Calibri" panose="020F0502020204030204" pitchFamily="34" charset="0"/>
            </a:endParaRPr>
          </a:p>
        </p:txBody>
      </p:sp>
      <p:sp>
        <p:nvSpPr>
          <p:cNvPr id="66562" name="Rectangle 3">
            <a:extLst>
              <a:ext uri="{FF2B5EF4-FFF2-40B4-BE49-F238E27FC236}">
                <a16:creationId xmlns:a16="http://schemas.microsoft.com/office/drawing/2014/main" id="{63893F22-6133-436F-BB63-2C84B3638D04}"/>
              </a:ext>
            </a:extLst>
          </p:cNvPr>
          <p:cNvSpPr>
            <a:spLocks noChangeArrowheads="1"/>
          </p:cNvSpPr>
          <p:nvPr/>
        </p:nvSpPr>
        <p:spPr bwMode="auto">
          <a:xfrm>
            <a:off x="228600" y="347663"/>
            <a:ext cx="8566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000" b="1">
                <a:solidFill>
                  <a:srgbClr val="C00000"/>
                </a:solidFill>
                <a:latin typeface="Calibri" panose="020F0502020204030204" pitchFamily="34" charset="0"/>
              </a:rPr>
              <a:t>Global Estimates Threatened Species</a:t>
            </a:r>
          </a:p>
        </p:txBody>
      </p:sp>
      <p:sp>
        <p:nvSpPr>
          <p:cNvPr id="66563" name="Text Box 2">
            <a:extLst>
              <a:ext uri="{FF2B5EF4-FFF2-40B4-BE49-F238E27FC236}">
                <a16:creationId xmlns:a16="http://schemas.microsoft.com/office/drawing/2014/main" id="{F146D4C3-3D6C-4CD4-9C5F-475699066823}"/>
              </a:ext>
            </a:extLst>
          </p:cNvPr>
          <p:cNvSpPr txBox="1">
            <a:spLocks noChangeArrowheads="1"/>
          </p:cNvSpPr>
          <p:nvPr/>
        </p:nvSpPr>
        <p:spPr bwMode="auto">
          <a:xfrm>
            <a:off x="5459413" y="2012950"/>
            <a:ext cx="39893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
                <a:srgbClr val="FF0000"/>
              </a:buClr>
              <a:buSzPct val="74000"/>
            </a:pPr>
            <a:endParaRPr lang="en-US" altLang="en-US" sz="2400" b="1">
              <a:solidFill>
                <a:srgbClr val="002060"/>
              </a:solidFill>
              <a:latin typeface="Calibri" panose="020F0502020204030204" pitchFamily="34" charset="0"/>
            </a:endParaRPr>
          </a:p>
          <a:p>
            <a:pPr>
              <a:spcBef>
                <a:spcPct val="0"/>
              </a:spcBef>
              <a:buClr>
                <a:srgbClr val="FF0000"/>
              </a:buClr>
              <a:buSzPct val="117000"/>
            </a:pPr>
            <a:r>
              <a:rPr lang="en-US" altLang="en-US" sz="2400" b="1">
                <a:solidFill>
                  <a:srgbClr val="002060"/>
                </a:solidFill>
                <a:latin typeface="Calibri" panose="020F0502020204030204" pitchFamily="34" charset="0"/>
              </a:rPr>
              <a:t> % threatened has grown from 32 to 38%</a:t>
            </a:r>
          </a:p>
        </p:txBody>
      </p:sp>
      <p:pic>
        <p:nvPicPr>
          <p:cNvPr id="66564" name="Picture 1">
            <a:extLst>
              <a:ext uri="{FF2B5EF4-FFF2-40B4-BE49-F238E27FC236}">
                <a16:creationId xmlns:a16="http://schemas.microsoft.com/office/drawing/2014/main" id="{F98F40B2-3E8A-4F9A-A5B1-11CC5E383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676400"/>
            <a:ext cx="5180013"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d"/>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B14E65E-93AA-774C-B288-6D327F4ADD5A}"/>
              </a:ext>
            </a:extLst>
          </p:cNvPr>
          <p:cNvSpPr>
            <a:spLocks noGrp="1" noChangeArrowheads="1"/>
          </p:cNvSpPr>
          <p:nvPr>
            <p:ph type="title" idx="4294967295"/>
          </p:nvPr>
        </p:nvSpPr>
        <p:spPr>
          <a:xfrm>
            <a:off x="314325" y="381000"/>
            <a:ext cx="8229600" cy="1143000"/>
          </a:xfrm>
        </p:spPr>
        <p:txBody>
          <a:bodyPr/>
          <a:lstStyle/>
          <a:p>
            <a:pPr algn="l" eaLnBrk="1" hangingPunct="1">
              <a:defRPr/>
            </a:pPr>
            <a:r>
              <a:rPr lang="en-US" sz="4000" b="1">
                <a:solidFill>
                  <a:srgbClr val="C00000"/>
                </a:solidFill>
              </a:rPr>
              <a:t>Major Questions in Population Ecology</a:t>
            </a:r>
          </a:p>
        </p:txBody>
      </p:sp>
      <p:sp>
        <p:nvSpPr>
          <p:cNvPr id="21507" name="Rectangle 11">
            <a:extLst>
              <a:ext uri="{FF2B5EF4-FFF2-40B4-BE49-F238E27FC236}">
                <a16:creationId xmlns:a16="http://schemas.microsoft.com/office/drawing/2014/main" id="{10C538FC-5226-B748-9049-C84AE647797A}"/>
              </a:ext>
            </a:extLst>
          </p:cNvPr>
          <p:cNvSpPr>
            <a:spLocks noGrp="1" noChangeArrowheads="1"/>
          </p:cNvSpPr>
          <p:nvPr>
            <p:ph type="body" idx="4294967295"/>
          </p:nvPr>
        </p:nvSpPr>
        <p:spPr>
          <a:xfrm>
            <a:off x="3611563" y="1466850"/>
            <a:ext cx="5075237" cy="4545013"/>
          </a:xfrm>
        </p:spPr>
        <p:txBody>
          <a:bodyPr/>
          <a:lstStyle/>
          <a:p>
            <a:pPr eaLnBrk="1" hangingPunct="1">
              <a:spcBef>
                <a:spcPts val="2400"/>
              </a:spcBef>
              <a:buClr>
                <a:srgbClr val="FF0000"/>
              </a:buClr>
              <a:buSzPct val="150000"/>
              <a:defRPr/>
            </a:pPr>
            <a:r>
              <a:rPr lang="en-US" sz="2400" b="1">
                <a:solidFill>
                  <a:srgbClr val="002060"/>
                </a:solidFill>
              </a:rPr>
              <a:t>What factors determine the distribution &amp; abundance of individuals in a population?</a:t>
            </a:r>
          </a:p>
          <a:p>
            <a:pPr eaLnBrk="1" hangingPunct="1">
              <a:spcBef>
                <a:spcPts val="2400"/>
              </a:spcBef>
              <a:buClr>
                <a:srgbClr val="FF0000"/>
              </a:buClr>
              <a:buSzPct val="150000"/>
              <a:defRPr/>
            </a:pPr>
            <a:r>
              <a:rPr lang="en-US" sz="2400" b="1">
                <a:solidFill>
                  <a:srgbClr val="002060"/>
                </a:solidFill>
              </a:rPr>
              <a:t>Why are some populations stable while others exhibit regular oscillations or chaotic fluctuations?</a:t>
            </a:r>
          </a:p>
          <a:p>
            <a:pPr eaLnBrk="1" hangingPunct="1">
              <a:spcBef>
                <a:spcPts val="2400"/>
              </a:spcBef>
              <a:buClr>
                <a:srgbClr val="FF0000"/>
              </a:buClr>
              <a:buSzPct val="150000"/>
              <a:defRPr/>
            </a:pPr>
            <a:r>
              <a:rPr lang="en-US" sz="2400" b="1">
                <a:solidFill>
                  <a:srgbClr val="002060"/>
                </a:solidFill>
              </a:rPr>
              <a:t>Why are some populations extinction prone while others survive much longer?</a:t>
            </a:r>
          </a:p>
        </p:txBody>
      </p:sp>
      <p:pic>
        <p:nvPicPr>
          <p:cNvPr id="8196" name="Picture 12">
            <a:extLst>
              <a:ext uri="{FF2B5EF4-FFF2-40B4-BE49-F238E27FC236}">
                <a16:creationId xmlns:a16="http://schemas.microsoft.com/office/drawing/2014/main" id="{CB9AB041-A580-4811-91ED-16AF5E16AD11}"/>
              </a:ext>
            </a:extLst>
          </p:cNvPr>
          <p:cNvPicPr>
            <a:picLocks noChangeAspect="1" noChangeArrowheads="1"/>
          </p:cNvPicPr>
          <p:nvPr/>
        </p:nvPicPr>
        <p:blipFill>
          <a:blip r:embed="rId3">
            <a:lum contrast="30000"/>
            <a:extLst>
              <a:ext uri="{28A0092B-C50C-407E-A947-70E740481C1C}">
                <a14:useLocalDpi xmlns:a14="http://schemas.microsoft.com/office/drawing/2010/main" val="0"/>
              </a:ext>
            </a:extLst>
          </a:blip>
          <a:srcRect l="862" t="5409" r="52545"/>
          <a:stretch>
            <a:fillRect/>
          </a:stretch>
        </p:blipFill>
        <p:spPr bwMode="auto">
          <a:xfrm>
            <a:off x="685800" y="2209800"/>
            <a:ext cx="2725738" cy="1831975"/>
          </a:xfrm>
          <a:prstGeom prst="rect">
            <a:avLst/>
          </a:prstGeom>
          <a:noFill/>
          <a:ln w="19050">
            <a:solidFill>
              <a:schemeClr val="tx1"/>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8197" name="Picture 13">
            <a:extLst>
              <a:ext uri="{FF2B5EF4-FFF2-40B4-BE49-F238E27FC236}">
                <a16:creationId xmlns:a16="http://schemas.microsoft.com/office/drawing/2014/main" id="{64DCC1DD-0D66-41F9-ACB3-1FF1187BDE94}"/>
              </a:ext>
            </a:extLst>
          </p:cNvPr>
          <p:cNvPicPr>
            <a:picLocks noChangeAspect="1" noChangeArrowheads="1"/>
          </p:cNvPicPr>
          <p:nvPr/>
        </p:nvPicPr>
        <p:blipFill>
          <a:blip r:embed="rId3">
            <a:lum bright="-10000" contrast="40000"/>
            <a:extLst>
              <a:ext uri="{28A0092B-C50C-407E-A947-70E740481C1C}">
                <a14:useLocalDpi xmlns:a14="http://schemas.microsoft.com/office/drawing/2010/main" val="0"/>
              </a:ext>
            </a:extLst>
          </a:blip>
          <a:srcRect l="49423" t="14436"/>
          <a:stretch>
            <a:fillRect/>
          </a:stretch>
        </p:blipFill>
        <p:spPr bwMode="auto">
          <a:xfrm>
            <a:off x="609600" y="4343400"/>
            <a:ext cx="2784475" cy="1806575"/>
          </a:xfrm>
          <a:prstGeom prst="rect">
            <a:avLst/>
          </a:prstGeom>
          <a:noFill/>
          <a:ln w="19050">
            <a:solidFill>
              <a:schemeClr val="tx1"/>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6" descr="Desnisty_Tawny_Owls">
            <a:extLst>
              <a:ext uri="{FF2B5EF4-FFF2-40B4-BE49-F238E27FC236}">
                <a16:creationId xmlns:a16="http://schemas.microsoft.com/office/drawing/2014/main" id="{75182347-D553-4BA6-A815-5B9F6AD24137}"/>
              </a:ext>
            </a:extLst>
          </p:cNvPr>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762000" y="1398588"/>
            <a:ext cx="37338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8">
            <a:extLst>
              <a:ext uri="{FF2B5EF4-FFF2-40B4-BE49-F238E27FC236}">
                <a16:creationId xmlns:a16="http://schemas.microsoft.com/office/drawing/2014/main" id="{DFE16FD9-AD6D-D544-B3B3-6A59DCEBF0D0}"/>
              </a:ext>
            </a:extLst>
          </p:cNvPr>
          <p:cNvSpPr>
            <a:spLocks noGrp="1" noChangeArrowheads="1"/>
          </p:cNvSpPr>
          <p:nvPr>
            <p:ph type="title" idx="4294967295"/>
          </p:nvPr>
        </p:nvSpPr>
        <p:spPr>
          <a:xfrm>
            <a:off x="304800" y="274638"/>
            <a:ext cx="8229600" cy="1143000"/>
          </a:xfrm>
        </p:spPr>
        <p:txBody>
          <a:bodyPr/>
          <a:lstStyle/>
          <a:p>
            <a:pPr algn="l" eaLnBrk="1" hangingPunct="1">
              <a:defRPr/>
            </a:pPr>
            <a:r>
              <a:rPr lang="en-US" b="1" dirty="0">
                <a:solidFill>
                  <a:srgbClr val="C00000"/>
                </a:solidFill>
              </a:rPr>
              <a:t>Population Density</a:t>
            </a:r>
          </a:p>
        </p:txBody>
      </p:sp>
      <p:pic>
        <p:nvPicPr>
          <p:cNvPr id="21507" name="Picture 9">
            <a:extLst>
              <a:ext uri="{FF2B5EF4-FFF2-40B4-BE49-F238E27FC236}">
                <a16:creationId xmlns:a16="http://schemas.microsoft.com/office/drawing/2014/main" id="{55E512C8-3D36-4DA2-8947-F92477D0D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989388"/>
            <a:ext cx="36576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5">
            <a:extLst>
              <a:ext uri="{FF2B5EF4-FFF2-40B4-BE49-F238E27FC236}">
                <a16:creationId xmlns:a16="http://schemas.microsoft.com/office/drawing/2014/main" id="{C5A06CAB-7788-49FD-B628-6CC0F96546C7}"/>
              </a:ext>
            </a:extLst>
          </p:cNvPr>
          <p:cNvSpPr txBox="1">
            <a:spLocks noChangeArrowheads="1"/>
          </p:cNvSpPr>
          <p:nvPr/>
        </p:nvSpPr>
        <p:spPr bwMode="auto">
          <a:xfrm>
            <a:off x="2057400" y="4492625"/>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latin typeface="Times New Roman" panose="02020603050405020304" pitchFamily="18" charset="0"/>
                <a:cs typeface="Times New Roman" panose="02020603050405020304" pitchFamily="18" charset="0"/>
              </a:rPr>
              <a:t>Northern Skua</a:t>
            </a:r>
          </a:p>
        </p:txBody>
      </p:sp>
      <p:sp>
        <p:nvSpPr>
          <p:cNvPr id="7" name="Rectangle 11">
            <a:extLst>
              <a:ext uri="{FF2B5EF4-FFF2-40B4-BE49-F238E27FC236}">
                <a16:creationId xmlns:a16="http://schemas.microsoft.com/office/drawing/2014/main" id="{8547B642-CF49-CF45-840D-DBADE7F9AEBA}"/>
              </a:ext>
            </a:extLst>
          </p:cNvPr>
          <p:cNvSpPr txBox="1">
            <a:spLocks noChangeArrowheads="1"/>
          </p:cNvSpPr>
          <p:nvPr/>
        </p:nvSpPr>
        <p:spPr bwMode="auto">
          <a:xfrm>
            <a:off x="4572000" y="1524000"/>
            <a:ext cx="3856038" cy="4545013"/>
          </a:xfrm>
          <a:prstGeom prst="rect">
            <a:avLst/>
          </a:prstGeom>
          <a:noFill/>
          <a:ln w="9525">
            <a:noFill/>
            <a:miter lim="800000"/>
            <a:headEnd/>
            <a:tailEnd/>
          </a:ln>
          <a:effectLst/>
        </p:spPr>
        <p:txBody>
          <a:bodyPr/>
          <a:lstStyle/>
          <a:p>
            <a:pPr marL="342900" indent="-342900" eaLnBrk="1" hangingPunct="1">
              <a:spcBef>
                <a:spcPts val="2400"/>
              </a:spcBef>
              <a:buClr>
                <a:srgbClr val="FF0000"/>
              </a:buClr>
              <a:buSzPct val="65000"/>
              <a:buFont typeface="Wingdings" pitchFamily="2" charset="2"/>
              <a:buChar char="n"/>
              <a:defRPr/>
            </a:pPr>
            <a:r>
              <a:rPr lang="en-US" sz="2400" b="1" kern="0" dirty="0">
                <a:solidFill>
                  <a:srgbClr val="002060"/>
                </a:solidFill>
                <a:latin typeface="+mn-lt"/>
                <a:ea typeface="+mn-ea"/>
                <a:cs typeface="Arial" charset="0"/>
              </a:rPr>
              <a:t>Some populations have stable abundances</a:t>
            </a:r>
          </a:p>
        </p:txBody>
      </p:sp>
      <p:pic>
        <p:nvPicPr>
          <p:cNvPr id="8199" name="Picture 7">
            <a:extLst>
              <a:ext uri="{FF2B5EF4-FFF2-40B4-BE49-F238E27FC236}">
                <a16:creationId xmlns:a16="http://schemas.microsoft.com/office/drawing/2014/main" id="{9CAAD8F6-93F2-423F-97CE-05FB38BEED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038600"/>
            <a:ext cx="3224213"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8200" name="Picture 8">
            <a:extLst>
              <a:ext uri="{FF2B5EF4-FFF2-40B4-BE49-F238E27FC236}">
                <a16:creationId xmlns:a16="http://schemas.microsoft.com/office/drawing/2014/main" id="{47712F59-21AF-604E-BA9F-5B38780AF838}"/>
              </a:ext>
            </a:extLst>
          </p:cNvPr>
          <p:cNvPicPr>
            <a:picLocks noChangeAspect="1" noChangeArrowheads="1"/>
          </p:cNvPicPr>
          <p:nvPr/>
        </p:nvPicPr>
        <p:blipFill>
          <a:blip r:embed="rId6"/>
          <a:srcRect/>
          <a:stretch>
            <a:fillRect/>
          </a:stretch>
        </p:blipFill>
        <p:spPr bwMode="auto">
          <a:xfrm>
            <a:off x="7129463" y="2209800"/>
            <a:ext cx="127635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Density_phytoplankton">
            <a:extLst>
              <a:ext uri="{FF2B5EF4-FFF2-40B4-BE49-F238E27FC236}">
                <a16:creationId xmlns:a16="http://schemas.microsoft.com/office/drawing/2014/main" id="{52DD713E-81F9-4EA6-9791-B595F905E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056063"/>
            <a:ext cx="34290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8" descr="http://caveblogem.files.wordpress.com/2006/10/pop.jpg">
            <a:extLst>
              <a:ext uri="{FF2B5EF4-FFF2-40B4-BE49-F238E27FC236}">
                <a16:creationId xmlns:a16="http://schemas.microsoft.com/office/drawing/2014/main" id="{E619407A-BC5F-4B33-A646-FA630147D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104"/>
          <a:stretch>
            <a:fillRect/>
          </a:stretch>
        </p:blipFill>
        <p:spPr bwMode="auto">
          <a:xfrm>
            <a:off x="762000" y="1397000"/>
            <a:ext cx="2819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5">
            <a:extLst>
              <a:ext uri="{FF2B5EF4-FFF2-40B4-BE49-F238E27FC236}">
                <a16:creationId xmlns:a16="http://schemas.microsoft.com/office/drawing/2014/main" id="{C3D70503-93F1-4544-9F78-ACEC8F8495A3}"/>
              </a:ext>
            </a:extLst>
          </p:cNvPr>
          <p:cNvSpPr txBox="1">
            <a:spLocks noChangeArrowheads="1"/>
          </p:cNvSpPr>
          <p:nvPr/>
        </p:nvSpPr>
        <p:spPr bwMode="auto">
          <a:xfrm rot="10800000" flipV="1">
            <a:off x="1600200" y="38100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latin typeface="Times New Roman" panose="02020603050405020304" pitchFamily="18" charset="0"/>
                <a:cs typeface="Times New Roman" panose="02020603050405020304" pitchFamily="18" charset="0"/>
              </a:rPr>
              <a:t>Phytoplankton</a:t>
            </a:r>
          </a:p>
        </p:txBody>
      </p:sp>
      <p:sp>
        <p:nvSpPr>
          <p:cNvPr id="23556" name="Rectangle 11">
            <a:extLst>
              <a:ext uri="{FF2B5EF4-FFF2-40B4-BE49-F238E27FC236}">
                <a16:creationId xmlns:a16="http://schemas.microsoft.com/office/drawing/2014/main" id="{B7C9FA7B-B2FB-43C2-A365-FC5285ADAD66}"/>
              </a:ext>
            </a:extLst>
          </p:cNvPr>
          <p:cNvSpPr txBox="1">
            <a:spLocks noChangeArrowheads="1"/>
          </p:cNvSpPr>
          <p:nvPr/>
        </p:nvSpPr>
        <p:spPr bwMode="auto">
          <a:xfrm>
            <a:off x="4876800" y="1676400"/>
            <a:ext cx="4038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2400"/>
              </a:spcBef>
              <a:buClr>
                <a:srgbClr val="FF0000"/>
              </a:buClr>
              <a:buSzPct val="65000"/>
              <a:buFont typeface="Wingdings" panose="05000000000000000000" pitchFamily="2" charset="2"/>
              <a:buChar char="n"/>
            </a:pPr>
            <a:r>
              <a:rPr lang="en-US" altLang="en-US" sz="2400" b="1">
                <a:solidFill>
                  <a:srgbClr val="002060"/>
                </a:solidFill>
                <a:latin typeface="Calibri" panose="020F0502020204030204" pitchFamily="34" charset="0"/>
                <a:cs typeface="Arial" panose="020B0604020202020204" pitchFamily="34" charset="0"/>
              </a:rPr>
              <a:t>Other populations are variable, undergoing major fluctuations in abundance from year to year or in briefer intervals.</a:t>
            </a:r>
          </a:p>
        </p:txBody>
      </p:sp>
      <p:sp>
        <p:nvSpPr>
          <p:cNvPr id="9222" name="Rectangle 8">
            <a:extLst>
              <a:ext uri="{FF2B5EF4-FFF2-40B4-BE49-F238E27FC236}">
                <a16:creationId xmlns:a16="http://schemas.microsoft.com/office/drawing/2014/main" id="{E421F4A1-67A6-2D4B-AAFD-A91AE6C500F9}"/>
              </a:ext>
            </a:extLst>
          </p:cNvPr>
          <p:cNvSpPr>
            <a:spLocks noGrp="1" noChangeArrowheads="1"/>
          </p:cNvSpPr>
          <p:nvPr>
            <p:ph type="title" idx="4294967295"/>
          </p:nvPr>
        </p:nvSpPr>
        <p:spPr>
          <a:xfrm>
            <a:off x="304800" y="76200"/>
            <a:ext cx="8229600" cy="1143000"/>
          </a:xfrm>
        </p:spPr>
        <p:txBody>
          <a:bodyPr/>
          <a:lstStyle/>
          <a:p>
            <a:pPr algn="l" eaLnBrk="1" hangingPunct="1">
              <a:defRPr/>
            </a:pPr>
            <a:r>
              <a:rPr lang="en-US" b="1">
                <a:solidFill>
                  <a:srgbClr val="C00000"/>
                </a:solidFill>
              </a:rPr>
              <a:t>Population Instability</a:t>
            </a:r>
          </a:p>
        </p:txBody>
      </p:sp>
      <p:pic>
        <p:nvPicPr>
          <p:cNvPr id="9223" name="Picture 8">
            <a:extLst>
              <a:ext uri="{FF2B5EF4-FFF2-40B4-BE49-F238E27FC236}">
                <a16:creationId xmlns:a16="http://schemas.microsoft.com/office/drawing/2014/main" id="{1C5116B4-B65C-40A4-AC90-121A90906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4343400"/>
            <a:ext cx="2505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9224" name="Picture 9">
            <a:extLst>
              <a:ext uri="{FF2B5EF4-FFF2-40B4-BE49-F238E27FC236}">
                <a16:creationId xmlns:a16="http://schemas.microsoft.com/office/drawing/2014/main" id="{01790EA0-F026-7048-9515-94B1EE7E0589}"/>
              </a:ext>
            </a:extLst>
          </p:cNvPr>
          <p:cNvPicPr>
            <a:picLocks noChangeAspect="1" noChangeArrowheads="1"/>
          </p:cNvPicPr>
          <p:nvPr/>
        </p:nvPicPr>
        <p:blipFill>
          <a:blip r:embed="rId6"/>
          <a:srcRect/>
          <a:stretch>
            <a:fillRect/>
          </a:stretch>
        </p:blipFill>
        <p:spPr bwMode="auto">
          <a:xfrm>
            <a:off x="3733800" y="2057400"/>
            <a:ext cx="8953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225" name="Text Box 10">
            <a:extLst>
              <a:ext uri="{FF2B5EF4-FFF2-40B4-BE49-F238E27FC236}">
                <a16:creationId xmlns:a16="http://schemas.microsoft.com/office/drawing/2014/main" id="{D4E467FB-EE6B-AA44-9569-BD69FFE0899E}"/>
              </a:ext>
            </a:extLst>
          </p:cNvPr>
          <p:cNvSpPr txBox="1">
            <a:spLocks noChangeArrowheads="1"/>
          </p:cNvSpPr>
          <p:nvPr/>
        </p:nvSpPr>
        <p:spPr bwMode="auto">
          <a:xfrm>
            <a:off x="1447800" y="10668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defRPr/>
            </a:pPr>
            <a:r>
              <a:rPr lang="en-US" sz="1400" b="1">
                <a:latin typeface="Times New Roman" charset="0"/>
              </a:rPr>
              <a:t>Flour beetle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5">
            <a:extLst>
              <a:ext uri="{FF2B5EF4-FFF2-40B4-BE49-F238E27FC236}">
                <a16:creationId xmlns:a16="http://schemas.microsoft.com/office/drawing/2014/main" id="{D6CE92DD-D6BF-4DB1-A211-FD42BD930627}"/>
              </a:ext>
            </a:extLst>
          </p:cNvPr>
          <p:cNvGrpSpPr>
            <a:grpSpLocks/>
          </p:cNvGrpSpPr>
          <p:nvPr/>
        </p:nvGrpSpPr>
        <p:grpSpPr bwMode="auto">
          <a:xfrm>
            <a:off x="152400" y="2819400"/>
            <a:ext cx="4419600" cy="3201988"/>
            <a:chOff x="428146" y="-66145"/>
            <a:chExt cx="7659132" cy="4754562"/>
          </a:xfrm>
        </p:grpSpPr>
        <p:pic>
          <p:nvPicPr>
            <p:cNvPr id="25609" name="Picture 2">
              <a:extLst>
                <a:ext uri="{FF2B5EF4-FFF2-40B4-BE49-F238E27FC236}">
                  <a16:creationId xmlns:a16="http://schemas.microsoft.com/office/drawing/2014/main" id="{2CE95C68-6C48-479C-ABF3-4202019EFFE5}"/>
                </a:ext>
              </a:extLst>
            </p:cNvPr>
            <p:cNvPicPr>
              <a:picLocks noChangeArrowheads="1"/>
            </p:cNvPicPr>
            <p:nvPr/>
          </p:nvPicPr>
          <p:blipFill>
            <a:blip r:embed="rId3">
              <a:lum contrast="10000"/>
              <a:extLst>
                <a:ext uri="{28A0092B-C50C-407E-A947-70E740481C1C}">
                  <a14:useLocalDpi xmlns:a14="http://schemas.microsoft.com/office/drawing/2010/main" val="0"/>
                </a:ext>
              </a:extLst>
            </a:blip>
            <a:srcRect l="1619" t="13161" r="1462"/>
            <a:stretch>
              <a:fillRect/>
            </a:stretch>
          </p:blipFill>
          <p:spPr bwMode="auto">
            <a:xfrm>
              <a:off x="428146" y="-66145"/>
              <a:ext cx="7659132"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6F5E759-A9B8-1141-8F20-7F2392682FE9}"/>
                </a:ext>
              </a:extLst>
            </p:cNvPr>
            <p:cNvSpPr/>
            <p:nvPr/>
          </p:nvSpPr>
          <p:spPr>
            <a:xfrm>
              <a:off x="898589" y="-35500"/>
              <a:ext cx="1675434" cy="1753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Rectangle 3">
              <a:extLst>
                <a:ext uri="{FF2B5EF4-FFF2-40B4-BE49-F238E27FC236}">
                  <a16:creationId xmlns:a16="http://schemas.microsoft.com/office/drawing/2014/main" id="{2DED6DD1-29E9-184B-85A1-1D50915FBB01}"/>
                </a:ext>
              </a:extLst>
            </p:cNvPr>
            <p:cNvSpPr/>
            <p:nvPr/>
          </p:nvSpPr>
          <p:spPr>
            <a:xfrm>
              <a:off x="2552015" y="-59073"/>
              <a:ext cx="3015233" cy="1209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8" name="Rectangle 7">
            <a:extLst>
              <a:ext uri="{FF2B5EF4-FFF2-40B4-BE49-F238E27FC236}">
                <a16:creationId xmlns:a16="http://schemas.microsoft.com/office/drawing/2014/main" id="{37E0610E-540D-D546-994F-9DAE77B3F361}"/>
              </a:ext>
            </a:extLst>
          </p:cNvPr>
          <p:cNvSpPr/>
          <p:nvPr/>
        </p:nvSpPr>
        <p:spPr>
          <a:xfrm>
            <a:off x="3505200" y="990600"/>
            <a:ext cx="13716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grpSp>
        <p:nvGrpSpPr>
          <p:cNvPr id="5" name="Group 9">
            <a:extLst>
              <a:ext uri="{FF2B5EF4-FFF2-40B4-BE49-F238E27FC236}">
                <a16:creationId xmlns:a16="http://schemas.microsoft.com/office/drawing/2014/main" id="{F0FD2171-7615-4970-AD8E-225282665E77}"/>
              </a:ext>
            </a:extLst>
          </p:cNvPr>
          <p:cNvGrpSpPr>
            <a:grpSpLocks/>
          </p:cNvGrpSpPr>
          <p:nvPr/>
        </p:nvGrpSpPr>
        <p:grpSpPr bwMode="auto">
          <a:xfrm>
            <a:off x="4495800" y="3733800"/>
            <a:ext cx="3505200" cy="2527300"/>
            <a:chOff x="4038600" y="1981200"/>
            <a:chExt cx="3124200" cy="2354264"/>
          </a:xfrm>
        </p:grpSpPr>
        <p:pic>
          <p:nvPicPr>
            <p:cNvPr id="25607" name="Picture 2">
              <a:extLst>
                <a:ext uri="{FF2B5EF4-FFF2-40B4-BE49-F238E27FC236}">
                  <a16:creationId xmlns:a16="http://schemas.microsoft.com/office/drawing/2014/main" id="{53417112-EBB5-4804-925E-B54A2E2A582F}"/>
                </a:ext>
              </a:extLst>
            </p:cNvPr>
            <p:cNvPicPr>
              <a:picLocks noChangeArrowheads="1"/>
            </p:cNvPicPr>
            <p:nvPr/>
          </p:nvPicPr>
          <p:blipFill>
            <a:blip r:embed="rId4">
              <a:extLst>
                <a:ext uri="{28A0092B-C50C-407E-A947-70E740481C1C}">
                  <a14:useLocalDpi xmlns:a14="http://schemas.microsoft.com/office/drawing/2010/main" val="0"/>
                </a:ext>
              </a:extLst>
            </a:blip>
            <a:srcRect l="1671" t="44788" r="22298"/>
            <a:stretch>
              <a:fillRect/>
            </a:stretch>
          </p:blipFill>
          <p:spPr bwMode="auto">
            <a:xfrm>
              <a:off x="4038600" y="1981200"/>
              <a:ext cx="3124200" cy="235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5608" name="Picture 8" descr="Collared Dove .jpg">
              <a:extLst>
                <a:ext uri="{FF2B5EF4-FFF2-40B4-BE49-F238E27FC236}">
                  <a16:creationId xmlns:a16="http://schemas.microsoft.com/office/drawing/2014/main" id="{B0949B82-507B-4544-AE59-55D29909D00A}"/>
                </a:ext>
              </a:extLst>
            </p:cNvPr>
            <p:cNvPicPr>
              <a:picLocks noChangeAspect="1"/>
            </p:cNvPicPr>
            <p:nvPr/>
          </p:nvPicPr>
          <p:blipFill>
            <a:blip r:embed="rId5">
              <a:lum contrast="30000"/>
              <a:extLst>
                <a:ext uri="{28A0092B-C50C-407E-A947-70E740481C1C}">
                  <a14:useLocalDpi xmlns:a14="http://schemas.microsoft.com/office/drawing/2010/main" val="0"/>
                </a:ext>
              </a:extLst>
            </a:blip>
            <a:srcRect/>
            <a:stretch>
              <a:fillRect/>
            </a:stretch>
          </p:blipFill>
          <p:spPr bwMode="auto">
            <a:xfrm>
              <a:off x="4800600" y="1981200"/>
              <a:ext cx="1281494"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5604" name="Rectangle 6">
            <a:extLst>
              <a:ext uri="{FF2B5EF4-FFF2-40B4-BE49-F238E27FC236}">
                <a16:creationId xmlns:a16="http://schemas.microsoft.com/office/drawing/2014/main" id="{BA6A0E17-FAED-4BB8-A1B9-7E780F06DDF9}"/>
              </a:ext>
            </a:extLst>
          </p:cNvPr>
          <p:cNvSpPr txBox="1">
            <a:spLocks noChangeArrowheads="1"/>
          </p:cNvSpPr>
          <p:nvPr/>
        </p:nvSpPr>
        <p:spPr bwMode="auto">
          <a:xfrm>
            <a:off x="228600" y="582613"/>
            <a:ext cx="82296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4400" b="1">
              <a:solidFill>
                <a:srgbClr val="C00000"/>
              </a:solidFill>
              <a:latin typeface="Calibri" panose="020F0502020204030204" pitchFamily="34" charset="0"/>
              <a:cs typeface="Arial" panose="020B0604020202020204" pitchFamily="34" charset="0"/>
            </a:endParaRPr>
          </a:p>
        </p:txBody>
      </p:sp>
      <p:sp>
        <p:nvSpPr>
          <p:cNvPr id="10246" name="Rectangle 11">
            <a:extLst>
              <a:ext uri="{FF2B5EF4-FFF2-40B4-BE49-F238E27FC236}">
                <a16:creationId xmlns:a16="http://schemas.microsoft.com/office/drawing/2014/main" id="{ABAE7D39-ACB1-3D4D-A170-BDDCA1C5DFD5}"/>
              </a:ext>
            </a:extLst>
          </p:cNvPr>
          <p:cNvSpPr>
            <a:spLocks noGrp="1" noChangeArrowheads="1"/>
          </p:cNvSpPr>
          <p:nvPr>
            <p:ph type="title"/>
          </p:nvPr>
        </p:nvSpPr>
        <p:spPr/>
        <p:txBody>
          <a:bodyPr/>
          <a:lstStyle/>
          <a:p>
            <a:pPr eaLnBrk="1" hangingPunct="1">
              <a:defRPr/>
            </a:pPr>
            <a:r>
              <a:rPr lang="en-US" b="1">
                <a:solidFill>
                  <a:srgbClr val="C00000"/>
                </a:solidFill>
              </a:rPr>
              <a:t>Population Growth</a:t>
            </a:r>
          </a:p>
        </p:txBody>
      </p:sp>
      <p:sp>
        <p:nvSpPr>
          <p:cNvPr id="10247" name="Text Box 12">
            <a:extLst>
              <a:ext uri="{FF2B5EF4-FFF2-40B4-BE49-F238E27FC236}">
                <a16:creationId xmlns:a16="http://schemas.microsoft.com/office/drawing/2014/main" id="{59AE5ABA-A54A-1C4B-899E-7D5A6A09F86A}"/>
              </a:ext>
            </a:extLst>
          </p:cNvPr>
          <p:cNvSpPr txBox="1">
            <a:spLocks noChangeArrowheads="1"/>
          </p:cNvSpPr>
          <p:nvPr/>
        </p:nvSpPr>
        <p:spPr bwMode="auto">
          <a:xfrm>
            <a:off x="1676400" y="1600200"/>
            <a:ext cx="548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defRPr/>
            </a:pPr>
            <a:r>
              <a:rPr lang="en-US" sz="1800"/>
              <a:t>Some populations show exponential  growth but this is not sustainable under normal conditions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6" name="Rectangle 4">
            <a:extLst>
              <a:ext uri="{FF2B5EF4-FFF2-40B4-BE49-F238E27FC236}">
                <a16:creationId xmlns:a16="http://schemas.microsoft.com/office/drawing/2014/main" id="{47A2F253-8AA2-8E42-9699-88080FCE8D7A}"/>
              </a:ext>
            </a:extLst>
          </p:cNvPr>
          <p:cNvSpPr>
            <a:spLocks noGrp="1" noChangeArrowheads="1"/>
          </p:cNvSpPr>
          <p:nvPr>
            <p:ph type="body" sz="half" idx="4294967295"/>
          </p:nvPr>
        </p:nvSpPr>
        <p:spPr>
          <a:xfrm>
            <a:off x="1390650" y="1474788"/>
            <a:ext cx="3279775" cy="4545012"/>
          </a:xfrm>
          <a:solidFill>
            <a:schemeClr val="accent3">
              <a:lumMod val="95000"/>
            </a:schemeClr>
          </a:solidFill>
        </p:spPr>
        <p:txBody>
          <a:bodyPr/>
          <a:lstStyle/>
          <a:p>
            <a:pPr eaLnBrk="1" hangingPunct="1">
              <a:buFont typeface="Wingdings" pitchFamily="2" charset="2"/>
              <a:buNone/>
              <a:defRPr/>
            </a:pPr>
            <a:r>
              <a:rPr lang="en-US" sz="3400" b="1" dirty="0">
                <a:solidFill>
                  <a:srgbClr val="0070C0"/>
                </a:solidFill>
                <a:ea typeface="+mn-ea"/>
              </a:rPr>
              <a:t>Biotic factors</a:t>
            </a:r>
          </a:p>
          <a:p>
            <a:pPr eaLnBrk="1" hangingPunct="1">
              <a:buClr>
                <a:srgbClr val="FF0000"/>
              </a:buClr>
              <a:defRPr/>
            </a:pPr>
            <a:r>
              <a:rPr lang="en-US" sz="2600" b="1" i="1" dirty="0">
                <a:solidFill>
                  <a:srgbClr val="002060"/>
                </a:solidFill>
                <a:ea typeface="+mn-ea"/>
              </a:rPr>
              <a:t>Food</a:t>
            </a:r>
          </a:p>
          <a:p>
            <a:pPr eaLnBrk="1" hangingPunct="1">
              <a:buClr>
                <a:srgbClr val="FF0000"/>
              </a:buClr>
              <a:defRPr/>
            </a:pPr>
            <a:r>
              <a:rPr lang="en-US" sz="2600" b="1" i="1" dirty="0">
                <a:solidFill>
                  <a:srgbClr val="002060"/>
                </a:solidFill>
                <a:ea typeface="+mn-ea"/>
              </a:rPr>
              <a:t>Habitat</a:t>
            </a:r>
          </a:p>
          <a:p>
            <a:pPr eaLnBrk="1" hangingPunct="1">
              <a:buClr>
                <a:srgbClr val="FF0000"/>
              </a:buClr>
              <a:defRPr/>
            </a:pPr>
            <a:r>
              <a:rPr lang="en-US" sz="2600" b="1" i="1" dirty="0">
                <a:solidFill>
                  <a:srgbClr val="002060"/>
                </a:solidFill>
                <a:ea typeface="+mn-ea"/>
              </a:rPr>
              <a:t>Interactions:</a:t>
            </a:r>
          </a:p>
          <a:p>
            <a:pPr lvl="1" eaLnBrk="1" hangingPunct="1">
              <a:defRPr/>
            </a:pPr>
            <a:r>
              <a:rPr lang="en-US" sz="2200" b="1" i="1" dirty="0">
                <a:solidFill>
                  <a:srgbClr val="002060"/>
                </a:solidFill>
              </a:rPr>
              <a:t>Predation</a:t>
            </a:r>
          </a:p>
          <a:p>
            <a:pPr lvl="1" eaLnBrk="1" hangingPunct="1">
              <a:defRPr/>
            </a:pPr>
            <a:r>
              <a:rPr lang="en-US" sz="2200" b="1" i="1" dirty="0">
                <a:solidFill>
                  <a:srgbClr val="002060"/>
                </a:solidFill>
              </a:rPr>
              <a:t>Competition</a:t>
            </a:r>
          </a:p>
          <a:p>
            <a:pPr lvl="1" eaLnBrk="1" hangingPunct="1">
              <a:defRPr/>
            </a:pPr>
            <a:r>
              <a:rPr lang="en-US" sz="2200" b="1" i="1" dirty="0">
                <a:solidFill>
                  <a:srgbClr val="002060"/>
                </a:solidFill>
              </a:rPr>
              <a:t>Parasitism</a:t>
            </a:r>
          </a:p>
          <a:p>
            <a:pPr lvl="1" eaLnBrk="1" hangingPunct="1">
              <a:defRPr/>
            </a:pPr>
            <a:r>
              <a:rPr lang="en-US" sz="2200" b="1" i="1" dirty="0">
                <a:solidFill>
                  <a:srgbClr val="002060"/>
                </a:solidFill>
              </a:rPr>
              <a:t>Disease</a:t>
            </a:r>
          </a:p>
          <a:p>
            <a:pPr eaLnBrk="1" hangingPunct="1">
              <a:defRPr/>
            </a:pPr>
            <a:endParaRPr lang="en-US" sz="2600" dirty="0">
              <a:ea typeface="+mn-ea"/>
            </a:endParaRPr>
          </a:p>
        </p:txBody>
      </p:sp>
      <p:sp>
        <p:nvSpPr>
          <p:cNvPr id="28677" name="Rectangle 5">
            <a:extLst>
              <a:ext uri="{FF2B5EF4-FFF2-40B4-BE49-F238E27FC236}">
                <a16:creationId xmlns:a16="http://schemas.microsoft.com/office/drawing/2014/main" id="{EFDC49DE-65CB-0B44-968A-B6DA144F23CF}"/>
              </a:ext>
            </a:extLst>
          </p:cNvPr>
          <p:cNvSpPr>
            <a:spLocks noGrp="1" noChangeArrowheads="1"/>
          </p:cNvSpPr>
          <p:nvPr>
            <p:ph type="body" sz="half" idx="4294967295"/>
          </p:nvPr>
        </p:nvSpPr>
        <p:spPr>
          <a:xfrm>
            <a:off x="5124450" y="1474788"/>
            <a:ext cx="3352800" cy="4530725"/>
          </a:xfrm>
          <a:solidFill>
            <a:schemeClr val="accent3">
              <a:lumMod val="95000"/>
            </a:schemeClr>
          </a:solidFill>
        </p:spPr>
        <p:txBody>
          <a:bodyPr/>
          <a:lstStyle/>
          <a:p>
            <a:pPr eaLnBrk="1" hangingPunct="1">
              <a:buFont typeface="Wingdings" pitchFamily="2" charset="2"/>
              <a:buNone/>
              <a:defRPr/>
            </a:pPr>
            <a:r>
              <a:rPr lang="en-US" sz="3400" b="1" dirty="0">
                <a:solidFill>
                  <a:srgbClr val="0070C0"/>
                </a:solidFill>
                <a:ea typeface="+mn-ea"/>
              </a:rPr>
              <a:t>Abiotic factors</a:t>
            </a:r>
          </a:p>
          <a:p>
            <a:pPr eaLnBrk="1" hangingPunct="1">
              <a:buClr>
                <a:srgbClr val="FF0000"/>
              </a:buClr>
              <a:defRPr/>
            </a:pPr>
            <a:r>
              <a:rPr lang="en-US" sz="2600" b="1" i="1" dirty="0">
                <a:solidFill>
                  <a:srgbClr val="002060"/>
                </a:solidFill>
                <a:ea typeface="+mn-ea"/>
              </a:rPr>
              <a:t>Light</a:t>
            </a:r>
          </a:p>
          <a:p>
            <a:pPr eaLnBrk="1" hangingPunct="1">
              <a:buClr>
                <a:srgbClr val="FF0000"/>
              </a:buClr>
              <a:defRPr/>
            </a:pPr>
            <a:r>
              <a:rPr lang="en-US" sz="2600" b="1" i="1" dirty="0">
                <a:solidFill>
                  <a:srgbClr val="002060"/>
                </a:solidFill>
                <a:ea typeface="+mn-ea"/>
              </a:rPr>
              <a:t>Nutrients</a:t>
            </a:r>
          </a:p>
          <a:p>
            <a:pPr eaLnBrk="1" hangingPunct="1">
              <a:buClr>
                <a:srgbClr val="FF0000"/>
              </a:buClr>
              <a:defRPr/>
            </a:pPr>
            <a:r>
              <a:rPr lang="en-US" sz="2600" b="1" i="1" dirty="0">
                <a:solidFill>
                  <a:srgbClr val="002060"/>
                </a:solidFill>
                <a:ea typeface="+mn-ea"/>
              </a:rPr>
              <a:t>Water</a:t>
            </a:r>
          </a:p>
          <a:p>
            <a:pPr eaLnBrk="1" hangingPunct="1">
              <a:buClr>
                <a:srgbClr val="FF0000"/>
              </a:buClr>
              <a:defRPr/>
            </a:pPr>
            <a:r>
              <a:rPr lang="en-US" sz="2600" b="1" i="1" dirty="0">
                <a:solidFill>
                  <a:srgbClr val="002060"/>
                </a:solidFill>
                <a:ea typeface="+mn-ea"/>
              </a:rPr>
              <a:t>Temperature</a:t>
            </a:r>
          </a:p>
          <a:p>
            <a:pPr eaLnBrk="1" hangingPunct="1">
              <a:buClr>
                <a:srgbClr val="FF0000"/>
              </a:buClr>
              <a:defRPr/>
            </a:pPr>
            <a:r>
              <a:rPr lang="en-US" sz="2600" b="1" i="1" dirty="0">
                <a:solidFill>
                  <a:srgbClr val="002060"/>
                </a:solidFill>
                <a:ea typeface="+mn-ea"/>
              </a:rPr>
              <a:t>Space</a:t>
            </a:r>
          </a:p>
          <a:p>
            <a:pPr eaLnBrk="1" hangingPunct="1">
              <a:buClr>
                <a:srgbClr val="FF0000"/>
              </a:buClr>
              <a:defRPr/>
            </a:pPr>
            <a:r>
              <a:rPr lang="en-US" sz="2600" b="1" i="1" dirty="0">
                <a:solidFill>
                  <a:srgbClr val="002060"/>
                </a:solidFill>
                <a:ea typeface="+mn-ea"/>
              </a:rPr>
              <a:t>pH</a:t>
            </a:r>
          </a:p>
          <a:p>
            <a:pPr eaLnBrk="1" hangingPunct="1">
              <a:buFontTx/>
              <a:buNone/>
              <a:defRPr/>
            </a:pPr>
            <a:endParaRPr lang="en-US" sz="2600" dirty="0">
              <a:ea typeface="+mn-ea"/>
            </a:endParaRPr>
          </a:p>
        </p:txBody>
      </p:sp>
      <p:sp>
        <p:nvSpPr>
          <p:cNvPr id="6" name="Rectangle 2">
            <a:extLst>
              <a:ext uri="{FF2B5EF4-FFF2-40B4-BE49-F238E27FC236}">
                <a16:creationId xmlns:a16="http://schemas.microsoft.com/office/drawing/2014/main" id="{27DF382D-87A5-C440-98F7-E0C2A7069FBD}"/>
              </a:ext>
            </a:extLst>
          </p:cNvPr>
          <p:cNvSpPr txBox="1">
            <a:spLocks noChangeArrowheads="1"/>
          </p:cNvSpPr>
          <p:nvPr/>
        </p:nvSpPr>
        <p:spPr bwMode="auto">
          <a:xfrm>
            <a:off x="1085850" y="228600"/>
            <a:ext cx="8058150" cy="1143000"/>
          </a:xfrm>
          <a:prstGeom prst="rect">
            <a:avLst/>
          </a:prstGeom>
          <a:noFill/>
          <a:ln w="9525">
            <a:noFill/>
            <a:miter lim="800000"/>
            <a:headEnd/>
            <a:tailEnd/>
          </a:ln>
        </p:spPr>
        <p:txBody>
          <a:bodyPr anchor="ctr"/>
          <a:lstStyle/>
          <a:p>
            <a:pPr eaLnBrk="1" hangingPunct="1">
              <a:defRPr/>
            </a:pPr>
            <a:r>
              <a:rPr lang="en-US" sz="4000" b="1" dirty="0">
                <a:solidFill>
                  <a:srgbClr val="C00000"/>
                </a:solidFill>
                <a:latin typeface="+mj-lt"/>
                <a:ea typeface="+mj-ea"/>
                <a:cs typeface="+mj-cs"/>
              </a:rPr>
              <a:t>What factors affect population size?</a:t>
            </a:r>
          </a:p>
        </p:txBody>
      </p:sp>
      <p:pic>
        <p:nvPicPr>
          <p:cNvPr id="5" name="Picture 10" descr="wildebeast1">
            <a:extLst>
              <a:ext uri="{FF2B5EF4-FFF2-40B4-BE49-F238E27FC236}">
                <a16:creationId xmlns:a16="http://schemas.microsoft.com/office/drawing/2014/main" id="{BEF5A0F8-809E-4C96-B89C-272E06FD4300}"/>
              </a:ext>
            </a:extLst>
          </p:cNvPr>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0" y="0"/>
            <a:ext cx="1066800" cy="990600"/>
          </a:xfrm>
          <a:prstGeom prst="rect">
            <a:avLst/>
          </a:prstGeom>
          <a:noFill/>
          <a:ln w="12700">
            <a:solidFill>
              <a:srgbClr val="C00000"/>
            </a:solid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676">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676">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676">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8677">
                                            <p:bg/>
                                          </p:spTgt>
                                        </p:tgtEl>
                                        <p:attrNameLst>
                                          <p:attrName>style.visibility</p:attrName>
                                        </p:attrNameLst>
                                      </p:cBhvr>
                                      <p:to>
                                        <p:strVal val="visible"/>
                                      </p:to>
                                    </p:set>
                                    <p:anim calcmode="lin" valueType="num">
                                      <p:cBhvr>
                                        <p:cTn id="35" dur="500" fill="hold"/>
                                        <p:tgtEl>
                                          <p:spTgt spid="28677">
                                            <p:bg/>
                                          </p:spTgt>
                                        </p:tgtEl>
                                        <p:attrNameLst>
                                          <p:attrName>ppt_w</p:attrName>
                                        </p:attrNameLst>
                                      </p:cBhvr>
                                      <p:tavLst>
                                        <p:tav tm="0">
                                          <p:val>
                                            <p:fltVal val="0"/>
                                          </p:val>
                                        </p:tav>
                                        <p:tav tm="100000">
                                          <p:val>
                                            <p:strVal val="#ppt_w"/>
                                          </p:val>
                                        </p:tav>
                                      </p:tavLst>
                                    </p:anim>
                                    <p:anim calcmode="lin" valueType="num">
                                      <p:cBhvr>
                                        <p:cTn id="36" dur="500" fill="hold"/>
                                        <p:tgtEl>
                                          <p:spTgt spid="28677">
                                            <p:bg/>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28677">
                                            <p:txEl>
                                              <p:pRg st="0" end="0"/>
                                            </p:txEl>
                                          </p:spTgt>
                                        </p:tgtEl>
                                        <p:attrNameLst>
                                          <p:attrName>style.visibility</p:attrName>
                                        </p:attrNameLst>
                                      </p:cBhvr>
                                      <p:to>
                                        <p:strVal val="visible"/>
                                      </p:to>
                                    </p:set>
                                    <p:anim calcmode="lin" valueType="num">
                                      <p:cBhvr>
                                        <p:cTn id="41" dur="500" fill="hold"/>
                                        <p:tgtEl>
                                          <p:spTgt spid="28677">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2867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28677">
                                            <p:txEl>
                                              <p:pRg st="1" end="1"/>
                                            </p:txEl>
                                          </p:spTgt>
                                        </p:tgtEl>
                                        <p:attrNameLst>
                                          <p:attrName>style.visibility</p:attrName>
                                        </p:attrNameLst>
                                      </p:cBhvr>
                                      <p:to>
                                        <p:strVal val="visible"/>
                                      </p:to>
                                    </p:set>
                                    <p:anim calcmode="lin" valueType="num">
                                      <p:cBhvr>
                                        <p:cTn id="47" dur="500" fill="hold"/>
                                        <p:tgtEl>
                                          <p:spTgt spid="28677">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2867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28677">
                                            <p:txEl>
                                              <p:pRg st="2" end="2"/>
                                            </p:txEl>
                                          </p:spTgt>
                                        </p:tgtEl>
                                        <p:attrNameLst>
                                          <p:attrName>style.visibility</p:attrName>
                                        </p:attrNameLst>
                                      </p:cBhvr>
                                      <p:to>
                                        <p:strVal val="visible"/>
                                      </p:to>
                                    </p:set>
                                    <p:anim calcmode="lin" valueType="num">
                                      <p:cBhvr>
                                        <p:cTn id="53" dur="500" fill="hold"/>
                                        <p:tgtEl>
                                          <p:spTgt spid="28677">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2867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28677">
                                            <p:txEl>
                                              <p:pRg st="3" end="3"/>
                                            </p:txEl>
                                          </p:spTgt>
                                        </p:tgtEl>
                                        <p:attrNameLst>
                                          <p:attrName>style.visibility</p:attrName>
                                        </p:attrNameLst>
                                      </p:cBhvr>
                                      <p:to>
                                        <p:strVal val="visible"/>
                                      </p:to>
                                    </p:set>
                                    <p:anim calcmode="lin" valueType="num">
                                      <p:cBhvr>
                                        <p:cTn id="59" dur="500" fill="hold"/>
                                        <p:tgtEl>
                                          <p:spTgt spid="28677">
                                            <p:txEl>
                                              <p:pRg st="3" end="3"/>
                                            </p:txEl>
                                          </p:spTgt>
                                        </p:tgtEl>
                                        <p:attrNameLst>
                                          <p:attrName>ppt_w</p:attrName>
                                        </p:attrNameLst>
                                      </p:cBhvr>
                                      <p:tavLst>
                                        <p:tav tm="0">
                                          <p:val>
                                            <p:fltVal val="0"/>
                                          </p:val>
                                        </p:tav>
                                        <p:tav tm="100000">
                                          <p:val>
                                            <p:strVal val="#ppt_w"/>
                                          </p:val>
                                        </p:tav>
                                      </p:tavLst>
                                    </p:anim>
                                    <p:anim calcmode="lin" valueType="num">
                                      <p:cBhvr>
                                        <p:cTn id="60" dur="500" fill="hold"/>
                                        <p:tgtEl>
                                          <p:spTgt spid="2867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28677">
                                            <p:txEl>
                                              <p:pRg st="4" end="4"/>
                                            </p:txEl>
                                          </p:spTgt>
                                        </p:tgtEl>
                                        <p:attrNameLst>
                                          <p:attrName>style.visibility</p:attrName>
                                        </p:attrNameLst>
                                      </p:cBhvr>
                                      <p:to>
                                        <p:strVal val="visible"/>
                                      </p:to>
                                    </p:set>
                                    <p:anim calcmode="lin" valueType="num">
                                      <p:cBhvr>
                                        <p:cTn id="65" dur="500" fill="hold"/>
                                        <p:tgtEl>
                                          <p:spTgt spid="28677">
                                            <p:txEl>
                                              <p:pRg st="4" end="4"/>
                                            </p:txEl>
                                          </p:spTgt>
                                        </p:tgtEl>
                                        <p:attrNameLst>
                                          <p:attrName>ppt_w</p:attrName>
                                        </p:attrNameLst>
                                      </p:cBhvr>
                                      <p:tavLst>
                                        <p:tav tm="0">
                                          <p:val>
                                            <p:fltVal val="0"/>
                                          </p:val>
                                        </p:tav>
                                        <p:tav tm="100000">
                                          <p:val>
                                            <p:strVal val="#ppt_w"/>
                                          </p:val>
                                        </p:tav>
                                      </p:tavLst>
                                    </p:anim>
                                    <p:anim calcmode="lin" valueType="num">
                                      <p:cBhvr>
                                        <p:cTn id="66" dur="500" fill="hold"/>
                                        <p:tgtEl>
                                          <p:spTgt spid="2867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16" fill="hold" grpId="0" nodeType="clickEffect">
                                  <p:stCondLst>
                                    <p:cond delay="0"/>
                                  </p:stCondLst>
                                  <p:childTnLst>
                                    <p:set>
                                      <p:cBhvr>
                                        <p:cTn id="70" dur="1" fill="hold">
                                          <p:stCondLst>
                                            <p:cond delay="0"/>
                                          </p:stCondLst>
                                        </p:cTn>
                                        <p:tgtEl>
                                          <p:spTgt spid="28677">
                                            <p:txEl>
                                              <p:pRg st="5" end="5"/>
                                            </p:txEl>
                                          </p:spTgt>
                                        </p:tgtEl>
                                        <p:attrNameLst>
                                          <p:attrName>style.visibility</p:attrName>
                                        </p:attrNameLst>
                                      </p:cBhvr>
                                      <p:to>
                                        <p:strVal val="visible"/>
                                      </p:to>
                                    </p:set>
                                    <p:anim calcmode="lin" valueType="num">
                                      <p:cBhvr>
                                        <p:cTn id="71" dur="500" fill="hold"/>
                                        <p:tgtEl>
                                          <p:spTgt spid="28677">
                                            <p:txEl>
                                              <p:pRg st="5" end="5"/>
                                            </p:txEl>
                                          </p:spTgt>
                                        </p:tgtEl>
                                        <p:attrNameLst>
                                          <p:attrName>ppt_w</p:attrName>
                                        </p:attrNameLst>
                                      </p:cBhvr>
                                      <p:tavLst>
                                        <p:tav tm="0">
                                          <p:val>
                                            <p:fltVal val="0"/>
                                          </p:val>
                                        </p:tav>
                                        <p:tav tm="100000">
                                          <p:val>
                                            <p:strVal val="#ppt_w"/>
                                          </p:val>
                                        </p:tav>
                                      </p:tavLst>
                                    </p:anim>
                                    <p:anim calcmode="lin" valueType="num">
                                      <p:cBhvr>
                                        <p:cTn id="72" dur="500" fill="hold"/>
                                        <p:tgtEl>
                                          <p:spTgt spid="2867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3" presetClass="entr" presetSubtype="16" fill="hold" grpId="0" nodeType="clickEffect">
                                  <p:stCondLst>
                                    <p:cond delay="0"/>
                                  </p:stCondLst>
                                  <p:childTnLst>
                                    <p:set>
                                      <p:cBhvr>
                                        <p:cTn id="76" dur="1" fill="hold">
                                          <p:stCondLst>
                                            <p:cond delay="0"/>
                                          </p:stCondLst>
                                        </p:cTn>
                                        <p:tgtEl>
                                          <p:spTgt spid="28677">
                                            <p:txEl>
                                              <p:pRg st="6" end="6"/>
                                            </p:txEl>
                                          </p:spTgt>
                                        </p:tgtEl>
                                        <p:attrNameLst>
                                          <p:attrName>style.visibility</p:attrName>
                                        </p:attrNameLst>
                                      </p:cBhvr>
                                      <p:to>
                                        <p:strVal val="visible"/>
                                      </p:to>
                                    </p:set>
                                    <p:anim calcmode="lin" valueType="num">
                                      <p:cBhvr>
                                        <p:cTn id="77" dur="500" fill="hold"/>
                                        <p:tgtEl>
                                          <p:spTgt spid="28677">
                                            <p:txEl>
                                              <p:pRg st="6" end="6"/>
                                            </p:txEl>
                                          </p:spTgt>
                                        </p:tgtEl>
                                        <p:attrNameLst>
                                          <p:attrName>ppt_w</p:attrName>
                                        </p:attrNameLst>
                                      </p:cBhvr>
                                      <p:tavLst>
                                        <p:tav tm="0">
                                          <p:val>
                                            <p:fltVal val="0"/>
                                          </p:val>
                                        </p:tav>
                                        <p:tav tm="100000">
                                          <p:val>
                                            <p:strVal val="#ppt_w"/>
                                          </p:val>
                                        </p:tav>
                                      </p:tavLst>
                                    </p:anim>
                                    <p:anim calcmode="lin" valueType="num">
                                      <p:cBhvr>
                                        <p:cTn id="78" dur="500" fill="hold"/>
                                        <p:tgtEl>
                                          <p:spTgt spid="28677">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36_04_ExponentialGrowth_T-L">
            <a:extLst>
              <a:ext uri="{FF2B5EF4-FFF2-40B4-BE49-F238E27FC236}">
                <a16:creationId xmlns:a16="http://schemas.microsoft.com/office/drawing/2014/main" id="{88F5B7EC-8C36-4038-A81E-FF83F6D63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3470275"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6">
            <a:extLst>
              <a:ext uri="{FF2B5EF4-FFF2-40B4-BE49-F238E27FC236}">
                <a16:creationId xmlns:a16="http://schemas.microsoft.com/office/drawing/2014/main" id="{947CC399-2234-0B49-9499-DB6754DFE8C5}"/>
              </a:ext>
            </a:extLst>
          </p:cNvPr>
          <p:cNvSpPr txBox="1">
            <a:spLocks noChangeArrowheads="1"/>
          </p:cNvSpPr>
          <p:nvPr/>
        </p:nvSpPr>
        <p:spPr bwMode="auto">
          <a:xfrm>
            <a:off x="4191000" y="2133600"/>
            <a:ext cx="4724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defRPr/>
            </a:pPr>
            <a:r>
              <a:rPr lang="en-US" sz="1800"/>
              <a:t>In this example r (per capita rate of increase) is 0.3.  This value for r is due to # of births minus the # of deaths.  For these rabbits with r = 0.3, there were 50 births and 20 deaths in one month with an initial  population of 100 or r = 30/100 = 0.3.</a:t>
            </a:r>
          </a:p>
        </p:txBody>
      </p:sp>
      <p:sp>
        <p:nvSpPr>
          <p:cNvPr id="12292" name="Rectangle 7">
            <a:extLst>
              <a:ext uri="{FF2B5EF4-FFF2-40B4-BE49-F238E27FC236}">
                <a16:creationId xmlns:a16="http://schemas.microsoft.com/office/drawing/2014/main" id="{61CDDF2C-4630-744C-8E3B-840F2AA4689A}"/>
              </a:ext>
            </a:extLst>
          </p:cNvPr>
          <p:cNvSpPr>
            <a:spLocks noGrp="1" noChangeArrowheads="1"/>
          </p:cNvSpPr>
          <p:nvPr>
            <p:ph type="title"/>
          </p:nvPr>
        </p:nvSpPr>
        <p:spPr/>
        <p:txBody>
          <a:bodyPr/>
          <a:lstStyle/>
          <a:p>
            <a:pPr eaLnBrk="1" hangingPunct="1">
              <a:defRPr/>
            </a:pPr>
            <a:r>
              <a:rPr lang="en-US" sz="2800">
                <a:solidFill>
                  <a:srgbClr val="FF3300"/>
                </a:solidFill>
              </a:rPr>
              <a:t>Exponential Growth in a rabbit population: per capita rate of increase</a:t>
            </a:r>
          </a:p>
        </p:txBody>
      </p:sp>
      <p:pic>
        <p:nvPicPr>
          <p:cNvPr id="12293" name="Picture 8">
            <a:extLst>
              <a:ext uri="{FF2B5EF4-FFF2-40B4-BE49-F238E27FC236}">
                <a16:creationId xmlns:a16="http://schemas.microsoft.com/office/drawing/2014/main" id="{145BC86C-6374-429E-9220-6162090EB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3434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5" descr="36_04aExponentialGrowth-L">
            <a:extLst>
              <a:ext uri="{FF2B5EF4-FFF2-40B4-BE49-F238E27FC236}">
                <a16:creationId xmlns:a16="http://schemas.microsoft.com/office/drawing/2014/main" id="{0F5527B0-C1C9-44E2-9235-DD8860C93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371600"/>
            <a:ext cx="5030788"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6">
            <a:extLst>
              <a:ext uri="{FF2B5EF4-FFF2-40B4-BE49-F238E27FC236}">
                <a16:creationId xmlns:a16="http://schemas.microsoft.com/office/drawing/2014/main" id="{4FEF9C4A-5210-AE47-81ED-E0F1435B55C0}"/>
              </a:ext>
            </a:extLst>
          </p:cNvPr>
          <p:cNvSpPr txBox="1">
            <a:spLocks noChangeArrowheads="1"/>
          </p:cNvSpPr>
          <p:nvPr/>
        </p:nvSpPr>
        <p:spPr bwMode="auto">
          <a:xfrm>
            <a:off x="914400" y="228600"/>
            <a:ext cx="5486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defRPr/>
            </a:pPr>
            <a:r>
              <a:rPr lang="en-US" sz="2000"/>
              <a:t>Exponential Growth Model assumes ideal growth conditions and r is at the maximum capacity of the members to reproduce</a:t>
            </a:r>
          </a:p>
        </p:txBody>
      </p:sp>
      <p:sp>
        <p:nvSpPr>
          <p:cNvPr id="13316" name="Text Box 7">
            <a:extLst>
              <a:ext uri="{FF2B5EF4-FFF2-40B4-BE49-F238E27FC236}">
                <a16:creationId xmlns:a16="http://schemas.microsoft.com/office/drawing/2014/main" id="{35F06BA3-128B-EF42-87E5-D13D1DCCA118}"/>
              </a:ext>
            </a:extLst>
          </p:cNvPr>
          <p:cNvSpPr txBox="1">
            <a:spLocks noChangeArrowheads="1"/>
          </p:cNvSpPr>
          <p:nvPr/>
        </p:nvSpPr>
        <p:spPr bwMode="auto">
          <a:xfrm>
            <a:off x="533400" y="1905000"/>
            <a:ext cx="3200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defRPr/>
            </a:pPr>
            <a:r>
              <a:rPr lang="en-US" sz="1800"/>
              <a:t>Equation to calculate the rate of population increase is:</a:t>
            </a:r>
          </a:p>
          <a:p>
            <a:pPr eaLnBrk="1" hangingPunct="1">
              <a:defRPr/>
            </a:pPr>
            <a:r>
              <a:rPr lang="en-US" sz="1800"/>
              <a:t> </a:t>
            </a:r>
            <a:r>
              <a:rPr lang="en-US" sz="2400">
                <a:solidFill>
                  <a:srgbClr val="FF3300"/>
                </a:solidFill>
              </a:rPr>
              <a:t>G = rN</a:t>
            </a:r>
          </a:p>
          <a:p>
            <a:pPr eaLnBrk="1" hangingPunct="1">
              <a:defRPr/>
            </a:pPr>
            <a:endParaRPr lang="en-US" sz="2400">
              <a:solidFill>
                <a:srgbClr val="FF3300"/>
              </a:solidFill>
            </a:endParaRPr>
          </a:p>
          <a:p>
            <a:pPr eaLnBrk="1" hangingPunct="1">
              <a:buFontTx/>
              <a:buChar char="•"/>
              <a:defRPr/>
            </a:pPr>
            <a:r>
              <a:rPr lang="en-US" sz="1800"/>
              <a:t>G is the growth rate of the population (# of new individuals added per time interval)</a:t>
            </a:r>
          </a:p>
          <a:p>
            <a:pPr eaLnBrk="1" hangingPunct="1">
              <a:buFontTx/>
              <a:buChar char="•"/>
              <a:defRPr/>
            </a:pPr>
            <a:endParaRPr lang="en-US" sz="1800"/>
          </a:p>
          <a:p>
            <a:pPr eaLnBrk="1" hangingPunct="1">
              <a:buFontTx/>
              <a:buChar char="•"/>
              <a:defRPr/>
            </a:pPr>
            <a:r>
              <a:rPr lang="en-US" sz="1800"/>
              <a:t>N is the population size at a particular time</a:t>
            </a:r>
          </a:p>
          <a:p>
            <a:pPr eaLnBrk="1" hangingPunct="1">
              <a:buFontTx/>
              <a:buChar char="•"/>
              <a:defRPr/>
            </a:pPr>
            <a:endParaRPr lang="en-US" sz="1800"/>
          </a:p>
          <a:p>
            <a:pPr eaLnBrk="1" hangingPunct="1">
              <a:buFontTx/>
              <a:buChar char="•"/>
              <a:defRPr/>
            </a:pPr>
            <a:r>
              <a:rPr lang="en-US" sz="1800"/>
              <a:t>r is the per capita rate of increase</a:t>
            </a:r>
          </a:p>
          <a:p>
            <a:pPr eaLnBrk="1" hangingPunct="1">
              <a:spcBef>
                <a:spcPct val="50000"/>
              </a:spcBef>
              <a:defRPr/>
            </a:pPr>
            <a:endParaRPr lang="en-US" sz="180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 name="QUESTION" val="1"/>
  <p:tag name="TYPE" val="0"/>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 name="QUESTION" val="1"/>
  <p:tag name="TYPE"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1234</TotalTime>
  <Words>2578</Words>
  <Application>Microsoft Office PowerPoint</Application>
  <PresentationFormat>On-screen Show (4:3)</PresentationFormat>
  <Paragraphs>240</Paragraphs>
  <Slides>27</Slides>
  <Notes>26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ＭＳ Ｐゴシック</vt:lpstr>
      <vt:lpstr>Times New Roman</vt:lpstr>
      <vt:lpstr>Wingdings</vt:lpstr>
      <vt:lpstr>Calibri</vt:lpstr>
      <vt:lpstr>Marlett</vt:lpstr>
      <vt:lpstr>Default Design</vt:lpstr>
      <vt:lpstr>PowerPoint Presentation</vt:lpstr>
      <vt:lpstr>Population Ecology</vt:lpstr>
      <vt:lpstr>Major Questions in Population Ecology</vt:lpstr>
      <vt:lpstr>Population Density</vt:lpstr>
      <vt:lpstr>Population Instability</vt:lpstr>
      <vt:lpstr>Population Growth</vt:lpstr>
      <vt:lpstr>PowerPoint Presentation</vt:lpstr>
      <vt:lpstr>Exponential Growth in a rabbit population: per capita rate of increase</vt:lpstr>
      <vt:lpstr>PowerPoint Presentation</vt:lpstr>
      <vt:lpstr>Exponential Growth</vt:lpstr>
      <vt:lpstr>PowerPoint Presentation</vt:lpstr>
      <vt:lpstr>PowerPoint Presentation</vt:lpstr>
      <vt:lpstr>Al’s Table of Options</vt:lpstr>
      <vt:lpstr>What sets population size?</vt:lpstr>
      <vt:lpstr>The Logistic Equation</vt:lpstr>
      <vt:lpstr>Logistic Growth Examples</vt:lpstr>
      <vt:lpstr>Growth of Human Population</vt:lpstr>
      <vt:lpstr>Fluctuating Environment- density dependent factors</vt:lpstr>
      <vt:lpstr>Fluctuating Environment</vt:lpstr>
      <vt:lpstr>r &amp; K Selection: The Logistic Model and Life Histories</vt:lpstr>
      <vt:lpstr>Many offspring - high r</vt:lpstr>
      <vt:lpstr>Per capita rate of increase varies with the organism</vt:lpstr>
      <vt:lpstr>Characteristics of Opportunistic (r) &amp; Equilibrial Species (K)</vt:lpstr>
      <vt:lpstr>Population Declines</vt:lpstr>
      <vt:lpstr>PowerPoint Presentation</vt:lpstr>
      <vt:lpstr>PowerPoint Presentation</vt:lpstr>
      <vt:lpstr>PowerPoint Presentation</vt:lpstr>
    </vt:vector>
  </TitlesOfParts>
  <Company>RPI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Henry Hanna</dc:creator>
  <cp:lastModifiedBy>shablg</cp:lastModifiedBy>
  <cp:revision>27</cp:revision>
  <dcterms:created xsi:type="dcterms:W3CDTF">2010-11-05T00:35:35Z</dcterms:created>
  <dcterms:modified xsi:type="dcterms:W3CDTF">2019-11-17T02:36:01Z</dcterms:modified>
</cp:coreProperties>
</file>