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1" r:id="rId2"/>
    <p:sldId id="330" r:id="rId3"/>
    <p:sldId id="411" r:id="rId4"/>
    <p:sldId id="326" r:id="rId5"/>
    <p:sldId id="347" r:id="rId6"/>
    <p:sldId id="406" r:id="rId7"/>
    <p:sldId id="410" r:id="rId8"/>
    <p:sldId id="404" r:id="rId9"/>
    <p:sldId id="331" r:id="rId10"/>
    <p:sldId id="332" r:id="rId11"/>
    <p:sldId id="335" r:id="rId12"/>
    <p:sldId id="336" r:id="rId13"/>
    <p:sldId id="340" r:id="rId14"/>
    <p:sldId id="341" r:id="rId15"/>
    <p:sldId id="356" r:id="rId16"/>
    <p:sldId id="342" r:id="rId17"/>
    <p:sldId id="357" r:id="rId18"/>
    <p:sldId id="358" r:id="rId19"/>
    <p:sldId id="359" r:id="rId20"/>
    <p:sldId id="412" r:id="rId21"/>
    <p:sldId id="413" r:id="rId22"/>
    <p:sldId id="429" r:id="rId23"/>
    <p:sldId id="414" r:id="rId24"/>
    <p:sldId id="415" r:id="rId25"/>
    <p:sldId id="416" r:id="rId26"/>
    <p:sldId id="417" r:id="rId27"/>
    <p:sldId id="418" r:id="rId28"/>
    <p:sldId id="419" r:id="rId29"/>
    <p:sldId id="420" r:id="rId30"/>
    <p:sldId id="421" r:id="rId31"/>
    <p:sldId id="422" r:id="rId32"/>
    <p:sldId id="423" r:id="rId33"/>
    <p:sldId id="424" r:id="rId34"/>
    <p:sldId id="425" r:id="rId35"/>
    <p:sldId id="426" r:id="rId36"/>
    <p:sldId id="427" r:id="rId37"/>
    <p:sldId id="430" r:id="rId38"/>
    <p:sldId id="428"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4147B9"/>
    <a:srgbClr val="2A723D"/>
    <a:srgbClr val="E2E2E2"/>
    <a:srgbClr val="CC3300"/>
    <a:srgbClr val="008000"/>
    <a:srgbClr val="494FBF"/>
    <a:srgbClr val="447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0309" autoAdjust="0"/>
  </p:normalViewPr>
  <p:slideViewPr>
    <p:cSldViewPr>
      <p:cViewPr varScale="1">
        <p:scale>
          <a:sx n="111" d="100"/>
          <a:sy n="111" d="100"/>
        </p:scale>
        <p:origin x="1600" y="2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A13FB2-A266-474D-8BB9-633DF63540EF}" type="datetimeFigureOut">
              <a:rPr lang="en-US"/>
              <a:pPr>
                <a:defRPr/>
              </a:pPr>
              <a:t>11/21/19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50474B-CA89-4AB2-9118-144C0E9C8110}" type="slidenum">
              <a:rPr lang="en-US"/>
              <a:pPr>
                <a:defRPr/>
              </a:pPr>
              <a:t>‹#›</a:t>
            </a:fld>
            <a:endParaRPr lang="en-US"/>
          </a:p>
        </p:txBody>
      </p:sp>
    </p:spTree>
    <p:extLst>
      <p:ext uri="{BB962C8B-B14F-4D97-AF65-F5344CB8AC3E}">
        <p14:creationId xmlns:p14="http://schemas.microsoft.com/office/powerpoint/2010/main" val="385183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Species interactions help define communities and ecosystems.  Competition can come in many different forms (lions and hyenas in upper right) or</a:t>
            </a:r>
            <a:r>
              <a:rPr lang="en-US" baseline="0" dirty="0"/>
              <a:t> food partitioning in </a:t>
            </a:r>
            <a:r>
              <a:rPr lang="en-US" i="1" baseline="0" dirty="0" err="1"/>
              <a:t>Anolis</a:t>
            </a:r>
            <a:r>
              <a:rPr lang="en-US" baseline="0" dirty="0"/>
              <a:t> lizards (lower left).  In upper right is an example of parasitism of snail species where the parasite is in the tentacle.</a:t>
            </a:r>
            <a:r>
              <a:rPr lang="en-US" dirty="0"/>
              <a:t> Lower right is predation of a lynx on a snowshoe</a:t>
            </a:r>
            <a:r>
              <a:rPr lang="en-US" baseline="0" dirty="0"/>
              <a:t> hare and lower middle shows a mutualistic interaction</a:t>
            </a:r>
            <a:r>
              <a:rPr lang="en-US" dirty="0"/>
              <a:t> between a blind shrimp and a Gobi fish.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7C301B04-DED6-49A7-ABC2-55BEDD6FAAEE}" type="slidenum">
              <a:rPr lang="en-US" smtClean="0"/>
              <a:pPr>
                <a:defRPr/>
              </a:pPr>
              <a:t>10</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Talking points for instructor to explain resource partitioning. Images of </a:t>
            </a:r>
            <a:r>
              <a:rPr lang="en-US" i="1" dirty="0" err="1"/>
              <a:t>Anolis</a:t>
            </a:r>
            <a:r>
              <a:rPr lang="en-US" dirty="0"/>
              <a:t> lizards. Competition and resource partitioning has been extensively studied in this diverse group of lizards that inhabit islands in the West Indies. The </a:t>
            </a:r>
            <a:r>
              <a:rPr lang="en-US" i="1" dirty="0" err="1"/>
              <a:t>Anolis</a:t>
            </a:r>
            <a:r>
              <a:rPr lang="en-US" dirty="0"/>
              <a:t> practice both food and space partitioning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25E66100-E9CA-4023-87DE-F42499052979}" type="slidenum">
              <a:rPr lang="en-US" smtClean="0"/>
              <a:pPr>
                <a:defRPr/>
              </a:pPr>
              <a:t>11</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of food partitioning by these three species of lizards on the island of Great </a:t>
            </a:r>
            <a:r>
              <a:rPr lang="en-US" dirty="0" err="1"/>
              <a:t>Exuma</a:t>
            </a:r>
            <a:r>
              <a:rPr lang="en-US" dirty="0"/>
              <a:t>, Bahamas.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Space partitioning is based upon heights and types of branches and include movement to the ground in some instances.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1D8FFAA8-65FA-4859-8021-77624BE573BA}" type="slidenum">
              <a:rPr lang="en-US" smtClean="0"/>
              <a:pPr>
                <a:defRPr/>
              </a:pPr>
              <a:t>13</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of five species of warbler inhabiting the coniferous forests of Vermont. When living in the same place, they utilize different feeding zones in conifer trees as a result of competition. (based on the classic work of Robert MacArthur)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D7383A74-1217-4797-B024-BAA4C0F95FC8}" type="slidenum">
              <a:rPr lang="en-US" smtClean="0"/>
              <a:pPr>
                <a:defRPr/>
              </a:pPr>
              <a:t>14</a:t>
            </a:fld>
            <a:endParaRPr lang="en-US"/>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showing that, when competitors are absent, the feeding zone of the remaining warbler species expands into the absent species’ feeding zones. This phenomenon is called </a:t>
            </a:r>
            <a:r>
              <a:rPr lang="en-US" i="1" dirty="0"/>
              <a:t>niche expansion</a:t>
            </a:r>
            <a:r>
              <a:rPr lang="en-US" dirty="0"/>
              <a:t> and represents some of the best evidence for the importance of competition in ecosystems.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 pattern in which two species with overlapping ecological requirements differ more when they co-occur than when they do not.   This would allow the species to distinguish themselves from each other and decrease </a:t>
            </a:r>
            <a:r>
              <a:rPr lang="en-US" dirty="0" err="1"/>
              <a:t>interspecific</a:t>
            </a:r>
            <a:r>
              <a:rPr lang="en-US" dirty="0"/>
              <a:t> competition.  In this example the trait is bill size.</a:t>
            </a:r>
            <a:br>
              <a:rPr lang="en-US" dirty="0"/>
            </a:b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73E5A339-B8C4-4CF6-B30B-F97374EED8C6}" type="slidenum">
              <a:rPr lang="en-US" smtClean="0"/>
              <a:pPr>
                <a:defRPr/>
              </a:pPr>
              <a:t>16</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of adaptive radiation of Darwin’s finches to illustrate the connection between competition, niche displacement, competitive exclusion, and adaptive radiation as major processes leading to species diversity.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4382B60-FB07-4D6C-9207-15DE89C9E413}" type="slidenum">
              <a:rPr lang="en-US" smtClean="0"/>
              <a:pPr>
                <a:defRPr/>
              </a:pPr>
              <a:t>17</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illustrating niche displacement with three species of Darwin’s finches. When a species is found isolated from the others on one island, the ranges of beak depth (size) are broader when compared to the ranges when two or more species are found on an island. Larger beaks are better for eating bigger and harder seeds, while smaller beaks are better for eating smaller and softer seeds. As a result, the range of beak size for a species changes over generations (evolves) in response to availability of seed and type of seed with competition from the bird species with similar size beaks.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6415FC9B-552D-46D6-8A0A-E07B28E4242D}" type="slidenum">
              <a:rPr lang="en-US" smtClean="0"/>
              <a:pPr>
                <a:defRPr/>
              </a:pPr>
              <a:t>18</a:t>
            </a:fld>
            <a:endParaRPr 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illustrating niche displacement with two species of Darwin’s finches. When the two species are found on one island, the ranges of beak depth (size) are narrower for the smaller beak population and displaced when compared to the ranges when only one species is found on an island.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DA018C21-1C35-4112-B0A1-65ACAC18EE85}" type="slidenum">
              <a:rPr lang="en-US" smtClean="0"/>
              <a:pPr>
                <a:defRPr/>
              </a:pPr>
              <a:t>19</a:t>
            </a:fld>
            <a:endParaRPr lang="en-US"/>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Diagram illustrating niche displacement with three species of Darwin’s finches. When the three species are found on one island, the ranges of beak depth (size) are narrower and displaced when compared to the ranges when only two or one species are found on an island.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Best examples of this exist in the laboratory and some in natural systems.</a:t>
            </a:r>
            <a:r>
              <a:rPr lang="en-US" baseline="0" dirty="0"/>
              <a:t>  BUT many natural situations can not be explained using this exclusion principle.  For example, many species of plankton coexist in water systems sharing very limited group of resources- sunlight and minerals.  However, Darwin’s finches follow the pattern well.</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B638C5-6DD5-4D22-BDC1-5305F9A86012}" type="slidenum">
              <a:rPr lang="en-US" altLang="en-US" smtClean="0"/>
              <a:pPr eaLnBrk="1" hangingPunct="1"/>
              <a:t>20</a:t>
            </a:fld>
            <a:endParaRPr lang="en-US" altLang="en-US"/>
          </a:p>
        </p:txBody>
      </p:sp>
      <p:sp>
        <p:nvSpPr>
          <p:cNvPr id="3789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7B23DA7B-DFCF-40C1-BFE6-E5E96417D866}" type="slidenum">
              <a:rPr lang="en-US" sz="1200">
                <a:latin typeface="+mn-lt"/>
              </a:rPr>
              <a:pPr algn="r" fontAlgn="auto">
                <a:spcBef>
                  <a:spcPts val="0"/>
                </a:spcBef>
                <a:spcAft>
                  <a:spcPts val="0"/>
                </a:spcAft>
                <a:defRPr/>
              </a:pPr>
              <a:t>20</a:t>
            </a:fld>
            <a:endParaRPr lang="en-US" sz="1200">
              <a:latin typeface="+mn-lt"/>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r>
              <a:rPr lang="en-US" altLang="en-US" dirty="0"/>
              <a:t>Examples that have been presented previously in the Evolution section- co-evolution of bats &amp; moths and in the ecology section- the reason that Guam has no birds is due to invasion of island by brown snakes which ate all the birds leaving an abundance of insects and </a:t>
            </a:r>
            <a:r>
              <a:rPr lang="en-US" altLang="en-US"/>
              <a:t>spiders. </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5E025D-1689-44E2-8C5C-764E1C1BE9EB}" type="slidenum">
              <a:rPr lang="en-US" altLang="en-US" smtClean="0"/>
              <a:pPr eaLnBrk="1" hangingPunct="1"/>
              <a:t>21</a:t>
            </a:fld>
            <a:endParaRPr lang="en-US" altLang="en-US"/>
          </a:p>
        </p:txBody>
      </p:sp>
      <p:sp>
        <p:nvSpPr>
          <p:cNvPr id="2867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9B86A31-7B85-407C-84A3-0785625357AD}" type="slidenum">
              <a:rPr lang="en-US" sz="1200">
                <a:latin typeface="+mn-lt"/>
              </a:rPr>
              <a:pPr algn="r" fontAlgn="auto">
                <a:spcBef>
                  <a:spcPts val="0"/>
                </a:spcBef>
                <a:spcAft>
                  <a:spcPts val="0"/>
                </a:spcAft>
                <a:defRPr/>
              </a:pPr>
              <a:t>21</a:t>
            </a:fld>
            <a:endParaRPr lang="en-US" sz="1200">
              <a:latin typeface="+mn-lt"/>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r>
              <a:rPr lang="en-US" altLang="en-US"/>
              <a:t>Video overview:</a:t>
            </a:r>
          </a:p>
          <a:p>
            <a:pPr eaLnBrk="1" hangingPunct="1"/>
            <a:r>
              <a:rPr lang="en-US" altLang="en-US"/>
              <a:t>Hammerhead shark: detects slight electrical field as in the breathing from a Gobi fish.  Just the fishes metabolism is sufficient that if the shark is close enough it can focus on the location.  The hammer claw head has thousands of electrical detectors on its under surface that sense and send information to the brain.  Shark uses figure eight swimming once it detects (scans as it swims) to focus on source of electrical charge.</a:t>
            </a:r>
          </a:p>
          <a:p>
            <a:pPr eaLnBrk="1" hangingPunct="1"/>
            <a:r>
              <a:rPr lang="en-US" altLang="en-US"/>
              <a:t>Star nosed mole lives completely underground and has no eyes.  Uses star shaped nose to “see” textures.  There are 22 tentacles surrounding internal tentacles.  Each has tiny buttons for sensing texture.  When nose is in contact with surface, the mole can see and eat what it sees.  The system is sensitive enough to pick a grain of salt from a pile of sand.</a:t>
            </a:r>
          </a:p>
          <a:p>
            <a:pPr eaLnBrk="1" hangingPunct="1"/>
            <a:r>
              <a:rPr lang="en-US" altLang="en-US"/>
              <a:t>Great Grey Owl uses hearing to detect prey (lemming in this case).  Face acts as an antennae with stereo hearing to channel sound to tiny ears sitting next to the eyes.  Focuses on sounds, rustling, and orients by head movement until source is located.  Then, even during flight, it stays focused and zeros in on prey.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5E025D-1689-44E2-8C5C-764E1C1BE9EB}" type="slidenum">
              <a:rPr lang="en-US" altLang="en-US" smtClean="0"/>
              <a:pPr eaLnBrk="1" hangingPunct="1"/>
              <a:t>22</a:t>
            </a:fld>
            <a:endParaRPr lang="en-US" altLang="en-US"/>
          </a:p>
        </p:txBody>
      </p:sp>
      <p:sp>
        <p:nvSpPr>
          <p:cNvPr id="2867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9B86A31-7B85-407C-84A3-0785625357AD}" type="slidenum">
              <a:rPr lang="en-US" sz="1200">
                <a:latin typeface="+mn-lt"/>
              </a:rPr>
              <a:pPr algn="r" fontAlgn="auto">
                <a:spcBef>
                  <a:spcPts val="0"/>
                </a:spcBef>
                <a:spcAft>
                  <a:spcPts val="0"/>
                </a:spcAft>
                <a:defRPr/>
              </a:pPr>
              <a:t>22</a:t>
            </a:fld>
            <a:endParaRPr lang="en-US" sz="1200">
              <a:latin typeface="+mn-lt"/>
            </a:endParaRPr>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pPr eaLnBrk="1" hangingPunct="1"/>
            <a:r>
              <a:rPr lang="en-US" altLang="en-US"/>
              <a:t>Video overview:</a:t>
            </a:r>
          </a:p>
          <a:p>
            <a:pPr eaLnBrk="1" hangingPunct="1"/>
            <a:r>
              <a:rPr lang="en-US" altLang="en-US"/>
              <a:t>Hammerhead shark: detects slight electrical field as in the breathing from a Gobi fish.  Just the fishes metabolism is sufficient that if the shark is close enough it can focus on the location.  The hammer claw head has thousands of electrical detectors on its under surface that sense and send information to the brain.  Shark uses figure eight swimming once it detects (scans as it swims) to focus on source of electrical charge.</a:t>
            </a:r>
          </a:p>
          <a:p>
            <a:pPr eaLnBrk="1" hangingPunct="1"/>
            <a:r>
              <a:rPr lang="en-US" altLang="en-US"/>
              <a:t>Star nosed mole lives completely underground and has no eyes.  Uses star shaped nose to “see” textures.  There are 22 tentacles surrounding internal tentacles.  Each has tiny buttons for sensing texture.  When nose is in contact with surface, the mole can see and eat what it sees.  The system is sensitive enough to pick a grain of salt from a pile of sand.</a:t>
            </a:r>
          </a:p>
          <a:p>
            <a:pPr eaLnBrk="1" hangingPunct="1"/>
            <a:r>
              <a:rPr lang="en-US" altLang="en-US"/>
              <a:t>Great Grey Owl uses hearing to detect prey (lemming in this case).  Face acts as an antennae with stereo hearing to channel sound to tiny ears sitting next to the eyes.  Focuses on sounds, rustling, and orients by head movement until source is located.  Then, even during flight, it stays focused and zeros in on prey.</a:t>
            </a:r>
          </a:p>
        </p:txBody>
      </p:sp>
    </p:spTree>
    <p:extLst>
      <p:ext uri="{BB962C8B-B14F-4D97-AF65-F5344CB8AC3E}">
        <p14:creationId xmlns:p14="http://schemas.microsoft.com/office/powerpoint/2010/main" val="222361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456A08-FECF-4542-8303-ABAD028FA297}" type="slidenum">
              <a:rPr lang="en-US" altLang="en-US" smtClean="0"/>
              <a:pPr eaLnBrk="1" hangingPunct="1"/>
              <a:t>23</a:t>
            </a:fld>
            <a:endParaRPr lang="en-US" altLang="en-US"/>
          </a:p>
        </p:txBody>
      </p:sp>
      <p:sp>
        <p:nvSpPr>
          <p:cNvPr id="2"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9905221-B39F-4D63-9EBD-AABF95120C6C}" type="slidenum">
              <a:rPr lang="en-US" sz="1200">
                <a:latin typeface="+mn-lt"/>
              </a:rPr>
              <a:pPr algn="r" fontAlgn="auto">
                <a:spcBef>
                  <a:spcPts val="0"/>
                </a:spcBef>
                <a:spcAft>
                  <a:spcPts val="0"/>
                </a:spcAft>
                <a:defRPr/>
              </a:pPr>
              <a:t>23</a:t>
            </a:fld>
            <a:endParaRPr lang="en-US" sz="1200">
              <a:latin typeface="+mn-lt"/>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a:lstStyle/>
          <a:p>
            <a:pPr eaLnBrk="1" hangingPunct="1"/>
            <a:r>
              <a:rPr lang="en-US" altLang="en-US"/>
              <a:t>With skunk removal the number of nests that have chicks hatching goes up considerably as shown in upper graph.  Similarly in lower graph, removal of predators (dingoes) leads to increase in the red kangaroo population.  Dingoes eat the adults and others and keep the population low.  In the absence of dingoes, the kangaroo population is more resource limited based upon grassland which is affected by precipitation level.  When protected by fence, recovery from drought is much faster.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5764AB-F4BF-4E1B-B13A-24E49BB3A55C}" type="slidenum">
              <a:rPr lang="en-US" altLang="en-US" smtClean="0"/>
              <a:pPr eaLnBrk="1" hangingPunct="1"/>
              <a:t>24</a:t>
            </a:fld>
            <a:endParaRPr lang="en-US" altLang="en-US"/>
          </a:p>
        </p:txBody>
      </p:sp>
      <p:sp>
        <p:nvSpPr>
          <p:cNvPr id="2"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D5D72D55-78D3-4F7C-948F-FD11AABDAE14}" type="slidenum">
              <a:rPr lang="en-US" sz="1200">
                <a:latin typeface="+mn-lt"/>
              </a:rPr>
              <a:pPr algn="r" fontAlgn="auto">
                <a:spcBef>
                  <a:spcPts val="0"/>
                </a:spcBef>
                <a:spcAft>
                  <a:spcPts val="0"/>
                </a:spcAft>
                <a:defRPr/>
              </a:pPr>
              <a:t>24</a:t>
            </a:fld>
            <a:endParaRPr lang="en-US" sz="1200">
              <a:latin typeface="+mn-lt"/>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r>
              <a:rPr lang="en-US" altLang="en-US"/>
              <a:t>Observe that the lynx (predator) increases in number either right after hare numbers increase or concurrently with the increase in hares.  When hares decrease the lynx population is not maintained at high levels and comes close to crashing.  Of course, this is data base upon pelts and not actual observations of animals.  Charles S Elton had access to these records because he worked with the Hudson Bay Trading Company.  Famous ecologist who made contributions to animal behavior and ecology, niche, pyramid of numbers for structuring ecosystems and niche theory.  Later interests included invasive species.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4B6C31-E9F4-4666-9044-A0E19D42C69F}" type="slidenum">
              <a:rPr lang="en-US" altLang="en-US" smtClean="0"/>
              <a:pPr eaLnBrk="1" hangingPunct="1"/>
              <a:t>25</a:t>
            </a:fld>
            <a:endParaRPr lang="en-US" altLang="en-US"/>
          </a:p>
        </p:txBody>
      </p:sp>
      <p:sp>
        <p:nvSpPr>
          <p:cNvPr id="28675"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8676"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t>(A) Food web of the boreal forest ecosystem: the food web links directly influencing the lynx are highlighted (see Fig. 1). (B) Yearly lynx abundances (log-transformed and standardized; see text) (2). Data for 1821–1891 represent fur returns from the North Central district (L10) and for 1897–1938 represent fur returns from the combined James Bay and Lake Districts (L13) (which corresponds to the geographic location of the hare series shown in Fig. 1B).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507715-FB4E-411C-8D3E-0B0419BD0F07}" type="slidenum">
              <a:rPr lang="en-US" altLang="en-US" smtClean="0"/>
              <a:pPr eaLnBrk="1" hangingPunct="1"/>
              <a:t>26</a:t>
            </a:fld>
            <a:endParaRPr lang="en-US" altLang="en-US"/>
          </a:p>
        </p:txBody>
      </p:sp>
      <p:sp>
        <p:nvSpPr>
          <p:cNvPr id="29699" name="Text Box 2"/>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9700" name="Text Box 3"/>
          <p:cNvSpPr>
            <a:spLocks noGrp="1" noChangeArrowheads="1"/>
          </p:cNvSpPr>
          <p:nvPr>
            <p:ph type="body"/>
          </p:nvPr>
        </p:nvSpPr>
        <p:spPr>
          <a:xfrm>
            <a:off x="1046163" y="4352925"/>
            <a:ext cx="4770437" cy="3478213"/>
          </a:xfrm>
          <a:noFill/>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85725" indent="-85725" defTabSz="457200" eaLnBrk="1" hangingPunct="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t>(A) Food web of the boreal forest ecosystem: the food web links directly influencing the hare population are highlighted [based upon Boutin et al. (16), Krebs et al. (4), and C. J. Krebs/Kluane team, unpublished results]. Only the major dietary items are shown. (B) Yearly hare abundances (log-transformed and standardized; see text) for the main drainage of the Hudson Bay (17): 1844–1904 represents data on fur returns and 1905–1935 represents data from trapper questionnaires.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685A21-3005-4288-A1AF-137745F2DF0A}" type="slidenum">
              <a:rPr lang="en-US" altLang="en-US" smtClean="0"/>
              <a:pPr eaLnBrk="1" hangingPunct="1"/>
              <a:t>27</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096F03-8063-4EA9-B576-0919ECDA69FF}" type="slidenum">
              <a:rPr lang="en-US" altLang="en-US" smtClean="0"/>
              <a:pPr eaLnBrk="1" hangingPunct="1"/>
              <a:t>28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a:t>Fluke and snail are excellent examples of the effect on behavior.  Distribution and abundances of host is important as the host may be driven from the population.  A good example of this is the chestnut blight (caused by a protist) that virtually wiped out all chestnut trees in first half of 20</a:t>
            </a:r>
            <a:r>
              <a:rPr lang="en-US" altLang="en-US" baseline="30000"/>
              <a:t>th</a:t>
            </a:r>
            <a:r>
              <a:rPr lang="en-US" altLang="en-US"/>
              <a:t> century.  This fact in itself changed the diversity of the forest community as the chestnut was a large canopy tree whose removal allowed oak and hickory trees to become more abundant.  The diversity of tree species actually increased.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239785-5DA7-4FD3-B2D4-308E480A121B}" type="slidenum">
              <a:rPr lang="en-US" altLang="en-US" smtClean="0"/>
              <a:pPr eaLnBrk="1" hangingPunct="1"/>
              <a:t>29</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Image of equisetum plant (reproduces by spores and an ancient lineage) and two dimensions of a plant’s niche. The slide builds so the instructor can engage the class in a discussion of a plant’s ecological niche. An organism’s fundamental niche comprises all elements that optimize reproductive success. Here  two dimensions are considered: first light intensity and then moisture level. Reproductive success is possible only when both conditions are satisfied (hatched area between axes). Many other dimensions of a plant’s niche must also be met for reproductive success. Optimal reproductive success requires all niche dimensions to be satisfied in an n-dimensional optimum. </a:t>
            </a:r>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9A94E4-B8F1-4D3F-BDDA-C6BFD6227344}" type="slidenum">
              <a:rPr lang="en-US" altLang="en-US" smtClean="0"/>
              <a:pPr eaLnBrk="1" hangingPunct="1"/>
              <a:t>30</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EF1634-CBB1-4DD5-A421-2979AA176BD3}" type="slidenum">
              <a:rPr lang="en-US" altLang="en-US" smtClean="0"/>
              <a:pPr eaLnBrk="1" hangingPunct="1"/>
              <a:t>31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en-US"/>
              <a:t>Parasite is </a:t>
            </a:r>
            <a:r>
              <a:rPr lang="en-US" altLang="en-US" i="1"/>
              <a:t>Trichostrongylus tenuis</a:t>
            </a:r>
            <a:r>
              <a:rPr lang="en-US" altLang="en-US"/>
              <a:t> and the drugs given were anti-helmenthich (kill worms).  The drugs are effective if given before a cyclic crash.   Breeding is negatively impacted by parasitic infection.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03A7CB-178C-438E-9704-5B70FC1618DC}" type="slidenum">
              <a:rPr lang="en-US" altLang="en-US" smtClean="0"/>
              <a:pPr eaLnBrk="1" hangingPunct="1"/>
              <a:t>32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65798-7811-4B23-B093-74630884AE2D}" type="slidenum">
              <a:rPr lang="en-US" altLang="en-US" smtClean="0"/>
              <a:pPr eaLnBrk="1" hangingPunct="1"/>
              <a:t>33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a:t>Reef building coral pair with photosynthetic dinoflagellates (unicellular algae).  Millions of algae live within the coral polyps and half of the energy utilized by the coral come from the sugars produced by photosynthesis of the algae.  Algae receive shelter and nutrients from coral waste (CO</a:t>
            </a:r>
            <a:r>
              <a:rPr lang="en-US" altLang="en-US" baseline="-25000"/>
              <a:t>2 </a:t>
            </a:r>
            <a:r>
              <a:rPr lang="en-US" altLang="en-US"/>
              <a:t>and ammonia (NH</a:t>
            </a:r>
            <a:r>
              <a:rPr lang="en-US" altLang="en-US" baseline="-25000"/>
              <a:t>3</a:t>
            </a:r>
            <a:r>
              <a:rPr lang="en-US" altLang="en-US"/>
              <a:t>).  This is an obligate interaction as coral that expel the algae will bleach and die.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54F47D-7CA8-4843-B278-CBD86EF0D87E}" type="slidenum">
              <a:rPr lang="en-US" altLang="en-US" smtClean="0"/>
              <a:pPr eaLnBrk="1" hangingPunct="1"/>
              <a:t>34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7B18A4F-3346-4740-9A5E-4015D140F31D}" type="slidenum">
              <a:rPr lang="en-US" altLang="en-US" smtClean="0"/>
              <a:pPr eaLnBrk="1" hangingPunct="1"/>
              <a:t>35</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0AF74E-2EBC-4E2B-B6FD-897A6DBFE7F3}" type="slidenum">
              <a:rPr lang="en-US" altLang="en-US" smtClean="0"/>
              <a:pPr eaLnBrk="1" hangingPunct="1"/>
              <a:t>36</a:t>
            </a:fld>
            <a:endParaRPr lang="en-US" altLang="en-US"/>
          </a:p>
        </p:txBody>
      </p:sp>
      <p:sp>
        <p:nvSpPr>
          <p:cNvPr id="2867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CC3BC56-F20C-4089-939E-00EF2468B3BF}" type="slidenum">
              <a:rPr lang="en-US" sz="1200">
                <a:latin typeface="+mn-lt"/>
              </a:rPr>
              <a:pPr algn="r" fontAlgn="auto">
                <a:spcBef>
                  <a:spcPts val="0"/>
                </a:spcBef>
                <a:spcAft>
                  <a:spcPts val="0"/>
                </a:spcAft>
                <a:defRPr/>
              </a:pPr>
              <a:t>36</a:t>
            </a:fld>
            <a:endParaRPr lang="en-US" sz="1200">
              <a:latin typeface="+mn-lt"/>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r>
              <a:rPr lang="en-US" altLang="en-US"/>
              <a:t>Video summary:  Ants and acacia work together to provide nutrients for the ants (nectar) or food for the ant progeny (protein packets).  The ants provide a vigorous defense of the tree from giraffes, insects and even kill surrounding plants to decrease nutrient competition of tree.  Gobi fish/blind shrimp- shrimp digs and Gobi serves as lookout.  The coral need energy to build reef and obtain at least half of this from photosynthetic dinoflagellate algae that live in the polyp, ~one million per polyp.  The sugars produced by the algae provide energy to the coral and the coral by products or wastes provide CO</a:t>
            </a:r>
            <a:r>
              <a:rPr lang="en-US" altLang="en-US" baseline="-25000"/>
              <a:t>2 </a:t>
            </a:r>
            <a:r>
              <a:rPr lang="en-US" altLang="en-US"/>
              <a:t>and NH</a:t>
            </a:r>
            <a:r>
              <a:rPr lang="en-US" altLang="en-US" baseline="-25000"/>
              <a:t>3</a:t>
            </a:r>
            <a:r>
              <a:rPr lang="en-US" altLang="en-US"/>
              <a:t> for the algae.  Jellyfish/algae- since the jellyfish water system is cut off there are no fish to sting and eat.  The tentacles convert to homes for the algae and at sunlight the jellyfish move to the surface of the water.  The photosynthetic byproducts provide energy to the jellyfish.  At darkness, the jellyfish retreat to the bottom where the detritus provides nutrients for the algae.  The caterpillar/ant story is that the ants get nectar from the caterpillar and provide it with defense and shelter or protection from predation.  The anemones and Hermit crab are defensive interactions by the anemones (3 per crab) which discourages preddators like the octopus and the anemones get the detritus from the food caught and consumed by the crab who is a messy eater.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0AF74E-2EBC-4E2B-B6FD-897A6DBFE7F3}" type="slidenum">
              <a:rPr lang="en-US" altLang="en-US" smtClean="0"/>
              <a:pPr eaLnBrk="1" hangingPunct="1"/>
              <a:t>37</a:t>
            </a:fld>
            <a:endParaRPr lang="en-US" altLang="en-US"/>
          </a:p>
        </p:txBody>
      </p:sp>
      <p:sp>
        <p:nvSpPr>
          <p:cNvPr id="2867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CC3BC56-F20C-4089-939E-00EF2468B3BF}" type="slidenum">
              <a:rPr lang="en-US" sz="1200">
                <a:latin typeface="+mn-lt"/>
              </a:rPr>
              <a:pPr algn="r" fontAlgn="auto">
                <a:spcBef>
                  <a:spcPts val="0"/>
                </a:spcBef>
                <a:spcAft>
                  <a:spcPts val="0"/>
                </a:spcAft>
                <a:defRPr/>
              </a:pPr>
              <a:t>37</a:t>
            </a:fld>
            <a:endParaRPr lang="en-US" sz="1200">
              <a:latin typeface="+mn-lt"/>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noFill/>
        </p:spPr>
        <p:txBody>
          <a:bodyPr/>
          <a:lstStyle/>
          <a:p>
            <a:pPr eaLnBrk="1" hangingPunct="1"/>
            <a:r>
              <a:rPr lang="en-US" altLang="en-US"/>
              <a:t>Video summary:  Ants and acacia work together to provide nutrients for the ants (nectar) or food for the ant progeny (protein packets).  The ants provide a vigorous defense of the tree from giraffes, insects and even kill surrounding plants to decrease nutrient competition of tree.  Gobi fish/blind shrimp- shrimp digs and Gobi serves as lookout.  The coral need energy to build reef and obtain at least half of this from photosynthetic dinoflagellate algae that live in the polyp, ~one million per polyp.  The sugars produced by the algae provide energy to the coral and the coral by products or wastes provide CO</a:t>
            </a:r>
            <a:r>
              <a:rPr lang="en-US" altLang="en-US" baseline="-25000"/>
              <a:t>2 </a:t>
            </a:r>
            <a:r>
              <a:rPr lang="en-US" altLang="en-US"/>
              <a:t>and NH</a:t>
            </a:r>
            <a:r>
              <a:rPr lang="en-US" altLang="en-US" baseline="-25000"/>
              <a:t>3</a:t>
            </a:r>
            <a:r>
              <a:rPr lang="en-US" altLang="en-US"/>
              <a:t> for the algae.  Jellyfish/algae- since the jellyfish water system is cut off there are no fish to sting and eat.  The tentacles convert to homes for the algae and at sunlight the jellyfish move to the surface of the water.  The photosynthetic byproducts provide energy to the jellyfish.  At darkness, the jellyfish retreat to the bottom where the detritus provides nutrients for the algae.  The caterpillar/ant story is that the ants get nectar from the caterpillar and provide it with defense and shelter or protection from predation.  The anemones and Hermit crab are defensive interactions by the anemones (3 per crab) which discourages preddators like the octopus and the anemones get the detritus from the food caught and consumed by the crab who is a messy eater.</a:t>
            </a:r>
          </a:p>
        </p:txBody>
      </p:sp>
    </p:spTree>
    <p:extLst>
      <p:ext uri="{BB962C8B-B14F-4D97-AF65-F5344CB8AC3E}">
        <p14:creationId xmlns:p14="http://schemas.microsoft.com/office/powerpoint/2010/main" val="187294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F4AD5CD-B128-4F36-B490-D1DD407CED02}" type="slidenum">
              <a:rPr lang="en-US" smtClean="0"/>
              <a:pPr>
                <a:defRPr/>
              </a:pPr>
              <a:t>4</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3CF7189E-EA87-4C8A-AC93-1E1A040DB85F}" type="slidenum">
              <a:rPr lang="en-US" smtClean="0"/>
              <a:pPr>
                <a:defRPr/>
              </a:pPr>
              <a:t>5</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Three different birds of prey are competing for the same resource- an ostrich egg.  First is the Egyptian vulture, second is a Tawny Eagle, and third is a </a:t>
            </a:r>
            <a:r>
              <a:rPr lang="en-US" dirty="0" err="1"/>
              <a:t>lapid</a:t>
            </a:r>
            <a:r>
              <a:rPr lang="en-US" dirty="0"/>
              <a:t> faced vulture.  Additionally, the pre-class video provides numerous examples of competitive interactions- such as lions &amp; hyenas.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Interference competition can be detrimental to both species but is common amongst predators fighting for the same prey as we have seen in the video examples. Exploitative example is the taller trees which gather more of the sunlight than the shorter trees. Apparent competition is almost the opposite where the prey are trying to avoid being eaten. Scramble competition is often intra-species specific but examples of inter-species include </a:t>
            </a:r>
            <a:r>
              <a:rPr lang="en-US" dirty="0" err="1"/>
              <a:t>planthopper</a:t>
            </a:r>
            <a:r>
              <a:rPr lang="en-US" dirty="0"/>
              <a:t> insects where the density of individuals of two species can cause a change from the non-flying form to the flight form.  In this example changing to a flying</a:t>
            </a:r>
            <a:r>
              <a:rPr lang="en-US" baseline="0" dirty="0"/>
              <a:t> form helps distribution and survival by finding a new niche that is less populated.</a:t>
            </a:r>
            <a:endParaRPr lang="en-US" dirty="0"/>
          </a:p>
        </p:txBody>
      </p:sp>
      <p:sp>
        <p:nvSpPr>
          <p:cNvPr id="4" name="Slide Number Placeholder 3"/>
          <p:cNvSpPr>
            <a:spLocks noGrp="1"/>
          </p:cNvSpPr>
          <p:nvPr>
            <p:ph type="sldNum" sz="quarter" idx="10"/>
          </p:nvPr>
        </p:nvSpPr>
        <p:spPr/>
        <p:txBody>
          <a:bodyPr/>
          <a:lstStyle/>
          <a:p>
            <a:pPr>
              <a:defRPr/>
            </a:pPr>
            <a:fld id="{4150474B-CA89-4AB2-9118-144C0E9C811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Some of the earliest studies of competition were done by GF </a:t>
            </a:r>
            <a:r>
              <a:rPr lang="en-US" dirty="0" err="1"/>
              <a:t>Gause</a:t>
            </a:r>
            <a:r>
              <a:rPr lang="en-US" dirty="0"/>
              <a:t> almost 80 years ago.  He worked with species of paramecium and his results are shown on the next two slides.  The first slide shows growth of </a:t>
            </a:r>
            <a:r>
              <a:rPr lang="en-US" i="1" dirty="0"/>
              <a:t>P. </a:t>
            </a:r>
            <a:r>
              <a:rPr lang="en-US" i="1" dirty="0" err="1"/>
              <a:t>aurelia</a:t>
            </a:r>
            <a:r>
              <a:rPr lang="en-US" i="1" dirty="0"/>
              <a:t> </a:t>
            </a:r>
            <a:r>
              <a:rPr lang="en-US" dirty="0"/>
              <a:t>and </a:t>
            </a:r>
            <a:r>
              <a:rPr lang="en-US" i="1" dirty="0"/>
              <a:t>P. </a:t>
            </a:r>
            <a:r>
              <a:rPr lang="en-US" i="1" dirty="0" err="1"/>
              <a:t>caudatum</a:t>
            </a:r>
            <a:r>
              <a:rPr lang="en-US" dirty="0"/>
              <a:t> grown under</a:t>
            </a:r>
            <a:r>
              <a:rPr lang="en-US" baseline="0" dirty="0"/>
              <a:t> identical conditions but separately.  They show a standard growth curve where they reach the carrying capacity of the environment.  This is an example of exploitative competition.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However, when the species are mixed together for growth, </a:t>
            </a:r>
            <a:r>
              <a:rPr lang="en-US" i="1" dirty="0"/>
              <a:t>P. </a:t>
            </a:r>
            <a:r>
              <a:rPr lang="en-US" i="1" dirty="0" err="1"/>
              <a:t>aurelia</a:t>
            </a:r>
            <a:r>
              <a:rPr lang="en-US" i="1" dirty="0"/>
              <a:t> </a:t>
            </a:r>
            <a:r>
              <a:rPr lang="en-US" dirty="0"/>
              <a:t>always out competes</a:t>
            </a:r>
            <a:r>
              <a:rPr lang="en-US" baseline="0" dirty="0"/>
              <a:t> </a:t>
            </a:r>
            <a:r>
              <a:rPr lang="en-US" i="1" baseline="0" dirty="0"/>
              <a:t>P. </a:t>
            </a:r>
            <a:r>
              <a:rPr lang="en-US" i="1" baseline="0" dirty="0" err="1"/>
              <a:t>caudatum</a:t>
            </a:r>
            <a:r>
              <a:rPr lang="en-US" baseline="0" dirty="0"/>
              <a:t>. </a:t>
            </a:r>
            <a:r>
              <a:rPr lang="en-US" i="1" baseline="0" dirty="0"/>
              <a:t>P. </a:t>
            </a:r>
            <a:r>
              <a:rPr lang="en-US" i="1" baseline="0" dirty="0" err="1"/>
              <a:t>aurelia</a:t>
            </a:r>
            <a:r>
              <a:rPr lang="en-US" i="1" baseline="0" dirty="0"/>
              <a:t> </a:t>
            </a:r>
            <a:r>
              <a:rPr lang="en-US" i="0" baseline="0" dirty="0"/>
              <a:t>starts more slowly but seems to annihilate the </a:t>
            </a:r>
            <a:r>
              <a:rPr lang="en-US" i="1" baseline="0" dirty="0"/>
              <a:t>P. </a:t>
            </a:r>
            <a:r>
              <a:rPr lang="en-US" i="1" baseline="0" dirty="0" err="1"/>
              <a:t>caudatum</a:t>
            </a:r>
            <a:r>
              <a:rPr lang="en-US" i="0" baseline="0" dirty="0"/>
              <a:t>.  Does one </a:t>
            </a:r>
            <a:r>
              <a:rPr lang="en-US" baseline="0" dirty="0"/>
              <a:t>exploit the resources better?</a:t>
            </a:r>
            <a:endParaRPr lang="en-US" dirty="0"/>
          </a:p>
        </p:txBody>
      </p:sp>
      <p:sp>
        <p:nvSpPr>
          <p:cNvPr id="4" name="Slide Number Placeholder 3"/>
          <p:cNvSpPr>
            <a:spLocks noGrp="1"/>
          </p:cNvSpPr>
          <p:nvPr>
            <p:ph type="sldNum" sz="quarter" idx="10"/>
          </p:nvPr>
        </p:nvSpPr>
        <p:spPr/>
        <p:txBody>
          <a:bodyPr/>
          <a:lstStyle/>
          <a:p>
            <a:pPr>
              <a:defRPr/>
            </a:pPr>
            <a:fld id="{4150474B-CA89-4AB2-9118-144C0E9C811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9232D86-74AA-47CD-A28D-30AF1BFB5D1E}" type="datetimeFigureOut">
              <a:rPr lang="en-US"/>
              <a:pPr>
                <a:defRPr/>
              </a:pPr>
              <a:t>11/21/19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8DCCB8-D346-4588-98A2-D436599CF7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20CE83-9C45-41CE-9284-2D5E13CDE52A}" type="datetimeFigureOut">
              <a:rPr lang="en-US"/>
              <a:pPr>
                <a:defRPr/>
              </a:pPr>
              <a:t>11/21/19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56A710-B5DB-481D-ACB8-26F5233C8C7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1AD922-57EC-479E-A4E2-76884E3467C8}" type="datetimeFigureOut">
              <a:rPr lang="en-US"/>
              <a:pPr>
                <a:defRPr/>
              </a:pPr>
              <a:t>11/21/19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CECC4D-9DE3-4655-B60A-AA97DBEF746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a:t>Click to edit Master title style</a:t>
            </a:r>
          </a:p>
        </p:txBody>
      </p:sp>
      <p:sp>
        <p:nvSpPr>
          <p:cNvPr id="3" name="Content Placeholder 2"/>
          <p:cNvSpPr>
            <a:spLocks noGrp="1"/>
          </p:cNvSpPr>
          <p:nvPr>
            <p:ph sz="half" idx="1"/>
          </p:nvPr>
        </p:nvSpPr>
        <p:spPr>
          <a:xfrm>
            <a:off x="1858963" y="1585913"/>
            <a:ext cx="3336925" cy="454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8288" y="1585913"/>
            <a:ext cx="3338512" cy="4545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p:txBody>
          <a:bodyPr/>
          <a:lstStyle>
            <a:lvl1pPr>
              <a:defRPr/>
            </a:lvl1pPr>
          </a:lstStyle>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9CC251-AC71-4E9D-948B-911350E7CBE4}" type="datetimeFigureOut">
              <a:rPr lang="en-US"/>
              <a:pPr>
                <a:defRPr/>
              </a:pPr>
              <a:t>11/21/19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6A80C-3064-44DD-B56D-93CCBC3B5D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48E2838-31BD-41F9-80A2-309C0E56A3D7}" type="datetimeFigureOut">
              <a:rPr lang="en-US"/>
              <a:pPr>
                <a:defRPr/>
              </a:pPr>
              <a:t>11/21/19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C59403-4950-4F30-A69F-105B13D79E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282C801-721C-4A67-846A-7F93FD6A04FE}" type="datetimeFigureOut">
              <a:rPr lang="en-US"/>
              <a:pPr>
                <a:defRPr/>
              </a:pPr>
              <a:t>11/21/19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13AB66-8325-477D-BEAE-EB76E61A3E5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711099-0457-47B7-A51F-23467D00A6C5}" type="datetimeFigureOut">
              <a:rPr lang="en-US"/>
              <a:pPr>
                <a:defRPr/>
              </a:pPr>
              <a:t>11/21/19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4777AAE-D10C-4C88-A808-13F97ABA8A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3A25D43-4D8D-4455-A384-5AD4BB9DCAF4}" type="datetimeFigureOut">
              <a:rPr lang="en-US"/>
              <a:pPr>
                <a:defRPr/>
              </a:pPr>
              <a:t>11/21/19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FFF336-B18A-45EB-A58E-1F4ED0EC69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ADC182-E3B6-4F49-A609-0A45642C082A}" type="datetimeFigureOut">
              <a:rPr lang="en-US"/>
              <a:pPr>
                <a:defRPr/>
              </a:pPr>
              <a:t>11/21/19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CE618C-A65B-4125-8AB0-1B0E8D8010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31EBFF-7F2B-4834-8440-AE567DBD0C03}" type="datetimeFigureOut">
              <a:rPr lang="en-US"/>
              <a:pPr>
                <a:defRPr/>
              </a:pPr>
              <a:t>11/21/19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23285B-FAA2-4E10-9780-301772C27E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4FFC91-5F7B-470D-94D2-86C3389C1E01}" type="datetimeFigureOut">
              <a:rPr lang="en-US"/>
              <a:pPr>
                <a:defRPr/>
              </a:pPr>
              <a:t>11/21/19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B5F502-7459-4560-B5B9-341C098B221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3FBE19-2935-4784-A2B7-F53F86C681B9}" type="datetimeFigureOut">
              <a:rPr lang="en-US"/>
              <a:pPr>
                <a:defRPr/>
              </a:pPr>
              <a:t>11/21/19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91BA27-2CF9-4B64-AD5F-340F1FE562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hyperlink" Target="http://intro.bio.rpi.edu/Studio/3Ecology/4/2In/PredatorPreyFinal-1.wmv"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hyperlink" Target="http://intro.bio.rpi.edu/Studio/3Ecology/4/2In/PredatorPreyFinal-1.wm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0.jpg"/><Relationship Id="rId4" Type="http://schemas.openxmlformats.org/officeDocument/2006/relationships/hyperlink" Target="https://drive.google.com/file/d/1mfyA2p5190aF1QSC3Ol5eTKlL0NMBrCV/previe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7.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intro.bio.rpi.edu/Studio/3Ecology/4/2In/mutualism.r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hyperlink" Target="http://intro.bio.rpi.edu/Studio/3Ecology/4/2In/MutualismFinal-1.wmv"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80.jpg"/><Relationship Id="rId4" Type="http://schemas.openxmlformats.org/officeDocument/2006/relationships/hyperlink" Target="https://drive.google.com/file/d/1wgzVxpERzcm5J--OUzZ64fKn-JuG9-Ll/previe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file:///upload.wikimedia.org/wikipedia/en/8/84/On_Beyond_Zebra.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5AAftQIro7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intro.bio.rpi.edu/Studio/3Ecology/3/2In/videoBackup/JackalVsOstrichEggsVsVulture.wmv" TargetMode="External"/><Relationship Id="rId5" Type="http://schemas.openxmlformats.org/officeDocument/2006/relationships/image" Target="../media/image17.jpeg"/><Relationship Id="rId4" Type="http://schemas.openxmlformats.org/officeDocument/2006/relationships/hyperlink" Target="http://fineartamerica.com/images-medium/lapid-faced-vulture-joseph-g-holland.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Content Placeholder 5"/>
          <p:cNvSpPr>
            <a:spLocks noGrp="1"/>
          </p:cNvSpPr>
          <p:nvPr>
            <p:ph idx="1"/>
          </p:nvPr>
        </p:nvSpPr>
        <p:spPr>
          <a:xfrm>
            <a:off x="990600" y="2438400"/>
            <a:ext cx="9144000" cy="1600200"/>
          </a:xfrm>
        </p:spPr>
        <p:txBody>
          <a:bodyPr/>
          <a:lstStyle/>
          <a:p>
            <a:pPr eaLnBrk="1" hangingPunct="1">
              <a:buFont typeface="Arial" charset="0"/>
              <a:buNone/>
            </a:pPr>
            <a:r>
              <a:rPr lang="en-US" sz="5400" b="1" dirty="0">
                <a:solidFill>
                  <a:srgbClr val="FF0000"/>
                </a:solidFill>
              </a:rPr>
              <a:t>Species Interactions</a:t>
            </a:r>
          </a:p>
        </p:txBody>
      </p:sp>
      <p:pic>
        <p:nvPicPr>
          <p:cNvPr id="15363" name="Picture 7" descr="Lions-Hyenas.jpg"/>
          <p:cNvPicPr>
            <a:picLocks noChangeAspect="1"/>
          </p:cNvPicPr>
          <p:nvPr/>
        </p:nvPicPr>
        <p:blipFill>
          <a:blip r:embed="rId3" cstate="print">
            <a:lum contrast="40000"/>
          </a:blip>
          <a:srcRect/>
          <a:stretch>
            <a:fillRect/>
          </a:stretch>
        </p:blipFill>
        <p:spPr bwMode="auto">
          <a:xfrm>
            <a:off x="1125874" y="571498"/>
            <a:ext cx="2211387" cy="1704975"/>
          </a:xfrm>
          <a:prstGeom prst="rect">
            <a:avLst/>
          </a:prstGeom>
          <a:noFill/>
          <a:ln w="9525">
            <a:noFill/>
            <a:miter lim="800000"/>
            <a:headEnd/>
            <a:tailEnd/>
          </a:ln>
        </p:spPr>
      </p:pic>
      <p:grpSp>
        <p:nvGrpSpPr>
          <p:cNvPr id="15366" name="Group 18"/>
          <p:cNvGrpSpPr>
            <a:grpSpLocks/>
          </p:cNvGrpSpPr>
          <p:nvPr/>
        </p:nvGrpSpPr>
        <p:grpSpPr bwMode="auto">
          <a:xfrm>
            <a:off x="533400" y="4229100"/>
            <a:ext cx="1981200" cy="1600200"/>
            <a:chOff x="1563688" y="1093434"/>
            <a:chExt cx="5834061" cy="4654902"/>
          </a:xfrm>
        </p:grpSpPr>
        <p:pic>
          <p:nvPicPr>
            <p:cNvPr id="15369" name="Picture 4" descr="Anolis_sagrei"/>
            <p:cNvPicPr>
              <a:picLocks noChangeAspect="1" noChangeArrowheads="1"/>
            </p:cNvPicPr>
            <p:nvPr/>
          </p:nvPicPr>
          <p:blipFill>
            <a:blip r:embed="rId4" cstate="print">
              <a:lum bright="6000" contrast="40000"/>
            </a:blip>
            <a:srcRect/>
            <a:stretch>
              <a:fillRect/>
            </a:stretch>
          </p:blipFill>
          <p:spPr bwMode="auto">
            <a:xfrm>
              <a:off x="3124200" y="3581400"/>
              <a:ext cx="1828800" cy="1427517"/>
            </a:xfrm>
            <a:prstGeom prst="rect">
              <a:avLst/>
            </a:prstGeom>
            <a:noFill/>
            <a:ln w="9525">
              <a:noFill/>
              <a:miter lim="800000"/>
              <a:headEnd/>
              <a:tailEnd/>
            </a:ln>
          </p:spPr>
        </p:pic>
        <p:pic>
          <p:nvPicPr>
            <p:cNvPr id="15370" name="Picture 12" descr="exuma"/>
            <p:cNvPicPr>
              <a:picLocks noChangeAspect="1" noChangeArrowheads="1"/>
            </p:cNvPicPr>
            <p:nvPr/>
          </p:nvPicPr>
          <p:blipFill>
            <a:blip r:embed="rId5" cstate="print"/>
            <a:srcRect/>
            <a:stretch>
              <a:fillRect/>
            </a:stretch>
          </p:blipFill>
          <p:spPr bwMode="auto">
            <a:xfrm>
              <a:off x="1563688" y="1093434"/>
              <a:ext cx="5834061" cy="4654902"/>
            </a:xfrm>
            <a:prstGeom prst="rect">
              <a:avLst/>
            </a:prstGeom>
            <a:solidFill>
              <a:schemeClr val="bg1"/>
            </a:solidFill>
            <a:ln w="9525">
              <a:solidFill>
                <a:schemeClr val="bg1"/>
              </a:solidFill>
              <a:miter lim="800000"/>
              <a:headEnd/>
              <a:tailEnd/>
            </a:ln>
          </p:spPr>
        </p:pic>
        <p:pic>
          <p:nvPicPr>
            <p:cNvPr id="15371" name="Picture 8" descr="generalizedLizard"/>
            <p:cNvPicPr>
              <a:picLocks noChangeAspect="1" noChangeArrowheads="1"/>
            </p:cNvPicPr>
            <p:nvPr/>
          </p:nvPicPr>
          <p:blipFill>
            <a:blip r:embed="rId6" cstate="print"/>
            <a:srcRect/>
            <a:stretch>
              <a:fillRect/>
            </a:stretch>
          </p:blipFill>
          <p:spPr bwMode="auto">
            <a:xfrm>
              <a:off x="3057525" y="3990975"/>
              <a:ext cx="1797050" cy="722313"/>
            </a:xfrm>
            <a:prstGeom prst="rect">
              <a:avLst/>
            </a:prstGeom>
            <a:solidFill>
              <a:schemeClr val="bg1"/>
            </a:solidFill>
            <a:ln w="9525">
              <a:solidFill>
                <a:schemeClr val="bg1"/>
              </a:solidFill>
              <a:miter lim="800000"/>
              <a:headEnd/>
              <a:tailEnd/>
            </a:ln>
          </p:spPr>
        </p:pic>
        <p:pic>
          <p:nvPicPr>
            <p:cNvPr id="15372" name="Picture 9" descr="generalizedLizard"/>
            <p:cNvPicPr>
              <a:picLocks noChangeAspect="1" noChangeArrowheads="1"/>
            </p:cNvPicPr>
            <p:nvPr/>
          </p:nvPicPr>
          <p:blipFill>
            <a:blip r:embed="rId7" cstate="print"/>
            <a:srcRect/>
            <a:stretch>
              <a:fillRect/>
            </a:stretch>
          </p:blipFill>
          <p:spPr bwMode="auto">
            <a:xfrm>
              <a:off x="2057400" y="3584575"/>
              <a:ext cx="1250950" cy="501650"/>
            </a:xfrm>
            <a:prstGeom prst="rect">
              <a:avLst/>
            </a:prstGeom>
            <a:solidFill>
              <a:schemeClr val="bg1"/>
            </a:solidFill>
            <a:ln w="9525">
              <a:solidFill>
                <a:schemeClr val="bg1"/>
              </a:solidFill>
              <a:miter lim="800000"/>
              <a:headEnd/>
              <a:tailEnd/>
            </a:ln>
          </p:spPr>
        </p:pic>
        <p:pic>
          <p:nvPicPr>
            <p:cNvPr id="15373" name="Picture 11" descr="generalizedLizard"/>
            <p:cNvPicPr>
              <a:picLocks noChangeAspect="1" noChangeArrowheads="1"/>
            </p:cNvPicPr>
            <p:nvPr/>
          </p:nvPicPr>
          <p:blipFill>
            <a:blip r:embed="rId8" cstate="print"/>
            <a:srcRect/>
            <a:stretch>
              <a:fillRect/>
            </a:stretch>
          </p:blipFill>
          <p:spPr bwMode="auto">
            <a:xfrm>
              <a:off x="1938338" y="1892300"/>
              <a:ext cx="730250" cy="292100"/>
            </a:xfrm>
            <a:prstGeom prst="rect">
              <a:avLst/>
            </a:prstGeom>
            <a:solidFill>
              <a:schemeClr val="bg1"/>
            </a:solidFill>
            <a:ln w="9525">
              <a:solidFill>
                <a:schemeClr val="bg1"/>
              </a:solidFill>
              <a:miter lim="800000"/>
              <a:headEnd/>
              <a:tailEnd/>
            </a:ln>
          </p:spPr>
        </p:pic>
      </p:grpSp>
      <p:pic>
        <p:nvPicPr>
          <p:cNvPr id="17" name="Picture 2"/>
          <p:cNvPicPr>
            <a:picLocks noChangeAspect="1" noChangeArrowheads="1"/>
          </p:cNvPicPr>
          <p:nvPr/>
        </p:nvPicPr>
        <p:blipFill>
          <a:blip r:embed="rId9">
            <a:lum contrast="10000"/>
            <a:extLst>
              <a:ext uri="{28A0092B-C50C-407E-A947-70E740481C1C}">
                <a14:useLocalDpi xmlns:a14="http://schemas.microsoft.com/office/drawing/2010/main" val="0"/>
              </a:ext>
            </a:extLst>
          </a:blip>
          <a:srcRect/>
          <a:stretch>
            <a:fillRect/>
          </a:stretch>
        </p:blipFill>
        <p:spPr bwMode="auto">
          <a:xfrm>
            <a:off x="5257800" y="673099"/>
            <a:ext cx="194153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1" descr="Video_Goby.jpg"/>
          <p:cNvPicPr>
            <a:picLocks noChangeAspect="1"/>
          </p:cNvPicPr>
          <p:nvPr/>
        </p:nvPicPr>
        <p:blipFill>
          <a:blip r:embed="rId10">
            <a:lum contrast="40000"/>
            <a:extLst>
              <a:ext uri="{28A0092B-C50C-407E-A947-70E740481C1C}">
                <a14:useLocalDpi xmlns:a14="http://schemas.microsoft.com/office/drawing/2010/main" val="0"/>
              </a:ext>
            </a:extLst>
          </a:blip>
          <a:srcRect l="4211" t="14114" r="3133" b="8926"/>
          <a:stretch>
            <a:fillRect/>
          </a:stretch>
        </p:blipFill>
        <p:spPr bwMode="auto">
          <a:xfrm>
            <a:off x="3276600" y="4038600"/>
            <a:ext cx="2317376" cy="1790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lynx hare.jpg"/>
          <p:cNvPicPr>
            <a:picLocks noChangeAspect="1"/>
          </p:cNvPicPr>
          <p:nvPr/>
        </p:nvPicPr>
        <p:blipFill>
          <a:blip r:embed="rId11">
            <a:lum contrast="20000"/>
          </a:blip>
          <a:srcRect r="1640"/>
          <a:stretch>
            <a:fillRect/>
          </a:stretch>
        </p:blipFill>
        <p:spPr bwMode="auto">
          <a:xfrm>
            <a:off x="6001996" y="4046265"/>
            <a:ext cx="2910344" cy="1783035"/>
          </a:xfrm>
          <a:prstGeom prst="rect">
            <a:avLst/>
          </a:prstGeom>
          <a:noFill/>
          <a:ln w="19050">
            <a:solidFill>
              <a:schemeClr val="accent5">
                <a:lumMod val="20000"/>
                <a:lumOff val="80000"/>
              </a:schemeClr>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1"/>
          <p:cNvSpPr>
            <a:spLocks noGrp="1" noChangeArrowheads="1"/>
          </p:cNvSpPr>
          <p:nvPr>
            <p:ph type="title"/>
          </p:nvPr>
        </p:nvSpPr>
        <p:spPr>
          <a:xfrm>
            <a:off x="0" y="228600"/>
            <a:ext cx="8686800" cy="1143000"/>
          </a:xfrm>
        </p:spPr>
        <p:txBody>
          <a:bodyPr/>
          <a:lstStyle/>
          <a:p>
            <a:pPr algn="l" eaLnBrk="1" hangingPunct="1"/>
            <a:r>
              <a:rPr lang="en-US" b="1" dirty="0">
                <a:solidFill>
                  <a:srgbClr val="C00000"/>
                </a:solidFill>
              </a:rPr>
              <a:t>Resource Partitioning: </a:t>
            </a:r>
            <a:r>
              <a:rPr lang="en-US" b="1" i="1" dirty="0" err="1">
                <a:solidFill>
                  <a:srgbClr val="C00000"/>
                </a:solidFill>
              </a:rPr>
              <a:t>Anolis</a:t>
            </a:r>
            <a:r>
              <a:rPr lang="en-US" b="1" dirty="0">
                <a:solidFill>
                  <a:srgbClr val="C00000"/>
                </a:solidFill>
              </a:rPr>
              <a:t> Lizards</a:t>
            </a:r>
          </a:p>
        </p:txBody>
      </p:sp>
      <p:sp>
        <p:nvSpPr>
          <p:cNvPr id="25609" name="Rectangle 9"/>
          <p:cNvSpPr>
            <a:spLocks noGrp="1" noChangeArrowheads="1"/>
          </p:cNvSpPr>
          <p:nvPr>
            <p:ph type="body" idx="1"/>
          </p:nvPr>
        </p:nvSpPr>
        <p:spPr>
          <a:xfrm>
            <a:off x="5029200" y="1470025"/>
            <a:ext cx="3600450" cy="4911725"/>
          </a:xfrm>
        </p:spPr>
        <p:txBody>
          <a:bodyPr/>
          <a:lstStyle/>
          <a:p>
            <a:pPr>
              <a:spcBef>
                <a:spcPct val="50000"/>
              </a:spcBef>
              <a:buClr>
                <a:srgbClr val="FF0000"/>
              </a:buClr>
              <a:buFont typeface="Wingdings" pitchFamily="2" charset="2"/>
              <a:buChar char="§"/>
            </a:pPr>
            <a:r>
              <a:rPr lang="en-US" b="1" dirty="0">
                <a:solidFill>
                  <a:srgbClr val="002060"/>
                </a:solidFill>
              </a:rPr>
              <a:t>Similar species living in same habitats  utilize different resources</a:t>
            </a:r>
          </a:p>
          <a:p>
            <a:pPr>
              <a:spcBef>
                <a:spcPct val="50000"/>
              </a:spcBef>
              <a:buClr>
                <a:srgbClr val="FF0000"/>
              </a:buClr>
              <a:buFont typeface="Wingdings" pitchFamily="2" charset="2"/>
              <a:buChar char="§"/>
            </a:pPr>
            <a:r>
              <a:rPr lang="en-US" b="1" dirty="0">
                <a:solidFill>
                  <a:srgbClr val="002060"/>
                </a:solidFill>
              </a:rPr>
              <a:t>Segregate by:</a:t>
            </a:r>
          </a:p>
          <a:p>
            <a:pPr lvl="1">
              <a:spcBef>
                <a:spcPct val="0"/>
              </a:spcBef>
              <a:buClr>
                <a:srgbClr val="FF0000"/>
              </a:buClr>
              <a:buSzPct val="90000"/>
              <a:buFont typeface="Wingdings" pitchFamily="2" charset="2"/>
              <a:buChar char="ü"/>
            </a:pPr>
            <a:r>
              <a:rPr lang="en-US" sz="3400" b="1" dirty="0">
                <a:solidFill>
                  <a:srgbClr val="002060"/>
                </a:solidFill>
              </a:rPr>
              <a:t> </a:t>
            </a:r>
            <a:r>
              <a:rPr lang="en-US" b="1" i="1" dirty="0">
                <a:solidFill>
                  <a:srgbClr val="002060"/>
                </a:solidFill>
              </a:rPr>
              <a:t>food </a:t>
            </a:r>
          </a:p>
          <a:p>
            <a:pPr lvl="1">
              <a:spcBef>
                <a:spcPct val="0"/>
              </a:spcBef>
              <a:buClr>
                <a:srgbClr val="FF0000"/>
              </a:buClr>
              <a:buSzPct val="90000"/>
              <a:buFont typeface="Wingdings" pitchFamily="2" charset="2"/>
              <a:buChar char="ü"/>
            </a:pPr>
            <a:r>
              <a:rPr lang="en-US" b="1" i="1" dirty="0">
                <a:solidFill>
                  <a:srgbClr val="002060"/>
                </a:solidFill>
              </a:rPr>
              <a:t> space</a:t>
            </a:r>
          </a:p>
        </p:txBody>
      </p:sp>
      <p:pic>
        <p:nvPicPr>
          <p:cNvPr id="6" name="Picture 3" descr="Anolis_1"/>
          <p:cNvPicPr>
            <a:picLocks noChangeAspect="1" noChangeArrowheads="1"/>
          </p:cNvPicPr>
          <p:nvPr/>
        </p:nvPicPr>
        <p:blipFill>
          <a:blip r:embed="rId3" cstate="print">
            <a:lum bright="6000" contrast="40000"/>
          </a:blip>
          <a:srcRect l="28072" t="19553" r="5263" b="2438"/>
          <a:stretch>
            <a:fillRect/>
          </a:stretch>
        </p:blipFill>
        <p:spPr bwMode="auto">
          <a:xfrm>
            <a:off x="2286000" y="3505200"/>
            <a:ext cx="2262188" cy="1905000"/>
          </a:xfrm>
          <a:prstGeom prst="rect">
            <a:avLst/>
          </a:prstGeom>
          <a:noFill/>
          <a:ln w="9525">
            <a:solidFill>
              <a:schemeClr val="tx1"/>
            </a:solidFill>
            <a:miter lim="800000"/>
            <a:headEnd/>
            <a:tailEnd/>
          </a:ln>
        </p:spPr>
      </p:pic>
      <p:pic>
        <p:nvPicPr>
          <p:cNvPr id="7" name="Picture 4" descr="Anolis_sagrei"/>
          <p:cNvPicPr>
            <a:picLocks noChangeAspect="1" noChangeArrowheads="1"/>
          </p:cNvPicPr>
          <p:nvPr/>
        </p:nvPicPr>
        <p:blipFill>
          <a:blip r:embed="rId4" cstate="print">
            <a:lum bright="6000" contrast="40000"/>
          </a:blip>
          <a:srcRect l="3339" b="4820"/>
          <a:stretch>
            <a:fillRect/>
          </a:stretch>
        </p:blipFill>
        <p:spPr bwMode="auto">
          <a:xfrm>
            <a:off x="2286000" y="1752600"/>
            <a:ext cx="2300783" cy="1768475"/>
          </a:xfrm>
          <a:prstGeom prst="rect">
            <a:avLst/>
          </a:prstGeom>
          <a:noFill/>
          <a:ln w="9525">
            <a:solidFill>
              <a:schemeClr val="tx1"/>
            </a:solidFill>
            <a:miter lim="800000"/>
            <a:headEnd/>
            <a:tailEnd/>
          </a:ln>
        </p:spPr>
      </p:pic>
      <p:pic>
        <p:nvPicPr>
          <p:cNvPr id="8" name="Picture 5" descr="Anolis_carolinensis"/>
          <p:cNvPicPr>
            <a:picLocks noChangeAspect="1" noChangeArrowheads="1"/>
          </p:cNvPicPr>
          <p:nvPr/>
        </p:nvPicPr>
        <p:blipFill>
          <a:blip r:embed="rId5" cstate="print">
            <a:lum contrast="40000"/>
          </a:blip>
          <a:srcRect l="11214" t="7265" r="18668"/>
          <a:stretch>
            <a:fillRect/>
          </a:stretch>
        </p:blipFill>
        <p:spPr bwMode="auto">
          <a:xfrm>
            <a:off x="304800" y="1752600"/>
            <a:ext cx="1974955" cy="3657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fade">
                                      <p:cBhvr>
                                        <p:cTn id="7" dur="2000"/>
                                        <p:tgtEl>
                                          <p:spTgt spid="256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fade">
                                      <p:cBhvr>
                                        <p:cTn id="12" dur="2000"/>
                                        <p:tgtEl>
                                          <p:spTgt spid="2560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9">
                                            <p:txEl>
                                              <p:pRg st="2" end="2"/>
                                            </p:txEl>
                                          </p:spTgt>
                                        </p:tgtEl>
                                        <p:attrNameLst>
                                          <p:attrName>style.visibility</p:attrName>
                                        </p:attrNameLst>
                                      </p:cBhvr>
                                      <p:to>
                                        <p:strVal val="visible"/>
                                      </p:to>
                                    </p:set>
                                    <p:animEffect transition="in" filter="fade">
                                      <p:cBhvr>
                                        <p:cTn id="15" dur="2000"/>
                                        <p:tgtEl>
                                          <p:spTgt spid="2560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9">
                                            <p:txEl>
                                              <p:pRg st="3" end="3"/>
                                            </p:txEl>
                                          </p:spTgt>
                                        </p:tgtEl>
                                        <p:attrNameLst>
                                          <p:attrName>style.visibility</p:attrName>
                                        </p:attrNameLst>
                                      </p:cBhvr>
                                      <p:to>
                                        <p:strVal val="visible"/>
                                      </p:to>
                                    </p:set>
                                    <p:animEffect transition="in" filter="fade">
                                      <p:cBhvr>
                                        <p:cTn id="18" dur="2000"/>
                                        <p:tgtEl>
                                          <p:spTgt spid="256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2" descr="exuma"/>
          <p:cNvPicPr>
            <a:picLocks noChangeAspect="1" noChangeArrowheads="1"/>
          </p:cNvPicPr>
          <p:nvPr/>
        </p:nvPicPr>
        <p:blipFill>
          <a:blip r:embed="rId3" cstate="print"/>
          <a:srcRect/>
          <a:stretch>
            <a:fillRect/>
          </a:stretch>
        </p:blipFill>
        <p:spPr bwMode="auto">
          <a:xfrm>
            <a:off x="1447800" y="1463675"/>
            <a:ext cx="5949950" cy="4413250"/>
          </a:xfrm>
          <a:prstGeom prst="rect">
            <a:avLst/>
          </a:prstGeom>
          <a:noFill/>
          <a:ln w="9525">
            <a:noFill/>
            <a:miter lim="800000"/>
            <a:headEnd/>
            <a:tailEnd/>
          </a:ln>
        </p:spPr>
      </p:pic>
      <p:sp>
        <p:nvSpPr>
          <p:cNvPr id="32770" name="Rectangle 2"/>
          <p:cNvSpPr>
            <a:spLocks noGrp="1" noChangeArrowheads="1"/>
          </p:cNvSpPr>
          <p:nvPr>
            <p:ph type="title"/>
          </p:nvPr>
        </p:nvSpPr>
        <p:spPr>
          <a:xfrm>
            <a:off x="457200" y="401638"/>
            <a:ext cx="8229600" cy="588962"/>
          </a:xfrm>
        </p:spPr>
        <p:txBody>
          <a:bodyPr/>
          <a:lstStyle/>
          <a:p>
            <a:pPr algn="l" eaLnBrk="1" hangingPunct="1"/>
            <a:r>
              <a:rPr lang="en-US" sz="4000" b="1">
                <a:solidFill>
                  <a:srgbClr val="C00000"/>
                </a:solidFill>
              </a:rPr>
              <a:t>Food Partitioning: </a:t>
            </a:r>
            <a:r>
              <a:rPr lang="en-US" sz="4000" b="1" i="1">
                <a:solidFill>
                  <a:srgbClr val="C00000"/>
                </a:solidFill>
              </a:rPr>
              <a:t>Anolis</a:t>
            </a:r>
            <a:r>
              <a:rPr lang="en-US" sz="4000" b="1">
                <a:solidFill>
                  <a:srgbClr val="C00000"/>
                </a:solidFill>
              </a:rPr>
              <a:t> Lizards</a:t>
            </a:r>
          </a:p>
        </p:txBody>
      </p:sp>
      <p:pic>
        <p:nvPicPr>
          <p:cNvPr id="32771" name="Picture 8" descr="generalizedLizard"/>
          <p:cNvPicPr>
            <a:picLocks noChangeAspect="1" noChangeArrowheads="1"/>
          </p:cNvPicPr>
          <p:nvPr/>
        </p:nvPicPr>
        <p:blipFill>
          <a:blip r:embed="rId4" cstate="print"/>
          <a:srcRect/>
          <a:stretch>
            <a:fillRect/>
          </a:stretch>
        </p:blipFill>
        <p:spPr bwMode="auto">
          <a:xfrm>
            <a:off x="3022600" y="4033838"/>
            <a:ext cx="1831975" cy="736600"/>
          </a:xfrm>
          <a:prstGeom prst="rect">
            <a:avLst/>
          </a:prstGeom>
          <a:noFill/>
          <a:ln w="9525">
            <a:noFill/>
            <a:miter lim="800000"/>
            <a:headEnd/>
            <a:tailEnd/>
          </a:ln>
        </p:spPr>
      </p:pic>
      <p:pic>
        <p:nvPicPr>
          <p:cNvPr id="32772" name="Picture 9" descr="generalizedLizard"/>
          <p:cNvPicPr>
            <a:picLocks noChangeAspect="1" noChangeArrowheads="1"/>
          </p:cNvPicPr>
          <p:nvPr/>
        </p:nvPicPr>
        <p:blipFill>
          <a:blip r:embed="rId4" cstate="print"/>
          <a:srcRect/>
          <a:stretch>
            <a:fillRect/>
          </a:stretch>
        </p:blipFill>
        <p:spPr bwMode="auto">
          <a:xfrm>
            <a:off x="2032000" y="3627438"/>
            <a:ext cx="1276350" cy="511175"/>
          </a:xfrm>
          <a:prstGeom prst="rect">
            <a:avLst/>
          </a:prstGeom>
          <a:noFill/>
          <a:ln w="9525">
            <a:noFill/>
            <a:miter lim="800000"/>
            <a:headEnd/>
            <a:tailEnd/>
          </a:ln>
        </p:spPr>
      </p:pic>
      <p:pic>
        <p:nvPicPr>
          <p:cNvPr id="32773" name="Picture 11" descr="generalizedLizard"/>
          <p:cNvPicPr>
            <a:picLocks noChangeAspect="1" noChangeArrowheads="1"/>
          </p:cNvPicPr>
          <p:nvPr/>
        </p:nvPicPr>
        <p:blipFill>
          <a:blip r:embed="rId4" cstate="print"/>
          <a:srcRect/>
          <a:stretch>
            <a:fillRect/>
          </a:stretch>
        </p:blipFill>
        <p:spPr bwMode="auto">
          <a:xfrm>
            <a:off x="1924050" y="1935163"/>
            <a:ext cx="744538" cy="298450"/>
          </a:xfrm>
          <a:prstGeom prst="rect">
            <a:avLst/>
          </a:prstGeom>
          <a:noFill/>
          <a:ln w="9525">
            <a:noFill/>
            <a:miter lim="800000"/>
            <a:headEnd/>
            <a:tailEnd/>
          </a:ln>
        </p:spPr>
      </p:pic>
      <p:pic>
        <p:nvPicPr>
          <p:cNvPr id="24584" name="Picture 8"/>
          <p:cNvPicPr>
            <a:picLocks noChangeAspect="1" noChangeArrowheads="1"/>
          </p:cNvPicPr>
          <p:nvPr/>
        </p:nvPicPr>
        <p:blipFill>
          <a:blip r:embed="rId5" cstate="print">
            <a:lum contrast="10000"/>
          </a:blip>
          <a:srcRect/>
          <a:stretch>
            <a:fillRect/>
          </a:stretch>
        </p:blipFill>
        <p:spPr bwMode="auto">
          <a:xfrm>
            <a:off x="5526088" y="1414463"/>
            <a:ext cx="1712912" cy="2098675"/>
          </a:xfrm>
          <a:prstGeom prst="rect">
            <a:avLst/>
          </a:prstGeom>
          <a:ln w="1905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1000" y="133350"/>
            <a:ext cx="9220200" cy="1143000"/>
          </a:xfrm>
        </p:spPr>
        <p:txBody>
          <a:bodyPr/>
          <a:lstStyle/>
          <a:p>
            <a:pPr algn="l"/>
            <a:r>
              <a:rPr lang="en-US" sz="4000" b="1">
                <a:solidFill>
                  <a:srgbClr val="C00000"/>
                </a:solidFill>
              </a:rPr>
              <a:t>Space Partitioning: </a:t>
            </a:r>
            <a:r>
              <a:rPr lang="en-US" sz="4000" b="1" i="1">
                <a:solidFill>
                  <a:srgbClr val="C00000"/>
                </a:solidFill>
              </a:rPr>
              <a:t>Anolis</a:t>
            </a:r>
            <a:r>
              <a:rPr lang="en-US" sz="4000" b="1">
                <a:solidFill>
                  <a:srgbClr val="C00000"/>
                </a:solidFill>
              </a:rPr>
              <a:t> lizards</a:t>
            </a:r>
          </a:p>
        </p:txBody>
      </p:sp>
      <p:pic>
        <p:nvPicPr>
          <p:cNvPr id="34818" name="Picture 3" descr="Anolis_Ht_Shade"/>
          <p:cNvPicPr>
            <a:picLocks noChangeAspect="1" noChangeArrowheads="1"/>
          </p:cNvPicPr>
          <p:nvPr/>
        </p:nvPicPr>
        <p:blipFill>
          <a:blip r:embed="rId3" cstate="print">
            <a:lum bright="-2000" contrast="20000"/>
          </a:blip>
          <a:srcRect l="2205" t="911" r="1044" b="-919"/>
          <a:stretch>
            <a:fillRect/>
          </a:stretch>
        </p:blipFill>
        <p:spPr bwMode="auto">
          <a:xfrm rot="-60000">
            <a:off x="425450" y="1295400"/>
            <a:ext cx="5387975" cy="5135563"/>
          </a:xfrm>
          <a:prstGeom prst="rect">
            <a:avLst/>
          </a:prstGeom>
          <a:noFill/>
          <a:ln w="9525">
            <a:noFill/>
            <a:miter lim="800000"/>
            <a:headEnd/>
            <a:tailEnd/>
          </a:ln>
        </p:spPr>
      </p:pic>
      <p:sp>
        <p:nvSpPr>
          <p:cNvPr id="4" name="Rectangle 3"/>
          <p:cNvSpPr/>
          <p:nvPr/>
        </p:nvSpPr>
        <p:spPr>
          <a:xfrm>
            <a:off x="762000" y="6324600"/>
            <a:ext cx="7162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362200" y="4830763"/>
            <a:ext cx="2286000" cy="685800"/>
          </a:xfrm>
          <a:prstGeom prst="straightConnector1">
            <a:avLst/>
          </a:prstGeom>
          <a:ln w="1905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38400" y="4830763"/>
            <a:ext cx="2209800" cy="83820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5607" name="Picture 7"/>
          <p:cNvPicPr>
            <a:picLocks noChangeAspect="1" noChangeArrowheads="1"/>
          </p:cNvPicPr>
          <p:nvPr/>
        </p:nvPicPr>
        <p:blipFill>
          <a:blip r:embed="rId4" cstate="print">
            <a:lum contrast="30000"/>
          </a:blip>
          <a:srcRect r="2000"/>
          <a:stretch>
            <a:fillRect/>
          </a:stretch>
        </p:blipFill>
        <p:spPr bwMode="auto">
          <a:xfrm>
            <a:off x="6019800" y="1295400"/>
            <a:ext cx="2841625" cy="1257300"/>
          </a:xfrm>
          <a:prstGeom prst="rect">
            <a:avLst/>
          </a:prstGeom>
          <a:ln w="28575">
            <a:solidFill>
              <a:schemeClr val="tx1"/>
            </a:solidFill>
          </a:ln>
          <a:effectLst>
            <a:outerShdw blurRad="292100" dist="139700" dir="2700000" algn="tl" rotWithShape="0">
              <a:srgbClr val="333333">
                <a:alpha val="65000"/>
              </a:srgbClr>
            </a:outerShdw>
          </a:effectLst>
        </p:spPr>
      </p:pic>
      <p:sp>
        <p:nvSpPr>
          <p:cNvPr id="34823" name="TextBox 8"/>
          <p:cNvSpPr txBox="1">
            <a:spLocks noChangeArrowheads="1"/>
          </p:cNvSpPr>
          <p:nvPr/>
        </p:nvSpPr>
        <p:spPr bwMode="auto">
          <a:xfrm>
            <a:off x="6858000" y="2590800"/>
            <a:ext cx="1676400" cy="400050"/>
          </a:xfrm>
          <a:prstGeom prst="rect">
            <a:avLst/>
          </a:prstGeom>
          <a:noFill/>
          <a:ln w="9525">
            <a:noFill/>
            <a:miter lim="800000"/>
            <a:headEnd/>
            <a:tailEnd/>
          </a:ln>
        </p:spPr>
        <p:txBody>
          <a:bodyPr>
            <a:spAutoFit/>
          </a:bodyPr>
          <a:lstStyle/>
          <a:p>
            <a:r>
              <a:rPr lang="en-US" sz="2000" b="1"/>
              <a:t>Jamaica</a:t>
            </a:r>
          </a:p>
        </p:txBody>
      </p:sp>
      <p:cxnSp>
        <p:nvCxnSpPr>
          <p:cNvPr id="11" name="Straight Arrow Connector 10"/>
          <p:cNvCxnSpPr/>
          <p:nvPr/>
        </p:nvCxnSpPr>
        <p:spPr>
          <a:xfrm rot="5400000" flipH="1" flipV="1">
            <a:off x="5715000" y="2057400"/>
            <a:ext cx="8382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0" descr="warblerFeedingZones00"/>
          <p:cNvPicPr>
            <a:picLocks noChangeAspect="1" noChangeArrowheads="1"/>
          </p:cNvPicPr>
          <p:nvPr/>
        </p:nvPicPr>
        <p:blipFill>
          <a:blip r:embed="rId3" cstate="print">
            <a:lum contrast="40000"/>
          </a:blip>
          <a:srcRect b="2330"/>
          <a:stretch>
            <a:fillRect/>
          </a:stretch>
        </p:blipFill>
        <p:spPr bwMode="auto">
          <a:xfrm>
            <a:off x="914400" y="1189038"/>
            <a:ext cx="4038600" cy="5040312"/>
          </a:xfrm>
          <a:prstGeom prst="rect">
            <a:avLst/>
          </a:prstGeom>
          <a:noFill/>
          <a:ln w="9525">
            <a:noFill/>
            <a:miter lim="800000"/>
            <a:headEnd/>
            <a:tailEnd/>
          </a:ln>
        </p:spPr>
      </p:pic>
      <p:sp>
        <p:nvSpPr>
          <p:cNvPr id="35842" name="Rectangle 2"/>
          <p:cNvSpPr>
            <a:spLocks noGrp="1" noChangeArrowheads="1"/>
          </p:cNvSpPr>
          <p:nvPr>
            <p:ph type="title"/>
          </p:nvPr>
        </p:nvSpPr>
        <p:spPr>
          <a:xfrm>
            <a:off x="304800" y="0"/>
            <a:ext cx="8229600" cy="1143000"/>
          </a:xfrm>
        </p:spPr>
        <p:txBody>
          <a:bodyPr/>
          <a:lstStyle/>
          <a:p>
            <a:pPr algn="l" eaLnBrk="1" hangingPunct="1"/>
            <a:r>
              <a:rPr lang="en-US" b="1">
                <a:solidFill>
                  <a:srgbClr val="C00000"/>
                </a:solidFill>
              </a:rPr>
              <a:t>Microhabitat Partitioning</a:t>
            </a:r>
          </a:p>
        </p:txBody>
      </p:sp>
      <p:sp>
        <p:nvSpPr>
          <p:cNvPr id="35843" name="Rectangle 5"/>
          <p:cNvSpPr>
            <a:spLocks noChangeArrowheads="1"/>
          </p:cNvSpPr>
          <p:nvPr/>
        </p:nvSpPr>
        <p:spPr bwMode="auto">
          <a:xfrm>
            <a:off x="814388" y="1873250"/>
            <a:ext cx="1141412" cy="339725"/>
          </a:xfrm>
          <a:prstGeom prst="rect">
            <a:avLst/>
          </a:prstGeom>
          <a:noFill/>
          <a:ln w="25400">
            <a:noFill/>
            <a:miter lim="800000"/>
            <a:headEnd/>
            <a:tailEnd/>
          </a:ln>
        </p:spPr>
        <p:txBody>
          <a:bodyPr wrap="none" anchor="ctr">
            <a:spAutoFit/>
          </a:bodyPr>
          <a:lstStyle/>
          <a:p>
            <a:pPr algn="r" eaLnBrk="0" hangingPunct="0"/>
            <a:r>
              <a:rPr lang="en-US" sz="1600" b="1"/>
              <a:t>Cape May</a:t>
            </a:r>
          </a:p>
        </p:txBody>
      </p:sp>
      <p:sp>
        <p:nvSpPr>
          <p:cNvPr id="35844" name="Rectangle 6"/>
          <p:cNvSpPr>
            <a:spLocks noChangeArrowheads="1"/>
          </p:cNvSpPr>
          <p:nvPr/>
        </p:nvSpPr>
        <p:spPr bwMode="auto">
          <a:xfrm>
            <a:off x="333375" y="2771775"/>
            <a:ext cx="1470025" cy="581025"/>
          </a:xfrm>
          <a:prstGeom prst="rect">
            <a:avLst/>
          </a:prstGeom>
          <a:noFill/>
          <a:ln w="25400">
            <a:noFill/>
            <a:miter lim="800000"/>
            <a:headEnd/>
            <a:tailEnd/>
          </a:ln>
        </p:spPr>
        <p:txBody>
          <a:bodyPr wrap="none" anchor="ctr">
            <a:spAutoFit/>
          </a:bodyPr>
          <a:lstStyle/>
          <a:p>
            <a:pPr algn="r" eaLnBrk="0" hangingPunct="0"/>
            <a:r>
              <a:rPr lang="en-US" sz="1600" b="1"/>
              <a:t>Bay-breasted</a:t>
            </a:r>
            <a:br>
              <a:rPr lang="en-US" sz="1600" b="1"/>
            </a:br>
            <a:endParaRPr lang="en-US" sz="1600" b="1"/>
          </a:p>
        </p:txBody>
      </p:sp>
      <p:sp>
        <p:nvSpPr>
          <p:cNvPr id="35845" name="Rectangle 7"/>
          <p:cNvSpPr>
            <a:spLocks noChangeArrowheads="1"/>
          </p:cNvSpPr>
          <p:nvPr/>
        </p:nvSpPr>
        <p:spPr bwMode="auto">
          <a:xfrm>
            <a:off x="76200" y="4191000"/>
            <a:ext cx="1701800" cy="581025"/>
          </a:xfrm>
          <a:prstGeom prst="rect">
            <a:avLst/>
          </a:prstGeom>
          <a:noFill/>
          <a:ln w="25400">
            <a:noFill/>
            <a:miter lim="800000"/>
            <a:headEnd/>
            <a:tailEnd/>
          </a:ln>
        </p:spPr>
        <p:txBody>
          <a:bodyPr wrap="none" anchor="ctr">
            <a:spAutoFit/>
          </a:bodyPr>
          <a:lstStyle/>
          <a:p>
            <a:pPr algn="r" eaLnBrk="0" hangingPunct="0"/>
            <a:r>
              <a:rPr lang="en-US" sz="1600" b="1"/>
              <a:t>Yellow-rumped</a:t>
            </a:r>
          </a:p>
          <a:p>
            <a:pPr algn="r" eaLnBrk="0" hangingPunct="0"/>
            <a:endParaRPr lang="en-US" sz="1600" b="1"/>
          </a:p>
        </p:txBody>
      </p:sp>
      <p:sp>
        <p:nvSpPr>
          <p:cNvPr id="35846" name="Rectangle 8"/>
          <p:cNvSpPr>
            <a:spLocks noChangeArrowheads="1"/>
          </p:cNvSpPr>
          <p:nvPr/>
        </p:nvSpPr>
        <p:spPr bwMode="auto">
          <a:xfrm>
            <a:off x="3762375" y="1720850"/>
            <a:ext cx="1482725" cy="339725"/>
          </a:xfrm>
          <a:prstGeom prst="rect">
            <a:avLst/>
          </a:prstGeom>
          <a:noFill/>
          <a:ln w="25400">
            <a:noFill/>
            <a:miter lim="800000"/>
            <a:headEnd/>
            <a:tailEnd/>
          </a:ln>
        </p:spPr>
        <p:txBody>
          <a:bodyPr wrap="none" anchor="ctr">
            <a:spAutoFit/>
          </a:bodyPr>
          <a:lstStyle/>
          <a:p>
            <a:pPr eaLnBrk="0" hangingPunct="0"/>
            <a:r>
              <a:rPr lang="en-US" sz="1600" b="1"/>
              <a:t>Blackburnian</a:t>
            </a:r>
          </a:p>
        </p:txBody>
      </p:sp>
      <p:sp>
        <p:nvSpPr>
          <p:cNvPr id="35847" name="Rectangle 9"/>
          <p:cNvSpPr>
            <a:spLocks noChangeArrowheads="1"/>
          </p:cNvSpPr>
          <p:nvPr/>
        </p:nvSpPr>
        <p:spPr bwMode="auto">
          <a:xfrm>
            <a:off x="4094163" y="3581400"/>
            <a:ext cx="1620837" cy="338138"/>
          </a:xfrm>
          <a:prstGeom prst="rect">
            <a:avLst/>
          </a:prstGeom>
          <a:noFill/>
          <a:ln w="25400">
            <a:noFill/>
            <a:miter lim="800000"/>
            <a:headEnd/>
            <a:tailEnd/>
          </a:ln>
        </p:spPr>
        <p:txBody>
          <a:bodyPr wrap="none" anchor="ctr">
            <a:spAutoFit/>
          </a:bodyPr>
          <a:lstStyle/>
          <a:p>
            <a:pPr eaLnBrk="0" hangingPunct="0"/>
            <a:r>
              <a:rPr lang="en-US" sz="1600" b="1"/>
              <a:t>Black-throated</a:t>
            </a:r>
          </a:p>
        </p:txBody>
      </p:sp>
      <p:pic>
        <p:nvPicPr>
          <p:cNvPr id="26633" name="Picture 9"/>
          <p:cNvPicPr>
            <a:picLocks noChangeAspect="1" noChangeArrowheads="1"/>
          </p:cNvPicPr>
          <p:nvPr/>
        </p:nvPicPr>
        <p:blipFill>
          <a:blip r:embed="rId4" cstate="print">
            <a:lum contrast="30000"/>
          </a:blip>
          <a:srcRect b="24954"/>
          <a:stretch>
            <a:fillRect/>
          </a:stretch>
        </p:blipFill>
        <p:spPr bwMode="auto">
          <a:xfrm>
            <a:off x="6248400" y="1592263"/>
            <a:ext cx="2438400" cy="2979737"/>
          </a:xfrm>
          <a:prstGeom prst="rect">
            <a:avLst/>
          </a:prstGeom>
          <a:ln w="28575">
            <a:solidFill>
              <a:schemeClr val="tx1"/>
            </a:solidFill>
          </a:ln>
          <a:effectLst>
            <a:outerShdw blurRad="292100" dist="139700" dir="2700000" algn="tl" rotWithShape="0">
              <a:srgbClr val="333333">
                <a:alpha val="65000"/>
              </a:srgbClr>
            </a:outerShdw>
          </a:effectLst>
        </p:spPr>
      </p:pic>
      <p:sp>
        <p:nvSpPr>
          <p:cNvPr id="35849" name="Rectangle 5"/>
          <p:cNvSpPr>
            <a:spLocks noChangeArrowheads="1"/>
          </p:cNvSpPr>
          <p:nvPr/>
        </p:nvSpPr>
        <p:spPr bwMode="auto">
          <a:xfrm>
            <a:off x="6781800" y="4648200"/>
            <a:ext cx="1416050" cy="461963"/>
          </a:xfrm>
          <a:prstGeom prst="rect">
            <a:avLst/>
          </a:prstGeom>
          <a:noFill/>
          <a:ln w="25400">
            <a:noFill/>
            <a:miter lim="800000"/>
            <a:headEnd/>
            <a:tailEnd/>
          </a:ln>
        </p:spPr>
        <p:txBody>
          <a:bodyPr wrap="none" anchor="ctr">
            <a:spAutoFit/>
          </a:bodyPr>
          <a:lstStyle/>
          <a:p>
            <a:pPr algn="r" eaLnBrk="0" hangingPunct="0"/>
            <a:r>
              <a:rPr lang="en-US" sz="2400" b="1">
                <a:solidFill>
                  <a:srgbClr val="008000"/>
                </a:solidFill>
              </a:rPr>
              <a:t>Vermont</a:t>
            </a:r>
          </a:p>
        </p:txBody>
      </p:sp>
      <p:sp>
        <p:nvSpPr>
          <p:cNvPr id="11" name="Oval 10"/>
          <p:cNvSpPr/>
          <p:nvPr/>
        </p:nvSpPr>
        <p:spPr>
          <a:xfrm>
            <a:off x="70104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9" descr="warblerFeedingZones01"/>
          <p:cNvPicPr>
            <a:picLocks noChangeAspect="1" noChangeArrowheads="1"/>
          </p:cNvPicPr>
          <p:nvPr/>
        </p:nvPicPr>
        <p:blipFill>
          <a:blip r:embed="rId3" cstate="print">
            <a:lum contrast="40000"/>
          </a:blip>
          <a:srcRect b="1741"/>
          <a:stretch>
            <a:fillRect/>
          </a:stretch>
        </p:blipFill>
        <p:spPr bwMode="auto">
          <a:xfrm>
            <a:off x="381000" y="1108075"/>
            <a:ext cx="4038600" cy="5064125"/>
          </a:xfrm>
          <a:prstGeom prst="rect">
            <a:avLst/>
          </a:prstGeom>
          <a:noFill/>
          <a:ln w="9525">
            <a:noFill/>
            <a:miter lim="800000"/>
            <a:headEnd/>
            <a:tailEnd/>
          </a:ln>
        </p:spPr>
      </p:pic>
      <p:sp>
        <p:nvSpPr>
          <p:cNvPr id="37890" name="Rectangle 2"/>
          <p:cNvSpPr>
            <a:spLocks noGrp="1" noChangeArrowheads="1"/>
          </p:cNvSpPr>
          <p:nvPr>
            <p:ph type="title"/>
          </p:nvPr>
        </p:nvSpPr>
        <p:spPr>
          <a:xfrm>
            <a:off x="228600" y="76200"/>
            <a:ext cx="8229600" cy="1143000"/>
          </a:xfrm>
        </p:spPr>
        <p:txBody>
          <a:bodyPr/>
          <a:lstStyle/>
          <a:p>
            <a:pPr algn="l" eaLnBrk="1" hangingPunct="1"/>
            <a:r>
              <a:rPr lang="en-US" b="1">
                <a:solidFill>
                  <a:srgbClr val="C00000"/>
                </a:solidFill>
              </a:rPr>
              <a:t>Competitive Release</a:t>
            </a:r>
          </a:p>
        </p:txBody>
      </p:sp>
      <p:sp>
        <p:nvSpPr>
          <p:cNvPr id="37891" name="Rectangle 6"/>
          <p:cNvSpPr>
            <a:spLocks noChangeArrowheads="1"/>
          </p:cNvSpPr>
          <p:nvPr/>
        </p:nvSpPr>
        <p:spPr bwMode="auto">
          <a:xfrm>
            <a:off x="381000" y="4538663"/>
            <a:ext cx="790575" cy="338137"/>
          </a:xfrm>
          <a:prstGeom prst="rect">
            <a:avLst/>
          </a:prstGeom>
          <a:noFill/>
          <a:ln w="25400">
            <a:noFill/>
            <a:miter lim="800000"/>
            <a:headEnd/>
            <a:tailEnd/>
          </a:ln>
        </p:spPr>
        <p:txBody>
          <a:bodyPr wrap="none" anchor="ctr">
            <a:spAutoFit/>
          </a:bodyPr>
          <a:lstStyle/>
          <a:p>
            <a:pPr eaLnBrk="0" hangingPunct="0"/>
            <a:r>
              <a:rPr lang="en-US" sz="1600" b="1"/>
              <a:t>Myrtle</a:t>
            </a:r>
          </a:p>
        </p:txBody>
      </p:sp>
      <p:grpSp>
        <p:nvGrpSpPr>
          <p:cNvPr id="2" name="Group 18"/>
          <p:cNvGrpSpPr>
            <a:grpSpLocks/>
          </p:cNvGrpSpPr>
          <p:nvPr/>
        </p:nvGrpSpPr>
        <p:grpSpPr bwMode="auto">
          <a:xfrm>
            <a:off x="1476375" y="1219200"/>
            <a:ext cx="4800600" cy="2327275"/>
            <a:chOff x="1822" y="790"/>
            <a:chExt cx="3024" cy="1466"/>
          </a:xfrm>
        </p:grpSpPr>
        <p:grpSp>
          <p:nvGrpSpPr>
            <p:cNvPr id="37898" name="Group 15"/>
            <p:cNvGrpSpPr>
              <a:grpSpLocks/>
            </p:cNvGrpSpPr>
            <p:nvPr/>
          </p:nvGrpSpPr>
          <p:grpSpPr bwMode="auto">
            <a:xfrm>
              <a:off x="1822" y="790"/>
              <a:ext cx="1430" cy="1466"/>
              <a:chOff x="1822" y="790"/>
              <a:chExt cx="1430" cy="1466"/>
            </a:xfrm>
          </p:grpSpPr>
          <p:sp>
            <p:nvSpPr>
              <p:cNvPr id="37900" name="Text Box 10"/>
              <p:cNvSpPr txBox="1">
                <a:spLocks noChangeArrowheads="1"/>
              </p:cNvSpPr>
              <p:nvPr/>
            </p:nvSpPr>
            <p:spPr bwMode="auto">
              <a:xfrm>
                <a:off x="1822" y="1430"/>
                <a:ext cx="468" cy="826"/>
              </a:xfrm>
              <a:prstGeom prst="rect">
                <a:avLst/>
              </a:prstGeom>
              <a:noFill/>
              <a:ln w="9525">
                <a:noFill/>
                <a:miter lim="800000"/>
                <a:headEnd/>
                <a:tailEnd/>
              </a:ln>
            </p:spPr>
            <p:txBody>
              <a:bodyPr wrap="none">
                <a:spAutoFit/>
              </a:bodyPr>
              <a:lstStyle/>
              <a:p>
                <a:r>
                  <a:rPr lang="en-US" sz="8000" b="1">
                    <a:solidFill>
                      <a:srgbClr val="FF0000"/>
                    </a:solidFill>
                    <a:sym typeface="Symbol" pitchFamily="18" charset="2"/>
                  </a:rPr>
                  <a:t></a:t>
                </a:r>
              </a:p>
            </p:txBody>
          </p:sp>
          <p:sp>
            <p:nvSpPr>
              <p:cNvPr id="37901" name="Text Box 11"/>
              <p:cNvSpPr txBox="1">
                <a:spLocks noChangeArrowheads="1"/>
              </p:cNvSpPr>
              <p:nvPr/>
            </p:nvSpPr>
            <p:spPr bwMode="auto">
              <a:xfrm>
                <a:off x="2784" y="1430"/>
                <a:ext cx="468" cy="826"/>
              </a:xfrm>
              <a:prstGeom prst="rect">
                <a:avLst/>
              </a:prstGeom>
              <a:noFill/>
              <a:ln w="9525">
                <a:noFill/>
                <a:miter lim="800000"/>
                <a:headEnd/>
                <a:tailEnd/>
              </a:ln>
            </p:spPr>
            <p:txBody>
              <a:bodyPr wrap="none">
                <a:spAutoFit/>
              </a:bodyPr>
              <a:lstStyle/>
              <a:p>
                <a:r>
                  <a:rPr lang="en-US" sz="8000" b="1">
                    <a:solidFill>
                      <a:srgbClr val="FF0000"/>
                    </a:solidFill>
                    <a:sym typeface="Symbol" pitchFamily="18" charset="2"/>
                  </a:rPr>
                  <a:t></a:t>
                </a:r>
              </a:p>
            </p:txBody>
          </p:sp>
          <p:sp>
            <p:nvSpPr>
              <p:cNvPr id="37902" name="Text Box 12"/>
              <p:cNvSpPr txBox="1">
                <a:spLocks noChangeArrowheads="1"/>
              </p:cNvSpPr>
              <p:nvPr/>
            </p:nvSpPr>
            <p:spPr bwMode="auto">
              <a:xfrm>
                <a:off x="2510" y="790"/>
                <a:ext cx="468" cy="826"/>
              </a:xfrm>
              <a:prstGeom prst="rect">
                <a:avLst/>
              </a:prstGeom>
              <a:noFill/>
              <a:ln w="9525">
                <a:noFill/>
                <a:miter lim="800000"/>
                <a:headEnd/>
                <a:tailEnd/>
              </a:ln>
            </p:spPr>
            <p:txBody>
              <a:bodyPr wrap="none">
                <a:spAutoFit/>
              </a:bodyPr>
              <a:lstStyle/>
              <a:p>
                <a:r>
                  <a:rPr lang="en-US" sz="8000" b="1">
                    <a:solidFill>
                      <a:srgbClr val="FF0000"/>
                    </a:solidFill>
                    <a:sym typeface="Symbol" pitchFamily="18" charset="2"/>
                  </a:rPr>
                  <a:t></a:t>
                </a:r>
              </a:p>
            </p:txBody>
          </p:sp>
          <p:sp>
            <p:nvSpPr>
              <p:cNvPr id="37903" name="Text Box 13"/>
              <p:cNvSpPr txBox="1">
                <a:spLocks noChangeArrowheads="1"/>
              </p:cNvSpPr>
              <p:nvPr/>
            </p:nvSpPr>
            <p:spPr bwMode="auto">
              <a:xfrm>
                <a:off x="1918" y="790"/>
                <a:ext cx="468" cy="826"/>
              </a:xfrm>
              <a:prstGeom prst="rect">
                <a:avLst/>
              </a:prstGeom>
              <a:noFill/>
              <a:ln w="9525">
                <a:noFill/>
                <a:miter lim="800000"/>
                <a:headEnd/>
                <a:tailEnd/>
              </a:ln>
            </p:spPr>
            <p:txBody>
              <a:bodyPr wrap="none">
                <a:spAutoFit/>
              </a:bodyPr>
              <a:lstStyle/>
              <a:p>
                <a:r>
                  <a:rPr lang="en-US" sz="8000" b="1">
                    <a:solidFill>
                      <a:srgbClr val="FF0000"/>
                    </a:solidFill>
                    <a:sym typeface="Symbol" pitchFamily="18" charset="2"/>
                  </a:rPr>
                  <a:t></a:t>
                </a:r>
              </a:p>
            </p:txBody>
          </p:sp>
        </p:grpSp>
        <p:sp>
          <p:nvSpPr>
            <p:cNvPr id="37899" name="Text Box 16"/>
            <p:cNvSpPr txBox="1">
              <a:spLocks noChangeArrowheads="1"/>
            </p:cNvSpPr>
            <p:nvPr/>
          </p:nvSpPr>
          <p:spPr bwMode="auto">
            <a:xfrm>
              <a:off x="3070" y="886"/>
              <a:ext cx="1776" cy="582"/>
            </a:xfrm>
            <a:prstGeom prst="rect">
              <a:avLst/>
            </a:prstGeom>
            <a:noFill/>
            <a:ln w="9525">
              <a:noFill/>
              <a:miter lim="800000"/>
              <a:headEnd/>
              <a:tailEnd/>
            </a:ln>
          </p:spPr>
          <p:txBody>
            <a:bodyPr>
              <a:spAutoFit/>
            </a:bodyPr>
            <a:lstStyle/>
            <a:p>
              <a:r>
                <a:rPr lang="en-US" b="1">
                  <a:solidFill>
                    <a:srgbClr val="002060"/>
                  </a:solidFill>
                </a:rPr>
                <a:t>What happens where Myrtle exists without  the other species?</a:t>
              </a:r>
            </a:p>
          </p:txBody>
        </p:sp>
      </p:grpSp>
      <p:grpSp>
        <p:nvGrpSpPr>
          <p:cNvPr id="4" name="Group 19"/>
          <p:cNvGrpSpPr>
            <a:grpSpLocks/>
          </p:cNvGrpSpPr>
          <p:nvPr/>
        </p:nvGrpSpPr>
        <p:grpSpPr bwMode="auto">
          <a:xfrm>
            <a:off x="2484438" y="2514600"/>
            <a:ext cx="3721100" cy="1930400"/>
            <a:chOff x="2303" y="1584"/>
            <a:chExt cx="2344" cy="1216"/>
          </a:xfrm>
        </p:grpSpPr>
        <p:sp>
          <p:nvSpPr>
            <p:cNvPr id="37896" name="Line 14"/>
            <p:cNvSpPr>
              <a:spLocks noChangeShapeType="1"/>
            </p:cNvSpPr>
            <p:nvPr/>
          </p:nvSpPr>
          <p:spPr bwMode="auto">
            <a:xfrm flipV="1">
              <a:off x="2303" y="1584"/>
              <a:ext cx="29" cy="1152"/>
            </a:xfrm>
            <a:prstGeom prst="line">
              <a:avLst/>
            </a:prstGeom>
            <a:noFill/>
            <a:ln w="127000">
              <a:solidFill>
                <a:srgbClr val="FFCC00"/>
              </a:solidFill>
              <a:round/>
              <a:headEnd/>
              <a:tailEnd type="stealth" w="med" len="med"/>
            </a:ln>
          </p:spPr>
          <p:txBody>
            <a:bodyPr/>
            <a:lstStyle/>
            <a:p>
              <a:endParaRPr lang="en-US"/>
            </a:p>
          </p:txBody>
        </p:sp>
        <p:sp>
          <p:nvSpPr>
            <p:cNvPr id="37897" name="Text Box 17"/>
            <p:cNvSpPr txBox="1">
              <a:spLocks noChangeArrowheads="1"/>
            </p:cNvSpPr>
            <p:nvPr/>
          </p:nvSpPr>
          <p:spPr bwMode="auto">
            <a:xfrm>
              <a:off x="3204" y="2160"/>
              <a:ext cx="1443" cy="640"/>
            </a:xfrm>
            <a:prstGeom prst="rect">
              <a:avLst/>
            </a:prstGeom>
            <a:noFill/>
            <a:ln w="9525">
              <a:noFill/>
              <a:miter lim="800000"/>
              <a:headEnd/>
              <a:tailEnd/>
            </a:ln>
          </p:spPr>
          <p:txBody>
            <a:bodyPr>
              <a:spAutoFit/>
            </a:bodyPr>
            <a:lstStyle/>
            <a:p>
              <a:r>
                <a:rPr lang="en-US" sz="3000" b="1">
                  <a:solidFill>
                    <a:srgbClr val="C00000"/>
                  </a:solidFill>
                </a:rPr>
                <a:t>Niche expansion</a:t>
              </a:r>
            </a:p>
          </p:txBody>
        </p:sp>
      </p:grpSp>
      <p:pic>
        <p:nvPicPr>
          <p:cNvPr id="27663" name="Picture 15"/>
          <p:cNvPicPr>
            <a:picLocks noChangeAspect="1" noChangeArrowheads="1"/>
          </p:cNvPicPr>
          <p:nvPr/>
        </p:nvPicPr>
        <p:blipFill>
          <a:blip r:embed="rId4" cstate="print">
            <a:lum contrast="10000"/>
          </a:blip>
          <a:srcRect l="5762" t="9479" r="8195" b="-474"/>
          <a:stretch>
            <a:fillRect/>
          </a:stretch>
        </p:blipFill>
        <p:spPr bwMode="auto">
          <a:xfrm>
            <a:off x="6400800" y="1447800"/>
            <a:ext cx="2514600" cy="2873375"/>
          </a:xfrm>
          <a:prstGeom prst="rect">
            <a:avLst/>
          </a:prstGeom>
          <a:ln w="28575">
            <a:solidFill>
              <a:schemeClr val="tx1"/>
            </a:solidFill>
          </a:ln>
          <a:effectLst>
            <a:outerShdw blurRad="292100" dist="139700" dir="2700000" algn="tl" rotWithShape="0">
              <a:srgbClr val="333333">
                <a:alpha val="65000"/>
              </a:srgbClr>
            </a:outerShdw>
          </a:effectLst>
        </p:spPr>
      </p:pic>
      <p:sp>
        <p:nvSpPr>
          <p:cNvPr id="16" name="Oval 15"/>
          <p:cNvSpPr/>
          <p:nvPr/>
        </p:nvSpPr>
        <p:spPr>
          <a:xfrm>
            <a:off x="7696200" y="33528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01638" y="228600"/>
            <a:ext cx="9067800" cy="1295400"/>
          </a:xfrm>
        </p:spPr>
        <p:txBody>
          <a:bodyPr/>
          <a:lstStyle/>
          <a:p>
            <a:pPr algn="l"/>
            <a:r>
              <a:rPr lang="en-US" b="1">
                <a:solidFill>
                  <a:srgbClr val="C00000"/>
                </a:solidFill>
              </a:rPr>
              <a:t>Character Displacement</a:t>
            </a:r>
          </a:p>
        </p:txBody>
      </p:sp>
      <p:pic>
        <p:nvPicPr>
          <p:cNvPr id="49154" name="Picture 4" descr="character_displ_diverge"/>
          <p:cNvPicPr>
            <a:picLocks noChangeAspect="1" noChangeArrowheads="1"/>
          </p:cNvPicPr>
          <p:nvPr/>
        </p:nvPicPr>
        <p:blipFill>
          <a:blip r:embed="rId3" cstate="print"/>
          <a:srcRect r="-719"/>
          <a:stretch>
            <a:fillRect/>
          </a:stretch>
        </p:blipFill>
        <p:spPr bwMode="auto">
          <a:xfrm>
            <a:off x="1143000" y="3276600"/>
            <a:ext cx="5334000" cy="2941638"/>
          </a:xfrm>
          <a:prstGeom prst="rect">
            <a:avLst/>
          </a:prstGeom>
          <a:noFill/>
          <a:ln w="9525">
            <a:noFill/>
            <a:miter lim="800000"/>
            <a:headEnd/>
            <a:tailEnd/>
          </a:ln>
        </p:spPr>
      </p:pic>
      <p:pic>
        <p:nvPicPr>
          <p:cNvPr id="7" name="Picture 6" descr="Sitta tephronata.jpg"/>
          <p:cNvPicPr>
            <a:picLocks noChangeAspect="1"/>
          </p:cNvPicPr>
          <p:nvPr/>
        </p:nvPicPr>
        <p:blipFill>
          <a:blip r:embed="rId4" cstate="print">
            <a:lum contrast="40000"/>
          </a:blip>
          <a:srcRect l="6250" t="7403"/>
          <a:stretch>
            <a:fillRect/>
          </a:stretch>
        </p:blipFill>
        <p:spPr>
          <a:xfrm>
            <a:off x="2200275" y="4987925"/>
            <a:ext cx="1066800" cy="889000"/>
          </a:xfrm>
          <a:prstGeom prst="rect">
            <a:avLst/>
          </a:prstGeom>
          <a:ln w="19050">
            <a:solidFill>
              <a:schemeClr val="tx1"/>
            </a:solidFill>
          </a:ln>
          <a:effectLst>
            <a:outerShdw blurRad="292100" dist="139700" dir="2700000" algn="tl" rotWithShape="0">
              <a:srgbClr val="333333">
                <a:alpha val="65000"/>
              </a:srgbClr>
            </a:outerShdw>
          </a:effectLst>
        </p:spPr>
      </p:pic>
      <p:pic>
        <p:nvPicPr>
          <p:cNvPr id="9" name="Picture 8" descr="Sitta_neumayer[1].jpg"/>
          <p:cNvPicPr>
            <a:picLocks noChangeAspect="1"/>
          </p:cNvPicPr>
          <p:nvPr/>
        </p:nvPicPr>
        <p:blipFill>
          <a:blip r:embed="rId5" cstate="print">
            <a:lum contrast="10000"/>
          </a:blip>
          <a:stretch>
            <a:fillRect/>
          </a:stretch>
        </p:blipFill>
        <p:spPr>
          <a:xfrm>
            <a:off x="5248275" y="4930775"/>
            <a:ext cx="990600" cy="941388"/>
          </a:xfrm>
          <a:prstGeom prst="rect">
            <a:avLst/>
          </a:prstGeom>
          <a:ln w="19050">
            <a:solidFill>
              <a:schemeClr val="tx1"/>
            </a:solidFill>
          </a:ln>
          <a:effectLst>
            <a:outerShdw blurRad="292100" dist="139700" dir="2700000" algn="tl" rotWithShape="0">
              <a:srgbClr val="333333">
                <a:alpha val="65000"/>
              </a:srgbClr>
            </a:outerShdw>
          </a:effectLst>
        </p:spPr>
      </p:pic>
      <p:cxnSp>
        <p:nvCxnSpPr>
          <p:cNvPr id="12" name="Straight Connector 11"/>
          <p:cNvCxnSpPr/>
          <p:nvPr/>
        </p:nvCxnSpPr>
        <p:spPr>
          <a:xfrm>
            <a:off x="1771650" y="4819650"/>
            <a:ext cx="1828800" cy="1588"/>
          </a:xfrm>
          <a:prstGeom prst="line">
            <a:avLst/>
          </a:prstGeom>
          <a:ln w="76200">
            <a:solidFill>
              <a:srgbClr val="0ABFD8"/>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3400425" y="4486275"/>
            <a:ext cx="533400" cy="152400"/>
          </a:xfrm>
          <a:prstGeom prst="line">
            <a:avLst/>
          </a:prstGeom>
          <a:ln w="76200">
            <a:solidFill>
              <a:srgbClr val="0AB8D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00625" y="4743450"/>
            <a:ext cx="1447800" cy="23813"/>
          </a:xfrm>
          <a:prstGeom prst="line">
            <a:avLst/>
          </a:prstGeom>
          <a:ln w="76200">
            <a:solidFill>
              <a:srgbClr val="F200F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4610100" y="4991100"/>
            <a:ext cx="685800" cy="152400"/>
          </a:xfrm>
          <a:prstGeom prst="line">
            <a:avLst/>
          </a:prstGeom>
          <a:ln w="76200">
            <a:solidFill>
              <a:srgbClr val="EA00E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698875" y="5400675"/>
            <a:ext cx="1206500" cy="1588"/>
          </a:xfrm>
          <a:prstGeom prst="line">
            <a:avLst/>
          </a:prstGeom>
          <a:ln w="76200">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14750" y="4314825"/>
            <a:ext cx="1189038" cy="1588"/>
          </a:xfrm>
          <a:prstGeom prst="line">
            <a:avLst/>
          </a:prstGeom>
          <a:ln w="76200">
            <a:solidFill>
              <a:srgbClr val="09A6BB"/>
            </a:solidFill>
          </a:ln>
        </p:spPr>
        <p:style>
          <a:lnRef idx="1">
            <a:schemeClr val="accent1"/>
          </a:lnRef>
          <a:fillRef idx="0">
            <a:schemeClr val="accent1"/>
          </a:fillRef>
          <a:effectRef idx="0">
            <a:schemeClr val="accent1"/>
          </a:effectRef>
          <a:fontRef idx="minor">
            <a:schemeClr val="tx1"/>
          </a:fontRef>
        </p:style>
      </p:cxnSp>
      <p:sp>
        <p:nvSpPr>
          <p:cNvPr id="49163" name="Rectangle 27"/>
          <p:cNvSpPr>
            <a:spLocks noChangeArrowheads="1"/>
          </p:cNvSpPr>
          <p:nvPr/>
        </p:nvSpPr>
        <p:spPr bwMode="auto">
          <a:xfrm>
            <a:off x="1833563" y="6048375"/>
            <a:ext cx="1776412" cy="430213"/>
          </a:xfrm>
          <a:prstGeom prst="rect">
            <a:avLst/>
          </a:prstGeom>
          <a:noFill/>
          <a:ln w="9525">
            <a:noFill/>
            <a:miter lim="800000"/>
            <a:headEnd/>
            <a:tailEnd/>
          </a:ln>
        </p:spPr>
        <p:txBody>
          <a:bodyPr wrap="none">
            <a:spAutoFit/>
          </a:bodyPr>
          <a:lstStyle/>
          <a:p>
            <a:r>
              <a:rPr lang="fi-FI" sz="1100" b="1"/>
              <a:t>Western Rock Nuthatch</a:t>
            </a:r>
          </a:p>
          <a:p>
            <a:r>
              <a:rPr lang="fi-FI" sz="1100" b="1" i="1"/>
              <a:t>   (Sitta tephronota) </a:t>
            </a:r>
            <a:endParaRPr lang="en-US" sz="1100" b="1" i="1"/>
          </a:p>
        </p:txBody>
      </p:sp>
      <p:sp>
        <p:nvSpPr>
          <p:cNvPr id="49164" name="Rectangle 28"/>
          <p:cNvSpPr>
            <a:spLocks noChangeArrowheads="1"/>
          </p:cNvSpPr>
          <p:nvPr/>
        </p:nvSpPr>
        <p:spPr bwMode="auto">
          <a:xfrm>
            <a:off x="4876800" y="6019800"/>
            <a:ext cx="1816100" cy="430213"/>
          </a:xfrm>
          <a:prstGeom prst="rect">
            <a:avLst/>
          </a:prstGeom>
          <a:noFill/>
          <a:ln w="9525">
            <a:noFill/>
            <a:miter lim="800000"/>
            <a:headEnd/>
            <a:tailEnd/>
          </a:ln>
        </p:spPr>
        <p:txBody>
          <a:bodyPr wrap="none">
            <a:spAutoFit/>
          </a:bodyPr>
          <a:lstStyle/>
          <a:p>
            <a:r>
              <a:rPr lang="fi-FI" sz="1100" b="1"/>
              <a:t>Eaestern Rock Nuthatch</a:t>
            </a:r>
          </a:p>
          <a:p>
            <a:r>
              <a:rPr lang="fi-FI" sz="1100" b="1" i="1"/>
              <a:t>   (Sitta neumayer) </a:t>
            </a:r>
            <a:endParaRPr lang="en-US" sz="1100" b="1" i="1"/>
          </a:p>
        </p:txBody>
      </p:sp>
      <p:sp>
        <p:nvSpPr>
          <p:cNvPr id="49165" name="TextBox 29"/>
          <p:cNvSpPr txBox="1">
            <a:spLocks noChangeArrowheads="1"/>
          </p:cNvSpPr>
          <p:nvPr/>
        </p:nvSpPr>
        <p:spPr bwMode="auto">
          <a:xfrm rot="-5400000">
            <a:off x="555625" y="4257675"/>
            <a:ext cx="1752600" cy="400050"/>
          </a:xfrm>
          <a:prstGeom prst="rect">
            <a:avLst/>
          </a:prstGeom>
          <a:solidFill>
            <a:srgbClr val="FFFFFF"/>
          </a:solidFill>
          <a:ln w="9525">
            <a:solidFill>
              <a:srgbClr val="FFFFFF"/>
            </a:solidFill>
            <a:miter lim="800000"/>
            <a:headEnd/>
            <a:tailEnd/>
          </a:ln>
        </p:spPr>
        <p:txBody>
          <a:bodyPr>
            <a:spAutoFit/>
          </a:bodyPr>
          <a:lstStyle/>
          <a:p>
            <a:r>
              <a:rPr lang="en-US" sz="2000" b="1"/>
              <a:t>Bill Size</a:t>
            </a:r>
          </a:p>
        </p:txBody>
      </p:sp>
      <p:grpSp>
        <p:nvGrpSpPr>
          <p:cNvPr id="49166" name="Group 34"/>
          <p:cNvGrpSpPr>
            <a:grpSpLocks/>
          </p:cNvGrpSpPr>
          <p:nvPr/>
        </p:nvGrpSpPr>
        <p:grpSpPr bwMode="auto">
          <a:xfrm>
            <a:off x="1457325" y="1409700"/>
            <a:ext cx="5910263" cy="2266950"/>
            <a:chOff x="1457325" y="1409700"/>
            <a:chExt cx="5910245" cy="2266949"/>
          </a:xfrm>
        </p:grpSpPr>
        <p:pic>
          <p:nvPicPr>
            <p:cNvPr id="49169" name="Picture 9" descr="Sitta Range overlap.jpg"/>
            <p:cNvPicPr>
              <a:picLocks noChangeAspect="1"/>
            </p:cNvPicPr>
            <p:nvPr/>
          </p:nvPicPr>
          <p:blipFill>
            <a:blip r:embed="rId6" cstate="print"/>
            <a:srcRect l="4904" t="16360"/>
            <a:stretch>
              <a:fillRect/>
            </a:stretch>
          </p:blipFill>
          <p:spPr bwMode="auto">
            <a:xfrm>
              <a:off x="1457325" y="1409700"/>
              <a:ext cx="5910245" cy="2266949"/>
            </a:xfrm>
            <a:prstGeom prst="rect">
              <a:avLst/>
            </a:prstGeom>
            <a:noFill/>
            <a:ln w="9525">
              <a:noFill/>
              <a:miter lim="800000"/>
              <a:headEnd/>
              <a:tailEnd/>
            </a:ln>
          </p:spPr>
        </p:pic>
        <p:sp>
          <p:nvSpPr>
            <p:cNvPr id="49170" name="TextBox 30"/>
            <p:cNvSpPr txBox="1">
              <a:spLocks noChangeArrowheads="1"/>
            </p:cNvSpPr>
            <p:nvPr/>
          </p:nvSpPr>
          <p:spPr bwMode="auto">
            <a:xfrm>
              <a:off x="2057400" y="2373868"/>
              <a:ext cx="1295400" cy="369332"/>
            </a:xfrm>
            <a:prstGeom prst="rect">
              <a:avLst/>
            </a:prstGeom>
            <a:solidFill>
              <a:srgbClr val="CCFFFF"/>
            </a:solidFill>
            <a:ln w="9525">
              <a:noFill/>
              <a:miter lim="800000"/>
              <a:headEnd/>
              <a:tailEnd/>
            </a:ln>
          </p:spPr>
          <p:txBody>
            <a:bodyPr>
              <a:spAutoFit/>
            </a:bodyPr>
            <a:lstStyle/>
            <a:p>
              <a:r>
                <a:rPr lang="en-US" b="1"/>
                <a:t>Species A</a:t>
              </a:r>
            </a:p>
          </p:txBody>
        </p:sp>
        <p:sp>
          <p:nvSpPr>
            <p:cNvPr id="49171" name="TextBox 31"/>
            <p:cNvSpPr txBox="1">
              <a:spLocks noChangeArrowheads="1"/>
            </p:cNvSpPr>
            <p:nvPr/>
          </p:nvSpPr>
          <p:spPr bwMode="auto">
            <a:xfrm>
              <a:off x="5105400" y="2362200"/>
              <a:ext cx="1295400" cy="369332"/>
            </a:xfrm>
            <a:prstGeom prst="rect">
              <a:avLst/>
            </a:prstGeom>
            <a:solidFill>
              <a:srgbClr val="FFC1FF"/>
            </a:solidFill>
            <a:ln w="9525">
              <a:noFill/>
              <a:miter lim="800000"/>
              <a:headEnd/>
              <a:tailEnd/>
            </a:ln>
          </p:spPr>
          <p:txBody>
            <a:bodyPr>
              <a:spAutoFit/>
            </a:bodyPr>
            <a:lstStyle/>
            <a:p>
              <a:r>
                <a:rPr lang="en-US" b="1"/>
                <a:t>Species B</a:t>
              </a:r>
            </a:p>
          </p:txBody>
        </p:sp>
      </p:grpSp>
      <p:sp>
        <p:nvSpPr>
          <p:cNvPr id="49167" name="TextBox 32"/>
          <p:cNvSpPr txBox="1">
            <a:spLocks noChangeArrowheads="1"/>
          </p:cNvSpPr>
          <p:nvPr/>
        </p:nvSpPr>
        <p:spPr bwMode="auto">
          <a:xfrm>
            <a:off x="2057400" y="4381500"/>
            <a:ext cx="1295400" cy="369888"/>
          </a:xfrm>
          <a:prstGeom prst="rect">
            <a:avLst/>
          </a:prstGeom>
          <a:solidFill>
            <a:schemeClr val="bg1"/>
          </a:solidFill>
          <a:ln w="9525">
            <a:noFill/>
            <a:miter lim="800000"/>
            <a:headEnd/>
            <a:tailEnd/>
          </a:ln>
        </p:spPr>
        <p:txBody>
          <a:bodyPr>
            <a:spAutoFit/>
          </a:bodyPr>
          <a:lstStyle/>
          <a:p>
            <a:r>
              <a:rPr lang="en-US" b="1"/>
              <a:t>Species A</a:t>
            </a:r>
          </a:p>
        </p:txBody>
      </p:sp>
      <p:sp>
        <p:nvSpPr>
          <p:cNvPr id="49168" name="TextBox 33"/>
          <p:cNvSpPr txBox="1">
            <a:spLocks noChangeArrowheads="1"/>
          </p:cNvSpPr>
          <p:nvPr/>
        </p:nvSpPr>
        <p:spPr bwMode="auto">
          <a:xfrm>
            <a:off x="5153025" y="4324350"/>
            <a:ext cx="1295400" cy="369888"/>
          </a:xfrm>
          <a:prstGeom prst="rect">
            <a:avLst/>
          </a:prstGeom>
          <a:solidFill>
            <a:schemeClr val="bg1"/>
          </a:solidFill>
          <a:ln w="9525">
            <a:noFill/>
            <a:miter lim="800000"/>
            <a:headEnd/>
            <a:tailEnd/>
          </a:ln>
        </p:spPr>
        <p:txBody>
          <a:bodyPr>
            <a:spAutoFit/>
          </a:bodyPr>
          <a:lstStyle/>
          <a:p>
            <a:r>
              <a:rPr lang="en-US" b="1"/>
              <a:t>Species 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152400" y="152400"/>
            <a:ext cx="8829675" cy="941388"/>
          </a:xfrm>
        </p:spPr>
        <p:txBody>
          <a:bodyPr/>
          <a:lstStyle/>
          <a:p>
            <a:pPr algn="l" eaLnBrk="1" hangingPunct="1"/>
            <a:r>
              <a:rPr lang="en-US" sz="3800" b="1">
                <a:solidFill>
                  <a:srgbClr val="C00000"/>
                </a:solidFill>
              </a:rPr>
              <a:t>Adaptive Radiation:  Darwin’s  Finches</a:t>
            </a:r>
          </a:p>
        </p:txBody>
      </p:sp>
      <p:sp>
        <p:nvSpPr>
          <p:cNvPr id="13315" name="Rectangle 12"/>
          <p:cNvSpPr>
            <a:spLocks noGrp="1" noChangeArrowheads="1"/>
          </p:cNvSpPr>
          <p:nvPr>
            <p:ph type="body" sz="half" idx="2"/>
          </p:nvPr>
        </p:nvSpPr>
        <p:spPr>
          <a:xfrm>
            <a:off x="5505450" y="1295400"/>
            <a:ext cx="3505200" cy="4911725"/>
          </a:xfrm>
        </p:spPr>
        <p:txBody>
          <a:bodyPr/>
          <a:lstStyle/>
          <a:p>
            <a:pPr eaLnBrk="1" hangingPunct="1">
              <a:lnSpc>
                <a:spcPct val="90000"/>
              </a:lnSpc>
              <a:buClr>
                <a:srgbClr val="FF0000"/>
              </a:buClr>
              <a:buSzPct val="153000"/>
            </a:pPr>
            <a:r>
              <a:rPr lang="en-US" sz="2600" b="1" dirty="0">
                <a:solidFill>
                  <a:srgbClr val="002060"/>
                </a:solidFill>
              </a:rPr>
              <a:t>David Lack’s </a:t>
            </a:r>
            <a:r>
              <a:rPr lang="en-US" sz="2600" b="1" i="1" dirty="0">
                <a:solidFill>
                  <a:srgbClr val="002060"/>
                </a:solidFill>
              </a:rPr>
              <a:t>Darwin’s Finches </a:t>
            </a:r>
            <a:r>
              <a:rPr lang="en-US" sz="2600" b="1" dirty="0">
                <a:solidFill>
                  <a:srgbClr val="002060"/>
                </a:solidFill>
              </a:rPr>
              <a:t>- synthesis of ecology </a:t>
            </a:r>
            <a:r>
              <a:rPr lang="en-US" sz="2400" b="1" dirty="0">
                <a:solidFill>
                  <a:srgbClr val="002060"/>
                </a:solidFill>
              </a:rPr>
              <a:t>&amp;</a:t>
            </a:r>
            <a:r>
              <a:rPr lang="en-US" sz="2600" b="1" dirty="0">
                <a:solidFill>
                  <a:srgbClr val="002060"/>
                </a:solidFill>
              </a:rPr>
              <a:t> evolution</a:t>
            </a:r>
          </a:p>
          <a:p>
            <a:pPr eaLnBrk="1" hangingPunct="1">
              <a:lnSpc>
                <a:spcPct val="90000"/>
              </a:lnSpc>
              <a:spcBef>
                <a:spcPts val="2400"/>
              </a:spcBef>
              <a:buClr>
                <a:srgbClr val="FF0000"/>
              </a:buClr>
              <a:buSzPct val="153000"/>
            </a:pPr>
            <a:r>
              <a:rPr lang="en-US" sz="2600" b="1" dirty="0">
                <a:solidFill>
                  <a:srgbClr val="002060"/>
                </a:solidFill>
              </a:rPr>
              <a:t>Competition drives niche displacement   and radiation</a:t>
            </a:r>
          </a:p>
          <a:p>
            <a:pPr eaLnBrk="1" hangingPunct="1">
              <a:lnSpc>
                <a:spcPct val="90000"/>
              </a:lnSpc>
              <a:spcBef>
                <a:spcPts val="2400"/>
              </a:spcBef>
              <a:buSzPct val="153000"/>
            </a:pPr>
            <a:r>
              <a:rPr lang="en-US" sz="2600" b="1" dirty="0">
                <a:solidFill>
                  <a:srgbClr val="FF0000"/>
                </a:solidFill>
              </a:rPr>
              <a:t>Competitive Exclusion Principle</a:t>
            </a:r>
            <a:r>
              <a:rPr lang="en-US" sz="2600" b="1" dirty="0"/>
              <a:t>:</a:t>
            </a:r>
            <a:r>
              <a:rPr lang="en-US" sz="2600" dirty="0"/>
              <a:t> </a:t>
            </a:r>
            <a:br>
              <a:rPr lang="en-US" sz="2600" dirty="0"/>
            </a:br>
            <a:r>
              <a:rPr lang="en-US" sz="2600" b="1" dirty="0">
                <a:solidFill>
                  <a:srgbClr val="002060"/>
                </a:solidFill>
              </a:rPr>
              <a:t>Key to understanding species diversity</a:t>
            </a:r>
          </a:p>
        </p:txBody>
      </p:sp>
      <p:sp>
        <p:nvSpPr>
          <p:cNvPr id="51203" name="Text Box 14"/>
          <p:cNvSpPr txBox="1">
            <a:spLocks noChangeArrowheads="1"/>
          </p:cNvSpPr>
          <p:nvPr/>
        </p:nvSpPr>
        <p:spPr bwMode="auto">
          <a:xfrm>
            <a:off x="2228850" y="4819650"/>
            <a:ext cx="3228975" cy="338138"/>
          </a:xfrm>
          <a:prstGeom prst="rect">
            <a:avLst/>
          </a:prstGeom>
          <a:noFill/>
          <a:ln w="9525">
            <a:noFill/>
            <a:miter lim="800000"/>
            <a:headEnd/>
            <a:tailEnd/>
          </a:ln>
        </p:spPr>
        <p:txBody>
          <a:bodyPr wrap="none">
            <a:spAutoFit/>
          </a:bodyPr>
          <a:lstStyle/>
          <a:p>
            <a:r>
              <a:rPr lang="en-US" sz="1600" b="1"/>
              <a:t>Adaptive Radiation: 14 Species</a:t>
            </a:r>
          </a:p>
        </p:txBody>
      </p:sp>
      <p:pic>
        <p:nvPicPr>
          <p:cNvPr id="51204" name="Picture 16" descr="wheelOfFinches"/>
          <p:cNvPicPr>
            <a:picLocks noChangeAspect="1" noChangeArrowheads="1"/>
          </p:cNvPicPr>
          <p:nvPr/>
        </p:nvPicPr>
        <p:blipFill>
          <a:blip r:embed="rId3" cstate="print"/>
          <a:srcRect/>
          <a:stretch>
            <a:fillRect/>
          </a:stretch>
        </p:blipFill>
        <p:spPr bwMode="auto">
          <a:xfrm>
            <a:off x="2133600" y="1524000"/>
            <a:ext cx="3200400" cy="3290888"/>
          </a:xfrm>
          <a:prstGeom prst="rect">
            <a:avLst/>
          </a:prstGeom>
          <a:noFill/>
          <a:ln w="9525">
            <a:noFill/>
            <a:miter lim="800000"/>
            <a:headEnd/>
            <a:tailEnd/>
          </a:ln>
        </p:spPr>
      </p:pic>
      <p:grpSp>
        <p:nvGrpSpPr>
          <p:cNvPr id="51205" name="Group 8"/>
          <p:cNvGrpSpPr>
            <a:grpSpLocks/>
          </p:cNvGrpSpPr>
          <p:nvPr/>
        </p:nvGrpSpPr>
        <p:grpSpPr bwMode="auto">
          <a:xfrm>
            <a:off x="457200" y="1608138"/>
            <a:ext cx="1143000" cy="2944812"/>
            <a:chOff x="457200" y="1607949"/>
            <a:chExt cx="1143000" cy="2945001"/>
          </a:xfrm>
        </p:grpSpPr>
        <p:pic>
          <p:nvPicPr>
            <p:cNvPr id="35847" name="Picture 6" descr="David Lack.jpg"/>
            <p:cNvPicPr>
              <a:picLocks noChangeAspect="1"/>
            </p:cNvPicPr>
            <p:nvPr/>
          </p:nvPicPr>
          <p:blipFill>
            <a:blip r:embed="rId4" cstate="print"/>
            <a:srcRect/>
            <a:stretch>
              <a:fillRect/>
            </a:stretch>
          </p:blipFill>
          <p:spPr bwMode="auto">
            <a:xfrm>
              <a:off x="457200" y="1607949"/>
              <a:ext cx="1117600" cy="1363750"/>
            </a:xfrm>
            <a:prstGeom prst="rect">
              <a:avLst/>
            </a:prstGeom>
            <a:ln>
              <a:solidFill>
                <a:schemeClr val="tx1"/>
              </a:solidFill>
            </a:ln>
            <a:effectLst>
              <a:outerShdw blurRad="292100" dist="139700" dir="2700000" algn="tl" rotWithShape="0">
                <a:srgbClr val="333333">
                  <a:alpha val="65000"/>
                </a:srgbClr>
              </a:outerShdw>
            </a:effectLst>
          </p:spPr>
        </p:pic>
        <p:pic>
          <p:nvPicPr>
            <p:cNvPr id="35848" name="Picture 7" descr="Cover Darwins Finches.jpg"/>
            <p:cNvPicPr>
              <a:picLocks noChangeAspect="1"/>
            </p:cNvPicPr>
            <p:nvPr/>
          </p:nvPicPr>
          <p:blipFill>
            <a:blip r:embed="rId5" cstate="print">
              <a:lum contrast="20000"/>
            </a:blip>
            <a:srcRect/>
            <a:stretch>
              <a:fillRect/>
            </a:stretch>
          </p:blipFill>
          <p:spPr bwMode="auto">
            <a:xfrm>
              <a:off x="457200" y="3028852"/>
              <a:ext cx="1143000" cy="1524098"/>
            </a:xfrm>
            <a:prstGeom prst="rect">
              <a:avLst/>
            </a:prstGeom>
            <a:ln>
              <a:solidFill>
                <a:schemeClr val="tx1"/>
              </a:solid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a:spLocks noGrp="1" noChangeArrowheads="1"/>
          </p:cNvSpPr>
          <p:nvPr>
            <p:ph type="title"/>
          </p:nvPr>
        </p:nvSpPr>
        <p:spPr>
          <a:xfrm>
            <a:off x="228600" y="277813"/>
            <a:ext cx="8458200" cy="650875"/>
          </a:xfrm>
        </p:spPr>
        <p:txBody>
          <a:bodyPr/>
          <a:lstStyle/>
          <a:p>
            <a:pPr algn="l" eaLnBrk="1" hangingPunct="1"/>
            <a:r>
              <a:rPr lang="en-US" sz="4000" b="1">
                <a:solidFill>
                  <a:srgbClr val="C00000"/>
                </a:solidFill>
              </a:rPr>
              <a:t>Competition </a:t>
            </a:r>
            <a:r>
              <a:rPr lang="en-US" sz="2800" b="1">
                <a:solidFill>
                  <a:srgbClr val="C00000"/>
                </a:solidFill>
              </a:rPr>
              <a:t>&amp;</a:t>
            </a:r>
            <a:r>
              <a:rPr lang="en-US" sz="4000" b="1">
                <a:solidFill>
                  <a:srgbClr val="C00000"/>
                </a:solidFill>
              </a:rPr>
              <a:t> Character Displacement</a:t>
            </a:r>
          </a:p>
        </p:txBody>
      </p:sp>
      <p:grpSp>
        <p:nvGrpSpPr>
          <p:cNvPr id="53250" name="Group 5"/>
          <p:cNvGrpSpPr>
            <a:grpSpLocks/>
          </p:cNvGrpSpPr>
          <p:nvPr/>
        </p:nvGrpSpPr>
        <p:grpSpPr bwMode="auto">
          <a:xfrm>
            <a:off x="1676400" y="1536700"/>
            <a:ext cx="5386388" cy="4864100"/>
            <a:chOff x="1676400" y="1371600"/>
            <a:chExt cx="5386388" cy="4864100"/>
          </a:xfrm>
        </p:grpSpPr>
        <p:pic>
          <p:nvPicPr>
            <p:cNvPr id="53252" name="Picture 17" descr="competitiveExclusionPintaMarchenaFlorenaSanCristobal"/>
            <p:cNvPicPr>
              <a:picLocks noChangeAspect="1" noChangeArrowheads="1"/>
            </p:cNvPicPr>
            <p:nvPr/>
          </p:nvPicPr>
          <p:blipFill>
            <a:blip r:embed="rId3" cstate="print"/>
            <a:srcRect/>
            <a:stretch>
              <a:fillRect/>
            </a:stretch>
          </p:blipFill>
          <p:spPr bwMode="auto">
            <a:xfrm>
              <a:off x="1676400" y="1371600"/>
              <a:ext cx="5334000" cy="3316288"/>
            </a:xfrm>
            <a:prstGeom prst="rect">
              <a:avLst/>
            </a:prstGeom>
            <a:noFill/>
            <a:ln w="9525">
              <a:noFill/>
              <a:miter lim="800000"/>
              <a:headEnd/>
              <a:tailEnd/>
            </a:ln>
          </p:spPr>
        </p:pic>
        <p:pic>
          <p:nvPicPr>
            <p:cNvPr id="53253" name="Picture 18" descr="competitiveExclusionDaphne"/>
            <p:cNvPicPr>
              <a:picLocks noChangeAspect="1" noChangeArrowheads="1"/>
            </p:cNvPicPr>
            <p:nvPr/>
          </p:nvPicPr>
          <p:blipFill>
            <a:blip r:embed="rId4" cstate="print"/>
            <a:srcRect/>
            <a:stretch>
              <a:fillRect/>
            </a:stretch>
          </p:blipFill>
          <p:spPr bwMode="auto">
            <a:xfrm>
              <a:off x="1704975" y="4300538"/>
              <a:ext cx="4857750" cy="1176337"/>
            </a:xfrm>
            <a:prstGeom prst="rect">
              <a:avLst/>
            </a:prstGeom>
            <a:noFill/>
            <a:ln w="9525">
              <a:noFill/>
              <a:miter lim="800000"/>
              <a:headEnd/>
              <a:tailEnd/>
            </a:ln>
          </p:spPr>
        </p:pic>
        <p:pic>
          <p:nvPicPr>
            <p:cNvPr id="53254" name="Picture 19" descr="competitiveExclusionLosHermanos"/>
            <p:cNvPicPr>
              <a:picLocks noChangeAspect="1" noChangeArrowheads="1"/>
            </p:cNvPicPr>
            <p:nvPr/>
          </p:nvPicPr>
          <p:blipFill>
            <a:blip r:embed="rId5" cstate="print"/>
            <a:srcRect/>
            <a:stretch>
              <a:fillRect/>
            </a:stretch>
          </p:blipFill>
          <p:spPr bwMode="auto">
            <a:xfrm>
              <a:off x="1704975" y="5095875"/>
              <a:ext cx="5357813" cy="1139825"/>
            </a:xfrm>
            <a:prstGeom prst="rect">
              <a:avLst/>
            </a:prstGeom>
            <a:noFill/>
            <a:ln w="9525">
              <a:noFill/>
              <a:miter lim="800000"/>
              <a:headEnd/>
              <a:tailEnd/>
            </a:ln>
          </p:spPr>
        </p:pic>
      </p:grpSp>
      <p:sp>
        <p:nvSpPr>
          <p:cNvPr id="7" name="Rectangle 6"/>
          <p:cNvSpPr/>
          <p:nvPr/>
        </p:nvSpPr>
        <p:spPr>
          <a:xfrm>
            <a:off x="1600200" y="2895600"/>
            <a:ext cx="5562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title"/>
          </p:nvPr>
        </p:nvSpPr>
        <p:spPr>
          <a:xfrm>
            <a:off x="228600" y="277813"/>
            <a:ext cx="8458200" cy="650875"/>
          </a:xfrm>
        </p:spPr>
        <p:txBody>
          <a:bodyPr/>
          <a:lstStyle/>
          <a:p>
            <a:pPr algn="l" eaLnBrk="1" hangingPunct="1"/>
            <a:r>
              <a:rPr lang="en-US" sz="4000" b="1">
                <a:solidFill>
                  <a:srgbClr val="C00000"/>
                </a:solidFill>
              </a:rPr>
              <a:t>Competition </a:t>
            </a:r>
            <a:r>
              <a:rPr lang="en-US" sz="2800" b="1">
                <a:solidFill>
                  <a:srgbClr val="C00000"/>
                </a:solidFill>
              </a:rPr>
              <a:t>&amp;</a:t>
            </a:r>
            <a:r>
              <a:rPr lang="en-US" sz="4000" b="1">
                <a:solidFill>
                  <a:srgbClr val="C00000"/>
                </a:solidFill>
              </a:rPr>
              <a:t> Character Displacement</a:t>
            </a:r>
          </a:p>
        </p:txBody>
      </p:sp>
      <p:grpSp>
        <p:nvGrpSpPr>
          <p:cNvPr id="55298" name="Group 5"/>
          <p:cNvGrpSpPr>
            <a:grpSpLocks/>
          </p:cNvGrpSpPr>
          <p:nvPr/>
        </p:nvGrpSpPr>
        <p:grpSpPr bwMode="auto">
          <a:xfrm>
            <a:off x="1676400" y="1536700"/>
            <a:ext cx="5386388" cy="4864100"/>
            <a:chOff x="1676400" y="1371600"/>
            <a:chExt cx="5386388" cy="4864100"/>
          </a:xfrm>
        </p:grpSpPr>
        <p:pic>
          <p:nvPicPr>
            <p:cNvPr id="55300" name="Picture 17" descr="competitiveExclusionPintaMarchenaFlorenaSanCristobal"/>
            <p:cNvPicPr>
              <a:picLocks noChangeAspect="1" noChangeArrowheads="1"/>
            </p:cNvPicPr>
            <p:nvPr/>
          </p:nvPicPr>
          <p:blipFill>
            <a:blip r:embed="rId3" cstate="print"/>
            <a:srcRect/>
            <a:stretch>
              <a:fillRect/>
            </a:stretch>
          </p:blipFill>
          <p:spPr bwMode="auto">
            <a:xfrm>
              <a:off x="1676400" y="1371600"/>
              <a:ext cx="5334000" cy="3316288"/>
            </a:xfrm>
            <a:prstGeom prst="rect">
              <a:avLst/>
            </a:prstGeom>
            <a:noFill/>
            <a:ln w="9525">
              <a:noFill/>
              <a:miter lim="800000"/>
              <a:headEnd/>
              <a:tailEnd/>
            </a:ln>
          </p:spPr>
        </p:pic>
        <p:pic>
          <p:nvPicPr>
            <p:cNvPr id="55301" name="Picture 18" descr="competitiveExclusionDaphne"/>
            <p:cNvPicPr>
              <a:picLocks noChangeAspect="1" noChangeArrowheads="1"/>
            </p:cNvPicPr>
            <p:nvPr/>
          </p:nvPicPr>
          <p:blipFill>
            <a:blip r:embed="rId4" cstate="print"/>
            <a:srcRect/>
            <a:stretch>
              <a:fillRect/>
            </a:stretch>
          </p:blipFill>
          <p:spPr bwMode="auto">
            <a:xfrm>
              <a:off x="1704975" y="4300538"/>
              <a:ext cx="4857750" cy="1176337"/>
            </a:xfrm>
            <a:prstGeom prst="rect">
              <a:avLst/>
            </a:prstGeom>
            <a:noFill/>
            <a:ln w="9525">
              <a:noFill/>
              <a:miter lim="800000"/>
              <a:headEnd/>
              <a:tailEnd/>
            </a:ln>
          </p:spPr>
        </p:pic>
        <p:pic>
          <p:nvPicPr>
            <p:cNvPr id="55302" name="Picture 19" descr="competitiveExclusionLosHermanos"/>
            <p:cNvPicPr>
              <a:picLocks noChangeAspect="1" noChangeArrowheads="1"/>
            </p:cNvPicPr>
            <p:nvPr/>
          </p:nvPicPr>
          <p:blipFill>
            <a:blip r:embed="rId5" cstate="print"/>
            <a:srcRect/>
            <a:stretch>
              <a:fillRect/>
            </a:stretch>
          </p:blipFill>
          <p:spPr bwMode="auto">
            <a:xfrm>
              <a:off x="1704975" y="5095875"/>
              <a:ext cx="5357813" cy="1139825"/>
            </a:xfrm>
            <a:prstGeom prst="rect">
              <a:avLst/>
            </a:prstGeom>
            <a:noFill/>
            <a:ln w="9525">
              <a:noFill/>
              <a:miter lim="800000"/>
              <a:headEnd/>
              <a:tailEnd/>
            </a:ln>
          </p:spPr>
        </p:pic>
      </p:grpSp>
      <p:sp>
        <p:nvSpPr>
          <p:cNvPr id="7" name="Rectangle 6"/>
          <p:cNvSpPr/>
          <p:nvPr/>
        </p:nvSpPr>
        <p:spPr>
          <a:xfrm>
            <a:off x="1600200" y="2895600"/>
            <a:ext cx="5562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p:cNvSpPr>
            <a:spLocks noGrp="1" noChangeArrowheads="1"/>
          </p:cNvSpPr>
          <p:nvPr>
            <p:ph type="title"/>
          </p:nvPr>
        </p:nvSpPr>
        <p:spPr>
          <a:xfrm>
            <a:off x="228600" y="277813"/>
            <a:ext cx="8458200" cy="650875"/>
          </a:xfrm>
        </p:spPr>
        <p:txBody>
          <a:bodyPr/>
          <a:lstStyle/>
          <a:p>
            <a:pPr algn="l" eaLnBrk="1" hangingPunct="1"/>
            <a:r>
              <a:rPr lang="en-US" sz="4000" b="1">
                <a:solidFill>
                  <a:srgbClr val="C00000"/>
                </a:solidFill>
              </a:rPr>
              <a:t>Competition </a:t>
            </a:r>
            <a:r>
              <a:rPr lang="en-US" sz="2800" b="1">
                <a:solidFill>
                  <a:srgbClr val="C00000"/>
                </a:solidFill>
              </a:rPr>
              <a:t>&amp;</a:t>
            </a:r>
            <a:r>
              <a:rPr lang="en-US" sz="4000" b="1">
                <a:solidFill>
                  <a:srgbClr val="C00000"/>
                </a:solidFill>
              </a:rPr>
              <a:t> Character Displacement</a:t>
            </a:r>
          </a:p>
        </p:txBody>
      </p:sp>
      <p:grpSp>
        <p:nvGrpSpPr>
          <p:cNvPr id="57346" name="Group 5"/>
          <p:cNvGrpSpPr>
            <a:grpSpLocks/>
          </p:cNvGrpSpPr>
          <p:nvPr/>
        </p:nvGrpSpPr>
        <p:grpSpPr bwMode="auto">
          <a:xfrm>
            <a:off x="1676400" y="1536700"/>
            <a:ext cx="5386388" cy="4864100"/>
            <a:chOff x="1676400" y="1371600"/>
            <a:chExt cx="5386388" cy="4864100"/>
          </a:xfrm>
        </p:grpSpPr>
        <p:pic>
          <p:nvPicPr>
            <p:cNvPr id="57347" name="Picture 17" descr="competitiveExclusionPintaMarchenaFlorenaSanCristobal"/>
            <p:cNvPicPr>
              <a:picLocks noChangeAspect="1" noChangeArrowheads="1"/>
            </p:cNvPicPr>
            <p:nvPr/>
          </p:nvPicPr>
          <p:blipFill>
            <a:blip r:embed="rId3" cstate="print"/>
            <a:srcRect/>
            <a:stretch>
              <a:fillRect/>
            </a:stretch>
          </p:blipFill>
          <p:spPr bwMode="auto">
            <a:xfrm>
              <a:off x="1676400" y="1371600"/>
              <a:ext cx="5334000" cy="3316288"/>
            </a:xfrm>
            <a:prstGeom prst="rect">
              <a:avLst/>
            </a:prstGeom>
            <a:noFill/>
            <a:ln w="9525">
              <a:noFill/>
              <a:miter lim="800000"/>
              <a:headEnd/>
              <a:tailEnd/>
            </a:ln>
          </p:spPr>
        </p:pic>
        <p:pic>
          <p:nvPicPr>
            <p:cNvPr id="57348" name="Picture 18" descr="competitiveExclusionDaphne"/>
            <p:cNvPicPr>
              <a:picLocks noChangeAspect="1" noChangeArrowheads="1"/>
            </p:cNvPicPr>
            <p:nvPr/>
          </p:nvPicPr>
          <p:blipFill>
            <a:blip r:embed="rId4" cstate="print"/>
            <a:srcRect/>
            <a:stretch>
              <a:fillRect/>
            </a:stretch>
          </p:blipFill>
          <p:spPr bwMode="auto">
            <a:xfrm>
              <a:off x="1704975" y="4300538"/>
              <a:ext cx="4857750" cy="1176337"/>
            </a:xfrm>
            <a:prstGeom prst="rect">
              <a:avLst/>
            </a:prstGeom>
            <a:noFill/>
            <a:ln w="9525">
              <a:noFill/>
              <a:miter lim="800000"/>
              <a:headEnd/>
              <a:tailEnd/>
            </a:ln>
          </p:spPr>
        </p:pic>
        <p:pic>
          <p:nvPicPr>
            <p:cNvPr id="57349" name="Picture 19" descr="competitiveExclusionLosHermanos"/>
            <p:cNvPicPr>
              <a:picLocks noChangeAspect="1" noChangeArrowheads="1"/>
            </p:cNvPicPr>
            <p:nvPr/>
          </p:nvPicPr>
          <p:blipFill>
            <a:blip r:embed="rId5" cstate="print"/>
            <a:srcRect/>
            <a:stretch>
              <a:fillRect/>
            </a:stretch>
          </p:blipFill>
          <p:spPr bwMode="auto">
            <a:xfrm>
              <a:off x="1704975" y="5095875"/>
              <a:ext cx="5357813" cy="1139825"/>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7"/>
          <p:cNvSpPr txBox="1">
            <a:spLocks noChangeArrowheads="1"/>
          </p:cNvSpPr>
          <p:nvPr/>
        </p:nvSpPr>
        <p:spPr bwMode="auto">
          <a:xfrm>
            <a:off x="3429000" y="1600200"/>
            <a:ext cx="5715000" cy="2913063"/>
          </a:xfrm>
          <a:prstGeom prst="rect">
            <a:avLst/>
          </a:prstGeom>
          <a:noFill/>
          <a:ln w="9525">
            <a:noFill/>
            <a:miter lim="800000"/>
            <a:headEnd/>
            <a:tailEnd/>
          </a:ln>
        </p:spPr>
        <p:txBody>
          <a:bodyPr>
            <a:spAutoFit/>
          </a:bodyPr>
          <a:lstStyle/>
          <a:p>
            <a:pPr>
              <a:lnSpc>
                <a:spcPts val="4400"/>
              </a:lnSpc>
              <a:spcBef>
                <a:spcPts val="1200"/>
              </a:spcBef>
            </a:pPr>
            <a:r>
              <a:rPr lang="en-US" sz="2800" b="1">
                <a:solidFill>
                  <a:srgbClr val="002060"/>
                </a:solidFill>
              </a:rPr>
              <a:t>“</a:t>
            </a:r>
            <a:r>
              <a:rPr lang="en-US" sz="2800" b="1" i="1">
                <a:solidFill>
                  <a:srgbClr val="002060"/>
                </a:solidFill>
              </a:rPr>
              <a:t>In light of the evidence, we claim that if two or more species live in stable association, they must possess different ecological niches.”</a:t>
            </a:r>
          </a:p>
        </p:txBody>
      </p:sp>
      <p:pic>
        <p:nvPicPr>
          <p:cNvPr id="20483" name="Picture 7" descr="Gause"/>
          <p:cNvPicPr>
            <a:picLocks noChangeAspect="1" noChangeArrowheads="1"/>
          </p:cNvPicPr>
          <p:nvPr/>
        </p:nvPicPr>
        <p:blipFill>
          <a:blip r:embed="rId3" cstate="print">
            <a:lum bright="6000"/>
          </a:blip>
          <a:srcRect l="6250" t="3014" r="9375" b="13713"/>
          <a:stretch>
            <a:fillRect/>
          </a:stretch>
        </p:blipFill>
        <p:spPr bwMode="auto">
          <a:xfrm flipH="1">
            <a:off x="1066800" y="1530227"/>
            <a:ext cx="2133600" cy="3002085"/>
          </a:xfrm>
          <a:prstGeom prst="rect">
            <a:avLst/>
          </a:prstGeom>
          <a:ln w="88900" cap="sq" cmpd="thickThin">
            <a:solidFill>
              <a:srgbClr val="000000"/>
            </a:solidFill>
            <a:prstDash val="solid"/>
            <a:miter lim="800000"/>
          </a:ln>
          <a:effectLst>
            <a:innerShdw blurRad="76200">
              <a:srgbClr val="000000"/>
            </a:innerShdw>
          </a:effectLst>
        </p:spPr>
      </p:pic>
      <p:sp>
        <p:nvSpPr>
          <p:cNvPr id="24579" name="TextBox 9"/>
          <p:cNvSpPr txBox="1">
            <a:spLocks noChangeArrowheads="1"/>
          </p:cNvSpPr>
          <p:nvPr/>
        </p:nvSpPr>
        <p:spPr bwMode="auto">
          <a:xfrm>
            <a:off x="1143000" y="4583113"/>
            <a:ext cx="2743200" cy="369887"/>
          </a:xfrm>
          <a:prstGeom prst="rect">
            <a:avLst/>
          </a:prstGeom>
          <a:noFill/>
          <a:ln w="9525">
            <a:noFill/>
            <a:miter lim="800000"/>
            <a:headEnd/>
            <a:tailEnd/>
          </a:ln>
        </p:spPr>
        <p:txBody>
          <a:bodyPr>
            <a:spAutoFit/>
          </a:bodyPr>
          <a:lstStyle/>
          <a:p>
            <a:r>
              <a:rPr lang="en-US" b="1" dirty="0"/>
              <a:t>G.F. </a:t>
            </a:r>
            <a:r>
              <a:rPr lang="en-US" b="1" dirty="0" err="1"/>
              <a:t>Gause</a:t>
            </a:r>
            <a:r>
              <a:rPr lang="en-US" b="1" dirty="0"/>
              <a:t>, 1939</a:t>
            </a:r>
          </a:p>
        </p:txBody>
      </p:sp>
      <p:sp>
        <p:nvSpPr>
          <p:cNvPr id="6" name="Rectangle 2"/>
          <p:cNvSpPr>
            <a:spLocks noGrp="1" noChangeArrowheads="1"/>
          </p:cNvSpPr>
          <p:nvPr>
            <p:ph type="title"/>
          </p:nvPr>
        </p:nvSpPr>
        <p:spPr>
          <a:xfrm>
            <a:off x="230187" y="0"/>
            <a:ext cx="8378825" cy="1143000"/>
          </a:xfrm>
        </p:spPr>
        <p:txBody>
          <a:bodyPr/>
          <a:lstStyle/>
          <a:p>
            <a:pPr algn="l"/>
            <a:r>
              <a:rPr lang="en-US" sz="4000" b="1" dirty="0" err="1">
                <a:solidFill>
                  <a:srgbClr val="C00000"/>
                </a:solidFill>
              </a:rPr>
              <a:t>Gause’s</a:t>
            </a:r>
            <a:r>
              <a:rPr lang="en-US" sz="4000" b="1" dirty="0">
                <a:solidFill>
                  <a:srgbClr val="C00000"/>
                </a:solidFill>
              </a:rPr>
              <a:t> Principle of Competitive Exclusion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Title 5"/>
          <p:cNvSpPr>
            <a:spLocks noGrp="1"/>
          </p:cNvSpPr>
          <p:nvPr>
            <p:ph type="title" idx="4294967295"/>
          </p:nvPr>
        </p:nvSpPr>
        <p:spPr>
          <a:xfrm>
            <a:off x="152400" y="231775"/>
            <a:ext cx="8229600" cy="1139825"/>
          </a:xfrm>
        </p:spPr>
        <p:txBody>
          <a:bodyPr/>
          <a:lstStyle/>
          <a:p>
            <a:pPr algn="l" eaLnBrk="1" hangingPunct="1"/>
            <a:r>
              <a:rPr lang="en-US" altLang="en-US" sz="4000" b="1">
                <a:solidFill>
                  <a:srgbClr val="C00000"/>
                </a:solidFill>
              </a:rPr>
              <a:t>Predator-Prey Coevolution and Invasive Species</a:t>
            </a:r>
          </a:p>
        </p:txBody>
      </p:sp>
      <p:pic>
        <p:nvPicPr>
          <p:cNvPr id="6" name="Content Placeholder 4" descr="bat moth.jpg"/>
          <p:cNvPicPr>
            <a:picLocks noGrp="1" noChangeAspect="1"/>
          </p:cNvPicPr>
          <p:nvPr>
            <p:ph idx="4294967295"/>
          </p:nvPr>
        </p:nvPicPr>
        <p:blipFill>
          <a:blip r:embed="rId3">
            <a:lum contrast="20000"/>
          </a:blip>
          <a:srcRect l="8878" r="3415" b="4706"/>
          <a:stretch>
            <a:fillRect/>
          </a:stretch>
        </p:blipFill>
        <p:spPr>
          <a:xfrm>
            <a:off x="914400" y="2226857"/>
            <a:ext cx="2667000" cy="2128062"/>
          </a:xfrm>
          <a:effectLst>
            <a:outerShdw blurRad="292100" dist="139700" dir="2700000" algn="tl" rotWithShape="0">
              <a:srgbClr val="333333">
                <a:alpha val="65000"/>
              </a:srgbClr>
            </a:outerShdw>
          </a:effectLst>
        </p:spPr>
      </p:pic>
      <p:grpSp>
        <p:nvGrpSpPr>
          <p:cNvPr id="3077" name="Group 9"/>
          <p:cNvGrpSpPr>
            <a:grpSpLocks/>
          </p:cNvGrpSpPr>
          <p:nvPr/>
        </p:nvGrpSpPr>
        <p:grpSpPr bwMode="auto">
          <a:xfrm>
            <a:off x="4724400" y="2057400"/>
            <a:ext cx="2476500" cy="2109788"/>
            <a:chOff x="4876800" y="1447800"/>
            <a:chExt cx="2057400" cy="1981200"/>
          </a:xfrm>
        </p:grpSpPr>
        <p:pic>
          <p:nvPicPr>
            <p:cNvPr id="4103" name="Picture 7" descr="http://arewethereyet.onesite.com/images/blog_photos/thumb/snake.jpg"/>
            <p:cNvPicPr>
              <a:picLocks noChangeAspect="1" noChangeArrowheads="1"/>
            </p:cNvPicPr>
            <p:nvPr/>
          </p:nvPicPr>
          <p:blipFill>
            <a:blip r:embed="rId4">
              <a:lum contrast="40000"/>
            </a:blip>
            <a:srcRect l="12926" t="8300" r="9524" b="18915"/>
            <a:stretch>
              <a:fillRect/>
            </a:stretch>
          </p:blipFill>
          <p:spPr bwMode="auto">
            <a:xfrm>
              <a:off x="4876800" y="1447800"/>
              <a:ext cx="1600200" cy="1600200"/>
            </a:xfrm>
            <a:prstGeom prst="rect">
              <a:avLst/>
            </a:prstGeom>
            <a:ln>
              <a:noFill/>
            </a:ln>
            <a:effectLst>
              <a:outerShdw blurRad="292100" dist="139700" dir="2700000" algn="tl" rotWithShape="0">
                <a:srgbClr val="333333">
                  <a:alpha val="65000"/>
                </a:srgbClr>
              </a:outerShdw>
            </a:effectLst>
          </p:spPr>
        </p:pic>
        <p:pic>
          <p:nvPicPr>
            <p:cNvPr id="7" name="Picture 12" descr="White eye bird Guam.jpg"/>
            <p:cNvPicPr>
              <a:picLocks noChangeAspect="1"/>
            </p:cNvPicPr>
            <p:nvPr/>
          </p:nvPicPr>
          <p:blipFill>
            <a:blip r:embed="rId5">
              <a:lum contrast="30000"/>
            </a:blip>
            <a:srcRect l="-1103" r="25" b="2654"/>
            <a:stretch>
              <a:fillRect/>
            </a:stretch>
          </p:blipFill>
          <p:spPr bwMode="auto">
            <a:xfrm>
              <a:off x="5943600" y="2438400"/>
              <a:ext cx="990600" cy="990600"/>
            </a:xfrm>
            <a:prstGeom prst="rect">
              <a:avLst/>
            </a:prstGeom>
            <a:ln>
              <a:noFill/>
            </a:ln>
            <a:effectLst>
              <a:outerShdw blurRad="292100" dist="139700" dir="2700000" algn="tl" rotWithShape="0">
                <a:srgbClr val="333333">
                  <a:alpha val="65000"/>
                </a:srgbClr>
              </a:outerShdw>
            </a:effectLst>
          </p:spPr>
        </p:pic>
      </p:grpSp>
      <p:sp>
        <p:nvSpPr>
          <p:cNvPr id="11" name="TextBox 10"/>
          <p:cNvSpPr txBox="1">
            <a:spLocks noChangeArrowheads="1"/>
          </p:cNvSpPr>
          <p:nvPr/>
        </p:nvSpPr>
        <p:spPr bwMode="auto">
          <a:xfrm>
            <a:off x="3829050" y="577215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Bats &amp; moths. A 55 million year arms race</a:t>
            </a:r>
          </a:p>
        </p:txBody>
      </p:sp>
      <p:sp>
        <p:nvSpPr>
          <p:cNvPr id="12" name="TextBox 11"/>
          <p:cNvSpPr txBox="1">
            <a:spLocks noChangeArrowheads="1"/>
          </p:cNvSpPr>
          <p:nvPr/>
        </p:nvSpPr>
        <p:spPr bwMode="auto">
          <a:xfrm>
            <a:off x="4724400" y="329565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Brown snakes </a:t>
            </a:r>
            <a:r>
              <a:rPr lang="en-US" altLang="en-US" sz="1000" b="1">
                <a:cs typeface="Arial" charset="0"/>
              </a:rPr>
              <a:t>&amp; </a:t>
            </a:r>
            <a:r>
              <a:rPr lang="en-US" altLang="en-US" sz="1200" b="1">
                <a:cs typeface="Arial" charset="0"/>
              </a:rPr>
              <a:t>birds on Guam</a:t>
            </a:r>
          </a:p>
        </p:txBody>
      </p:sp>
    </p:spTree>
    <p:extLst>
      <p:ext uri="{BB962C8B-B14F-4D97-AF65-F5344CB8AC3E}">
        <p14:creationId xmlns:p14="http://schemas.microsoft.com/office/powerpoint/2010/main" val="380808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body" idx="4294967295"/>
          </p:nvPr>
        </p:nvSpPr>
        <p:spPr>
          <a:xfrm>
            <a:off x="2590800" y="2357438"/>
            <a:ext cx="6705600" cy="4805362"/>
          </a:xfrm>
        </p:spPr>
        <p:txBody>
          <a:bodyPr/>
          <a:lstStyle/>
          <a:p>
            <a:pPr marL="0" indent="0" eaLnBrk="1" hangingPunct="1">
              <a:buFontTx/>
              <a:buNone/>
            </a:pPr>
            <a:r>
              <a:rPr lang="en-US" altLang="en-US" sz="4400" b="1" dirty="0">
                <a:solidFill>
                  <a:srgbClr val="C00000"/>
                </a:solidFill>
                <a:hlinkClick r:id="" action="ppaction://hlinkshowjump?jump=nextslide"/>
              </a:rPr>
              <a:t>Video:</a:t>
            </a:r>
            <a:r>
              <a:rPr lang="en-US" altLang="en-US" sz="4400" dirty="0">
                <a:solidFill>
                  <a:srgbClr val="C00000"/>
                </a:solidFill>
                <a:hlinkClick r:id="" action="ppaction://hlinkshowjump?jump=nextslide"/>
              </a:rPr>
              <a:t> </a:t>
            </a:r>
            <a:r>
              <a:rPr lang="en-US" altLang="en-US" sz="4000" b="1" i="1" dirty="0">
                <a:solidFill>
                  <a:srgbClr val="C00000"/>
                </a:solidFill>
                <a:hlinkClick r:id="" action="ppaction://hlinkshowjump?jump=nextslide"/>
              </a:rPr>
              <a:t>Predators </a:t>
            </a:r>
            <a:r>
              <a:rPr lang="en-US" altLang="en-US" b="1" i="1" dirty="0">
                <a:solidFill>
                  <a:srgbClr val="C00000"/>
                </a:solidFill>
                <a:hlinkClick r:id="" action="ppaction://hlinkshowjump?jump=nextslide"/>
              </a:rPr>
              <a:t>&amp;</a:t>
            </a:r>
            <a:r>
              <a:rPr lang="en-US" altLang="en-US" sz="4000" b="1" i="1" dirty="0">
                <a:solidFill>
                  <a:srgbClr val="C00000"/>
                </a:solidFill>
                <a:hlinkClick r:id="" action="ppaction://hlinkshowjump?jump=nextslide"/>
              </a:rPr>
              <a:t> Prey</a:t>
            </a:r>
            <a:endParaRPr lang="en-US" altLang="en-US" sz="4000" b="1" i="1" dirty="0">
              <a:solidFill>
                <a:srgbClr val="C00000"/>
              </a:solidFill>
            </a:endParaRPr>
          </a:p>
        </p:txBody>
      </p:sp>
      <p:pic>
        <p:nvPicPr>
          <p:cNvPr id="4099" name="Picture 10" descr="hammerhead.jpg">
            <a:hlinkClick r:id="rId3"/>
          </p:cNvPr>
          <p:cNvPicPr>
            <a:picLocks noChangeAspect="1"/>
          </p:cNvPicPr>
          <p:nvPr/>
        </p:nvPicPr>
        <p:blipFill>
          <a:blip r:embed="rId4" cstate="print">
            <a:extLst>
              <a:ext uri="{28A0092B-C50C-407E-A947-70E740481C1C}">
                <a14:useLocalDpi xmlns:a14="http://schemas.microsoft.com/office/drawing/2010/main" val="0"/>
              </a:ext>
            </a:extLst>
          </a:blip>
          <a:srcRect r="2940"/>
          <a:stretch>
            <a:fillRect/>
          </a:stretch>
        </p:blipFill>
        <p:spPr bwMode="auto">
          <a:xfrm>
            <a:off x="504825" y="1900238"/>
            <a:ext cx="1905000" cy="11636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3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body" idx="4294967295"/>
          </p:nvPr>
        </p:nvSpPr>
        <p:spPr>
          <a:xfrm>
            <a:off x="7848600" y="6477000"/>
            <a:ext cx="1295400" cy="457200"/>
          </a:xfrm>
        </p:spPr>
        <p:txBody>
          <a:bodyPr/>
          <a:lstStyle/>
          <a:p>
            <a:pPr marL="0" indent="0" eaLnBrk="1" hangingPunct="1">
              <a:buFontTx/>
              <a:buNone/>
            </a:pPr>
            <a:r>
              <a:rPr lang="en-US" altLang="en-US" sz="2000" dirty="0">
                <a:solidFill>
                  <a:srgbClr val="C00000"/>
                </a:solidFill>
                <a:hlinkClick r:id="rId3"/>
              </a:rPr>
              <a:t>local copy</a:t>
            </a:r>
            <a:endParaRPr lang="en-US" altLang="en-US" sz="2000" i="1" dirty="0">
              <a:solidFill>
                <a:srgbClr val="C00000"/>
              </a:solidFill>
            </a:endParaRPr>
          </a:p>
        </p:txBody>
      </p:sp>
      <p:pic>
        <p:nvPicPr>
          <p:cNvPr id="4" name="Google Shape;56;p13" title="PredatorPreyFinal-1.wmv">
            <a:hlinkClick r:id="rId4"/>
            <a:extLst>
              <a:ext uri="{FF2B5EF4-FFF2-40B4-BE49-F238E27FC236}">
                <a16:creationId xmlns:a16="http://schemas.microsoft.com/office/drawing/2014/main" id="{EB8F88D9-A982-3743-85A9-9283E06096FC}"/>
              </a:ext>
            </a:extLst>
          </p:cNvPr>
          <p:cNvPicPr preferRelativeResize="0"/>
          <p:nvPr/>
        </p:nvPicPr>
        <p:blipFill>
          <a:blip r:embed="rId5">
            <a:alphaModFix/>
          </a:blip>
          <a:stretch>
            <a:fillRect/>
          </a:stretch>
        </p:blipFill>
        <p:spPr>
          <a:xfrm>
            <a:off x="1524000" y="609600"/>
            <a:ext cx="6400800" cy="5231423"/>
          </a:xfrm>
          <a:prstGeom prst="rect">
            <a:avLst/>
          </a:prstGeom>
          <a:noFill/>
          <a:ln>
            <a:noFill/>
          </a:ln>
        </p:spPr>
      </p:pic>
      <p:sp>
        <p:nvSpPr>
          <p:cNvPr id="2" name="Rectangle 1">
            <a:extLst>
              <a:ext uri="{FF2B5EF4-FFF2-40B4-BE49-F238E27FC236}">
                <a16:creationId xmlns:a16="http://schemas.microsoft.com/office/drawing/2014/main" id="{28F9E2E4-D950-5341-A4D0-478284D03A91}"/>
              </a:ext>
            </a:extLst>
          </p:cNvPr>
          <p:cNvSpPr/>
          <p:nvPr/>
        </p:nvSpPr>
        <p:spPr>
          <a:xfrm>
            <a:off x="2286000" y="76200"/>
            <a:ext cx="4291496" cy="523220"/>
          </a:xfrm>
          <a:prstGeom prst="rect">
            <a:avLst/>
          </a:prstGeom>
        </p:spPr>
        <p:txBody>
          <a:bodyPr wrap="none">
            <a:spAutoFit/>
          </a:bodyPr>
          <a:lstStyle/>
          <a:p>
            <a:pPr marL="0" indent="0" eaLnBrk="1" hangingPunct="1">
              <a:buFontTx/>
              <a:buNone/>
            </a:pPr>
            <a:r>
              <a:rPr lang="en-US" altLang="en-US" sz="2800" b="1" dirty="0">
                <a:solidFill>
                  <a:srgbClr val="C00000"/>
                </a:solidFill>
                <a:hlinkClick r:id="rId4"/>
              </a:rPr>
              <a:t>Video:</a:t>
            </a:r>
            <a:r>
              <a:rPr lang="en-US" altLang="en-US" sz="2800" dirty="0">
                <a:solidFill>
                  <a:srgbClr val="C00000"/>
                </a:solidFill>
                <a:hlinkClick r:id="rId4"/>
              </a:rPr>
              <a:t> </a:t>
            </a:r>
            <a:r>
              <a:rPr lang="en-US" altLang="en-US" sz="2800" b="1" i="1" dirty="0">
                <a:solidFill>
                  <a:srgbClr val="C00000"/>
                </a:solidFill>
                <a:hlinkClick r:id="rId4"/>
              </a:rPr>
              <a:t>Predators &amp; Prey</a:t>
            </a:r>
            <a:endParaRPr lang="en-US" altLang="en-US" sz="2800" b="1" i="1" dirty="0">
              <a:solidFill>
                <a:srgbClr val="C00000"/>
              </a:solidFill>
            </a:endParaRPr>
          </a:p>
        </p:txBody>
      </p:sp>
    </p:spTree>
    <p:extLst>
      <p:ext uri="{BB962C8B-B14F-4D97-AF65-F5344CB8AC3E}">
        <p14:creationId xmlns:p14="http://schemas.microsoft.com/office/powerpoint/2010/main" val="3754764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7"/>
          <p:cNvSpPr>
            <a:spLocks noGrp="1" noChangeArrowheads="1"/>
          </p:cNvSpPr>
          <p:nvPr>
            <p:ph type="title" idx="4294967295"/>
          </p:nvPr>
        </p:nvSpPr>
        <p:spPr>
          <a:xfrm>
            <a:off x="228600" y="152400"/>
            <a:ext cx="8915400" cy="1143000"/>
          </a:xfrm>
        </p:spPr>
        <p:txBody>
          <a:bodyPr/>
          <a:lstStyle/>
          <a:p>
            <a:pPr algn="l" eaLnBrk="1" hangingPunct="1"/>
            <a:r>
              <a:rPr lang="en-US" altLang="en-US" sz="4000" b="1">
                <a:solidFill>
                  <a:srgbClr val="C00000"/>
                </a:solidFill>
              </a:rPr>
              <a:t>Effects of Predators on Prey Abundance</a:t>
            </a:r>
          </a:p>
        </p:txBody>
      </p:sp>
      <p:sp>
        <p:nvSpPr>
          <p:cNvPr id="22532" name="Rectangle 4"/>
          <p:cNvSpPr>
            <a:spLocks noGrp="1" noChangeArrowheads="1"/>
          </p:cNvSpPr>
          <p:nvPr>
            <p:ph type="body" idx="4294967295"/>
          </p:nvPr>
        </p:nvSpPr>
        <p:spPr>
          <a:xfrm>
            <a:off x="4267200" y="1371600"/>
            <a:ext cx="4572000" cy="4805363"/>
          </a:xfrm>
        </p:spPr>
        <p:txBody>
          <a:bodyPr/>
          <a:lstStyle/>
          <a:p>
            <a:pPr marL="0" indent="0" eaLnBrk="1" hangingPunct="1">
              <a:spcBef>
                <a:spcPts val="3000"/>
              </a:spcBef>
              <a:buClr>
                <a:srgbClr val="FF0000"/>
              </a:buClr>
              <a:buSzPct val="150000"/>
            </a:pPr>
            <a:r>
              <a:rPr lang="en-US" altLang="en-US" sz="2200" b="1">
                <a:solidFill>
                  <a:srgbClr val="002060"/>
                </a:solidFill>
              </a:rPr>
              <a:t> Removal </a:t>
            </a:r>
            <a:r>
              <a:rPr lang="en-US" altLang="en-US" sz="1800" b="1">
                <a:solidFill>
                  <a:srgbClr val="002060"/>
                </a:solidFill>
              </a:rPr>
              <a:t>&amp;</a:t>
            </a:r>
            <a:r>
              <a:rPr lang="en-US" altLang="en-US" sz="2200" b="1">
                <a:solidFill>
                  <a:srgbClr val="002060"/>
                </a:solidFill>
              </a:rPr>
              <a:t> exclusion experiments indicate major impact of predators on prey survival </a:t>
            </a:r>
            <a:r>
              <a:rPr lang="en-US" altLang="en-US" sz="1800" b="1">
                <a:solidFill>
                  <a:srgbClr val="002060"/>
                </a:solidFill>
              </a:rPr>
              <a:t>&amp;</a:t>
            </a:r>
            <a:r>
              <a:rPr lang="en-US" altLang="en-US" sz="2200" b="1">
                <a:solidFill>
                  <a:srgbClr val="002060"/>
                </a:solidFill>
              </a:rPr>
              <a:t> abundance</a:t>
            </a:r>
            <a:endParaRPr lang="en-US" altLang="en-US" sz="2000" b="1">
              <a:solidFill>
                <a:srgbClr val="002060"/>
              </a:solidFill>
            </a:endParaRPr>
          </a:p>
          <a:p>
            <a:pPr marL="0" indent="0" eaLnBrk="1" hangingPunct="1">
              <a:spcBef>
                <a:spcPts val="3000"/>
              </a:spcBef>
              <a:buClr>
                <a:srgbClr val="FF0000"/>
              </a:buClr>
              <a:buSzPct val="150000"/>
            </a:pPr>
            <a:r>
              <a:rPr lang="en-US" altLang="en-US" sz="2000" b="1">
                <a:solidFill>
                  <a:srgbClr val="002060"/>
                </a:solidFill>
              </a:rPr>
              <a:t> Removal of skunks from duck nesting areas in North Dakota dramatically improves hatchling survival</a:t>
            </a:r>
          </a:p>
          <a:p>
            <a:pPr marL="0" indent="0" eaLnBrk="1" hangingPunct="1">
              <a:spcBef>
                <a:spcPts val="3000"/>
              </a:spcBef>
              <a:buClr>
                <a:srgbClr val="FF0000"/>
              </a:buClr>
              <a:buSzPct val="150000"/>
            </a:pPr>
            <a:r>
              <a:rPr lang="en-US" altLang="en-US" sz="2000" b="1">
                <a:solidFill>
                  <a:srgbClr val="002060"/>
                </a:solidFill>
              </a:rPr>
              <a:t> Abundance of red kangaroos in southern Australia 10-30x  higher when dingo predators excluded</a:t>
            </a:r>
            <a:endParaRPr lang="en-US" altLang="en-US" sz="2000">
              <a:solidFill>
                <a:srgbClr val="002060"/>
              </a:solidFill>
            </a:endParaRPr>
          </a:p>
        </p:txBody>
      </p:sp>
      <p:pic>
        <p:nvPicPr>
          <p:cNvPr id="48132" name="Picture 7" descr="Skunk removal.jpg"/>
          <p:cNvPicPr>
            <a:picLocks noChangeAspect="1"/>
          </p:cNvPicPr>
          <p:nvPr/>
        </p:nvPicPr>
        <p:blipFill>
          <a:blip r:embed="rId3" cstate="print">
            <a:lum contrast="20000"/>
          </a:blip>
          <a:srcRect/>
          <a:stretch>
            <a:fillRect/>
          </a:stretch>
        </p:blipFill>
        <p:spPr bwMode="auto">
          <a:xfrm>
            <a:off x="609600" y="1447800"/>
            <a:ext cx="3235325" cy="1981200"/>
          </a:xfrm>
          <a:prstGeom prst="rect">
            <a:avLst/>
          </a:prstGeom>
          <a:ln w="88900" cap="sq" cmpd="thickThin">
            <a:solidFill>
              <a:srgbClr val="000000"/>
            </a:solidFill>
            <a:prstDash val="solid"/>
            <a:miter lim="800000"/>
          </a:ln>
          <a:effectLst>
            <a:innerShdw blurRad="76200">
              <a:srgbClr val="000000"/>
            </a:innerShdw>
          </a:effectLst>
        </p:spPr>
      </p:pic>
      <p:pic>
        <p:nvPicPr>
          <p:cNvPr id="6149" name="Picture 10" descr="Dingos Kangaroos.jpg"/>
          <p:cNvPicPr>
            <a:picLocks noChangeAspect="1"/>
          </p:cNvPicPr>
          <p:nvPr/>
        </p:nvPicPr>
        <p:blipFill>
          <a:blip r:embed="rId4" cstate="print">
            <a:lum contrast="30000"/>
          </a:blip>
          <a:srcRect/>
          <a:stretch>
            <a:fillRect/>
          </a:stretch>
        </p:blipFill>
        <p:spPr bwMode="auto">
          <a:xfrm>
            <a:off x="609600" y="3962400"/>
            <a:ext cx="3209925" cy="19478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5729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500" fill="hold"/>
                                        <p:tgtEl>
                                          <p:spTgt spid="6149"/>
                                        </p:tgtEl>
                                        <p:attrNameLst>
                                          <p:attrName>ppt_w</p:attrName>
                                        </p:attrNameLst>
                                      </p:cBhvr>
                                      <p:tavLst>
                                        <p:tav tm="0">
                                          <p:val>
                                            <p:fltVal val="0"/>
                                          </p:val>
                                        </p:tav>
                                        <p:tav tm="100000">
                                          <p:val>
                                            <p:strVal val="#ppt_w"/>
                                          </p:val>
                                        </p:tav>
                                      </p:tavLst>
                                    </p:anim>
                                    <p:anim calcmode="lin" valueType="num">
                                      <p:cBhvr>
                                        <p:cTn id="14" dur="500" fill="hold"/>
                                        <p:tgtEl>
                                          <p:spTgt spid="614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a:xfrm>
            <a:off x="1704975" y="523875"/>
            <a:ext cx="8229600" cy="1143000"/>
          </a:xfrm>
        </p:spPr>
        <p:txBody>
          <a:bodyPr/>
          <a:lstStyle/>
          <a:p>
            <a:pPr algn="l" eaLnBrk="1" hangingPunct="1"/>
            <a:r>
              <a:rPr lang="en-US" altLang="en-US" b="1">
                <a:solidFill>
                  <a:srgbClr val="C00000"/>
                </a:solidFill>
              </a:rPr>
              <a:t>Predator-Prey Cycles</a:t>
            </a:r>
          </a:p>
        </p:txBody>
      </p:sp>
      <p:sp>
        <p:nvSpPr>
          <p:cNvPr id="22532" name="Rectangle 4"/>
          <p:cNvSpPr>
            <a:spLocks noGrp="1" noChangeArrowheads="1"/>
          </p:cNvSpPr>
          <p:nvPr>
            <p:ph type="body" idx="4294967295"/>
          </p:nvPr>
        </p:nvSpPr>
        <p:spPr>
          <a:xfrm>
            <a:off x="4572000" y="2052638"/>
            <a:ext cx="4572000" cy="4805362"/>
          </a:xfrm>
        </p:spPr>
        <p:txBody>
          <a:bodyPr/>
          <a:lstStyle/>
          <a:p>
            <a:pPr marL="0" indent="0" eaLnBrk="1" hangingPunct="1">
              <a:spcBef>
                <a:spcPts val="3000"/>
              </a:spcBef>
              <a:buClr>
                <a:srgbClr val="FF0000"/>
              </a:buClr>
              <a:buSzPct val="150000"/>
            </a:pPr>
            <a:r>
              <a:rPr lang="en-US" altLang="en-US" sz="2200" b="1">
                <a:solidFill>
                  <a:srgbClr val="002060"/>
                </a:solidFill>
              </a:rPr>
              <a:t> </a:t>
            </a:r>
            <a:r>
              <a:rPr lang="en-US" altLang="en-US" sz="2000" b="1">
                <a:solidFill>
                  <a:srgbClr val="002060"/>
                </a:solidFill>
              </a:rPr>
              <a:t>Charles Elton – British ecologist</a:t>
            </a:r>
          </a:p>
          <a:p>
            <a:pPr marL="0" indent="0" eaLnBrk="1" hangingPunct="1">
              <a:spcBef>
                <a:spcPts val="3000"/>
              </a:spcBef>
              <a:buClr>
                <a:srgbClr val="FF0000"/>
              </a:buClr>
              <a:buSzPct val="150000"/>
            </a:pPr>
            <a:r>
              <a:rPr lang="en-US" altLang="en-US" sz="2000" b="1">
                <a:solidFill>
                  <a:srgbClr val="002060"/>
                </a:solidFill>
              </a:rPr>
              <a:t> Analyzed lynx </a:t>
            </a:r>
            <a:r>
              <a:rPr lang="en-US" altLang="en-US" sz="1600" b="1">
                <a:solidFill>
                  <a:srgbClr val="002060"/>
                </a:solidFill>
              </a:rPr>
              <a:t>&amp;</a:t>
            </a:r>
            <a:r>
              <a:rPr lang="en-US" altLang="en-US" sz="2000" b="1">
                <a:solidFill>
                  <a:srgbClr val="002060"/>
                </a:solidFill>
              </a:rPr>
              <a:t> hare pelt returns from Hudson’s Bay company 1845-1935</a:t>
            </a:r>
          </a:p>
          <a:p>
            <a:pPr marL="0" indent="0" eaLnBrk="1" hangingPunct="1">
              <a:spcBef>
                <a:spcPts val="3000"/>
              </a:spcBef>
              <a:buClr>
                <a:srgbClr val="FF0000"/>
              </a:buClr>
              <a:buSzPct val="150000"/>
            </a:pPr>
            <a:r>
              <a:rPr lang="en-US" altLang="en-US" sz="2000" b="1">
                <a:solidFill>
                  <a:srgbClr val="002060"/>
                </a:solidFill>
              </a:rPr>
              <a:t> Discovered 10 year predator-prey cycle </a:t>
            </a:r>
          </a:p>
          <a:p>
            <a:pPr marL="0" indent="0" eaLnBrk="1" hangingPunct="1">
              <a:spcBef>
                <a:spcPts val="3000"/>
              </a:spcBef>
              <a:buClr>
                <a:srgbClr val="FF0000"/>
              </a:buClr>
              <a:buSzPct val="150000"/>
            </a:pPr>
            <a:r>
              <a:rPr lang="en-US" altLang="en-US" sz="2000" b="1">
                <a:solidFill>
                  <a:srgbClr val="002060"/>
                </a:solidFill>
              </a:rPr>
              <a:t>   Initiated 60 yr effort  to understand  forces behind such cycles </a:t>
            </a:r>
            <a:endParaRPr lang="en-US" altLang="en-US" sz="2000">
              <a:solidFill>
                <a:srgbClr val="002060"/>
              </a:solidFill>
            </a:endParaRPr>
          </a:p>
          <a:p>
            <a:pPr marL="0" indent="0" eaLnBrk="1" hangingPunct="1">
              <a:spcBef>
                <a:spcPts val="1800"/>
              </a:spcBef>
              <a:buFontTx/>
              <a:buNone/>
            </a:pPr>
            <a:endParaRPr lang="en-US" altLang="en-US" sz="2000">
              <a:solidFill>
                <a:srgbClr val="002060"/>
              </a:solidFill>
            </a:endParaRPr>
          </a:p>
        </p:txBody>
      </p:sp>
      <p:pic>
        <p:nvPicPr>
          <p:cNvPr id="6148" name="Picture 3" descr="lynx hare.jpg"/>
          <p:cNvPicPr>
            <a:picLocks noChangeAspect="1"/>
          </p:cNvPicPr>
          <p:nvPr/>
        </p:nvPicPr>
        <p:blipFill>
          <a:blip r:embed="rId3">
            <a:lum contrast="10000"/>
            <a:extLst>
              <a:ext uri="{28A0092B-C50C-407E-A947-70E740481C1C}">
                <a14:useLocalDpi xmlns:a14="http://schemas.microsoft.com/office/drawing/2010/main" val="0"/>
              </a:ext>
            </a:extLst>
          </a:blip>
          <a:srcRect r="1640"/>
          <a:stretch>
            <a:fillRect/>
          </a:stretch>
        </p:blipFill>
        <p:spPr bwMode="auto">
          <a:xfrm>
            <a:off x="3200400" y="2105025"/>
            <a:ext cx="1143000" cy="80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8" descr="Hudson's Bay.jpg"/>
          <p:cNvPicPr>
            <a:picLocks noChangeAspect="1"/>
          </p:cNvPicPr>
          <p:nvPr/>
        </p:nvPicPr>
        <p:blipFill>
          <a:blip r:embed="rId4">
            <a:lum contrast="10000"/>
            <a:extLst>
              <a:ext uri="{28A0092B-C50C-407E-A947-70E740481C1C}">
                <a14:useLocalDpi xmlns:a14="http://schemas.microsoft.com/office/drawing/2010/main" val="0"/>
              </a:ext>
            </a:extLst>
          </a:blip>
          <a:srcRect/>
          <a:stretch>
            <a:fillRect/>
          </a:stretch>
        </p:blipFill>
        <p:spPr bwMode="auto">
          <a:xfrm>
            <a:off x="381000" y="381000"/>
            <a:ext cx="1295400" cy="98107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8" descr="Charles Elton.jpg"/>
          <p:cNvPicPr>
            <a:picLocks noChangeAspect="1"/>
          </p:cNvPicPr>
          <p:nvPr/>
        </p:nvPicPr>
        <p:blipFill>
          <a:blip r:embed="rId5">
            <a:lum contrast="10000"/>
            <a:extLst>
              <a:ext uri="{28A0092B-C50C-407E-A947-70E740481C1C}">
                <a14:useLocalDpi xmlns:a14="http://schemas.microsoft.com/office/drawing/2010/main" val="0"/>
              </a:ext>
            </a:extLst>
          </a:blip>
          <a:srcRect/>
          <a:stretch>
            <a:fillRect/>
          </a:stretch>
        </p:blipFill>
        <p:spPr bwMode="auto">
          <a:xfrm>
            <a:off x="438150" y="1838325"/>
            <a:ext cx="762000" cy="1100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6" descr="Lynx Hare.jpg"/>
          <p:cNvPicPr>
            <a:picLocks noChangeAspect="1"/>
          </p:cNvPicPr>
          <p:nvPr/>
        </p:nvPicPr>
        <p:blipFill>
          <a:blip r:embed="rId6">
            <a:lum contrast="10000"/>
            <a:extLst>
              <a:ext uri="{28A0092B-C50C-407E-A947-70E740481C1C}">
                <a14:useLocalDpi xmlns:a14="http://schemas.microsoft.com/office/drawing/2010/main" val="0"/>
              </a:ext>
            </a:extLst>
          </a:blip>
          <a:srcRect/>
          <a:stretch>
            <a:fillRect/>
          </a:stretch>
        </p:blipFill>
        <p:spPr bwMode="auto">
          <a:xfrm>
            <a:off x="466725" y="3276600"/>
            <a:ext cx="3810000" cy="2438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86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514600" y="381000"/>
            <a:ext cx="6303963"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b="1">
                <a:solidFill>
                  <a:srgbClr val="FF0000"/>
                </a:solidFill>
              </a:rPr>
              <a:t>Food web of the boreal forest ecosystem: the food web links directly influencing the lynx are highlighted </a:t>
            </a: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943600"/>
            <a:ext cx="91059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197725" cy="4767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rot="10800000" flipV="1">
            <a:off x="228600" y="6324600"/>
            <a:ext cx="4568825"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657225" algn="l"/>
                <a:tab pos="1312863" algn="l"/>
                <a:tab pos="1970088" algn="l"/>
                <a:tab pos="2627313" algn="l"/>
                <a:tab pos="3282950"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1100" b="1">
                <a:solidFill>
                  <a:srgbClr val="000000"/>
                </a:solidFill>
              </a:rPr>
              <a:t>Stenseth N C et al. PNAS 1997;94:5147-5152</a:t>
            </a:r>
          </a:p>
        </p:txBody>
      </p:sp>
      <p:sp>
        <p:nvSpPr>
          <p:cNvPr id="7174" name="Text Box 6"/>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77788" indent="-77788"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900">
                <a:solidFill>
                  <a:srgbClr val="000000"/>
                </a:solidFill>
              </a:rPr>
              <a:t>©1997 by The National Academy of Sciences of the USA</a:t>
            </a:r>
          </a:p>
        </p:txBody>
      </p:sp>
      <p:pic>
        <p:nvPicPr>
          <p:cNvPr id="7175" name="Picture 3" descr="lynx hare.jpg"/>
          <p:cNvPicPr>
            <a:picLocks noChangeAspect="1"/>
          </p:cNvPicPr>
          <p:nvPr/>
        </p:nvPicPr>
        <p:blipFill>
          <a:blip r:embed="rId5">
            <a:lum contrast="10000"/>
            <a:extLst>
              <a:ext uri="{28A0092B-C50C-407E-A947-70E740481C1C}">
                <a14:useLocalDpi xmlns:a14="http://schemas.microsoft.com/office/drawing/2010/main" val="0"/>
              </a:ext>
            </a:extLst>
          </a:blip>
          <a:srcRect r="1640"/>
          <a:stretch>
            <a:fillRect/>
          </a:stretch>
        </p:blipFill>
        <p:spPr bwMode="auto">
          <a:xfrm>
            <a:off x="304800" y="152400"/>
            <a:ext cx="1828800" cy="1285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3209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743200" y="152400"/>
            <a:ext cx="6400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b="1">
                <a:solidFill>
                  <a:srgbClr val="FF0000"/>
                </a:solidFill>
              </a:rPr>
              <a:t>Food web of the boreal forest ecosystem: the food web links directly influencing the hare population are highlighted</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5943600"/>
            <a:ext cx="91059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7038975" cy="466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rot="10800000" flipV="1">
            <a:off x="228600" y="6400800"/>
            <a:ext cx="39179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eaLnBrk="0" hangingPunct="0">
              <a:tabLst>
                <a:tab pos="657225" algn="l"/>
                <a:tab pos="1312863" algn="l"/>
                <a:tab pos="1970088" algn="l"/>
                <a:tab pos="2627313" algn="l"/>
                <a:tab pos="3282950"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1100" b="1">
                <a:solidFill>
                  <a:srgbClr val="000000"/>
                </a:solidFill>
              </a:rPr>
              <a:t>Stenseth N C et al. PNAS 1997;94:5147-5152</a:t>
            </a:r>
          </a:p>
        </p:txBody>
      </p:sp>
      <p:sp>
        <p:nvSpPr>
          <p:cNvPr id="8198" name="Text Box 6"/>
          <p:cNvSpPr txBox="1">
            <a:spLocks noChangeArrowheads="1"/>
          </p:cNvSpPr>
          <p:nvPr/>
        </p:nvSpPr>
        <p:spPr bwMode="auto">
          <a:xfrm>
            <a:off x="98425" y="6613525"/>
            <a:ext cx="4930775" cy="347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77788" indent="-77788"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1pPr>
            <a:lvl2pPr marL="742950" indent="-28575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2pPr>
            <a:lvl3pPr marL="11430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3pPr>
            <a:lvl4pPr marL="16002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4pPr>
            <a:lvl5pPr marL="2057400" indent="-228600" defTabSz="414338" eaLnBrk="0" hangingPunct="0">
              <a:tabLst>
                <a:tab pos="657225" algn="l"/>
                <a:tab pos="1312863" algn="l"/>
                <a:tab pos="1970088" algn="l"/>
                <a:tab pos="2627313" algn="l"/>
                <a:tab pos="3282950" algn="l"/>
                <a:tab pos="3940175" algn="l"/>
                <a:tab pos="4595813" algn="l"/>
              </a:tabLst>
              <a:defRPr>
                <a:solidFill>
                  <a:schemeClr val="tx1"/>
                </a:solidFill>
                <a:latin typeface="Arial" charset="0"/>
              </a:defRPr>
            </a:lvl5pPr>
            <a:lvl6pPr marL="25146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6pPr>
            <a:lvl7pPr marL="29718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7pPr>
            <a:lvl8pPr marL="34290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8pPr>
            <a:lvl9pPr marL="3886200" indent="-22860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charset="0"/>
              </a:defRPr>
            </a:lvl9pPr>
          </a:lstStyle>
          <a:p>
            <a:pPr eaLnBrk="1">
              <a:lnSpc>
                <a:spcPct val="93000"/>
              </a:lnSpc>
              <a:buClr>
                <a:srgbClr val="000000"/>
              </a:buClr>
              <a:buSzPct val="45000"/>
              <a:buFont typeface="Wingdings" pitchFamily="2" charset="2"/>
              <a:buNone/>
            </a:pPr>
            <a:r>
              <a:rPr lang="en-GB" altLang="en-US" sz="900">
                <a:solidFill>
                  <a:srgbClr val="000000"/>
                </a:solidFill>
              </a:rPr>
              <a:t>©1997 by The National Academy of Sciences of the USA</a:t>
            </a:r>
          </a:p>
        </p:txBody>
      </p:sp>
      <p:pic>
        <p:nvPicPr>
          <p:cNvPr id="8199" name="Picture 3" descr="lynx hare.jpg"/>
          <p:cNvPicPr>
            <a:picLocks noChangeAspect="1"/>
          </p:cNvPicPr>
          <p:nvPr/>
        </p:nvPicPr>
        <p:blipFill>
          <a:blip r:embed="rId5">
            <a:lum contrast="10000"/>
            <a:extLst>
              <a:ext uri="{28A0092B-C50C-407E-A947-70E740481C1C}">
                <a14:useLocalDpi xmlns:a14="http://schemas.microsoft.com/office/drawing/2010/main" val="0"/>
              </a:ext>
            </a:extLst>
          </a:blip>
          <a:srcRect r="1640"/>
          <a:stretch>
            <a:fillRect/>
          </a:stretch>
        </p:blipFill>
        <p:spPr bwMode="auto">
          <a:xfrm>
            <a:off x="152400" y="152400"/>
            <a:ext cx="1828800" cy="12858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43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Snowshoe hare abundance krebs experim.jpg"/>
          <p:cNvPicPr>
            <a:picLocks noChangeAspect="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381000" y="1447800"/>
            <a:ext cx="3962400" cy="350520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7"/>
          <p:cNvSpPr txBox="1">
            <a:spLocks noChangeArrowheads="1"/>
          </p:cNvSpPr>
          <p:nvPr/>
        </p:nvSpPr>
        <p:spPr bwMode="auto">
          <a:xfrm>
            <a:off x="152400" y="228600"/>
            <a:ext cx="8839200" cy="1143000"/>
          </a:xfrm>
          <a:prstGeom prst="rect">
            <a:avLst/>
          </a:prstGeom>
          <a:noFill/>
          <a:ln w="9525">
            <a:noFill/>
            <a:miter lim="800000"/>
            <a:headEnd/>
            <a:tailEnd/>
          </a:ln>
        </p:spPr>
        <p:txBody>
          <a:bodyPr anchor="ctr"/>
          <a:lstStyle/>
          <a:p>
            <a:pPr>
              <a:defRPr/>
            </a:pPr>
            <a:r>
              <a:rPr lang="en-US" sz="4000" b="1" dirty="0">
                <a:solidFill>
                  <a:srgbClr val="C00000"/>
                </a:solidFill>
                <a:latin typeface="+mj-lt"/>
                <a:ea typeface="+mj-ea"/>
                <a:cs typeface="+mj-cs"/>
              </a:rPr>
              <a:t>Multilevel Control of Hare Abundance</a:t>
            </a:r>
          </a:p>
        </p:txBody>
      </p:sp>
      <p:sp>
        <p:nvSpPr>
          <p:cNvPr id="8" name="Rectangle 4"/>
          <p:cNvSpPr txBox="1">
            <a:spLocks noChangeArrowheads="1"/>
          </p:cNvSpPr>
          <p:nvPr/>
        </p:nvSpPr>
        <p:spPr bwMode="auto">
          <a:xfrm>
            <a:off x="4476750" y="1266825"/>
            <a:ext cx="4800600" cy="4805363"/>
          </a:xfrm>
          <a:prstGeom prst="rect">
            <a:avLst/>
          </a:prstGeom>
          <a:noFill/>
          <a:ln w="9525">
            <a:noFill/>
            <a:miter lim="800000"/>
            <a:headEnd/>
            <a:tailEnd/>
          </a:ln>
        </p:spPr>
        <p:txBody>
          <a:bodyPr/>
          <a:lstStyle/>
          <a:p>
            <a:pPr eaLnBrk="0" hangingPunct="0">
              <a:spcBef>
                <a:spcPts val="3000"/>
              </a:spcBef>
              <a:buClr>
                <a:srgbClr val="FF0000"/>
              </a:buClr>
              <a:buSzPct val="150000"/>
              <a:buFont typeface="Arial" pitchFamily="34" charset="0"/>
              <a:buChar char="•"/>
              <a:defRPr/>
            </a:pPr>
            <a:r>
              <a:rPr lang="en-US" sz="2000" b="1" dirty="0">
                <a:solidFill>
                  <a:srgbClr val="002060"/>
                </a:solidFill>
                <a:latin typeface="+mn-lt"/>
              </a:rPr>
              <a:t> </a:t>
            </a:r>
            <a:r>
              <a:rPr lang="en-US" sz="2400" b="1" dirty="0">
                <a:solidFill>
                  <a:srgbClr val="002060"/>
                </a:solidFill>
                <a:latin typeface="+mn-lt"/>
              </a:rPr>
              <a:t>Long term 10 year experiments</a:t>
            </a:r>
          </a:p>
          <a:p>
            <a:pPr eaLnBrk="0" hangingPunct="0">
              <a:spcBef>
                <a:spcPts val="3000"/>
              </a:spcBef>
              <a:buClr>
                <a:srgbClr val="FF0000"/>
              </a:buClr>
              <a:buSzPct val="139000"/>
              <a:buFont typeface="Arial" pitchFamily="34" charset="0"/>
              <a:buChar char="•"/>
              <a:defRPr/>
            </a:pPr>
            <a:r>
              <a:rPr lang="en-US" sz="2400" b="1" dirty="0">
                <a:solidFill>
                  <a:srgbClr val="002060"/>
                </a:solidFill>
                <a:latin typeface="+mn-lt"/>
              </a:rPr>
              <a:t> 1 km</a:t>
            </a:r>
            <a:r>
              <a:rPr lang="en-US" sz="2400" b="1" baseline="30000" dirty="0">
                <a:solidFill>
                  <a:srgbClr val="002060"/>
                </a:solidFill>
                <a:latin typeface="+mn-lt"/>
              </a:rPr>
              <a:t>2   </a:t>
            </a:r>
            <a:r>
              <a:rPr lang="en-US" sz="2400" b="1" dirty="0">
                <a:solidFill>
                  <a:srgbClr val="002060"/>
                </a:solidFill>
                <a:latin typeface="+mn-lt"/>
              </a:rPr>
              <a:t>plots in Canadian taiga</a:t>
            </a:r>
          </a:p>
          <a:p>
            <a:pPr lvl="1" eaLnBrk="0" hangingPunct="0">
              <a:spcBef>
                <a:spcPts val="600"/>
              </a:spcBef>
              <a:buClr>
                <a:srgbClr val="FF0000"/>
              </a:buClr>
              <a:buSzPct val="80000"/>
              <a:buFont typeface="Wingdings" pitchFamily="2" charset="2"/>
              <a:buChar char="v"/>
              <a:defRPr/>
            </a:pPr>
            <a:r>
              <a:rPr lang="en-US" sz="2000" b="1" baseline="30000" dirty="0">
                <a:solidFill>
                  <a:srgbClr val="002060"/>
                </a:solidFill>
                <a:latin typeface="+mn-lt"/>
              </a:rPr>
              <a:t>  </a:t>
            </a:r>
            <a:r>
              <a:rPr lang="en-US" sz="2000" b="1" i="1" dirty="0">
                <a:solidFill>
                  <a:srgbClr val="002060"/>
                </a:solidFill>
                <a:latin typeface="+mn-lt"/>
              </a:rPr>
              <a:t>Removed predators</a:t>
            </a:r>
          </a:p>
          <a:p>
            <a:pPr lvl="1" eaLnBrk="0" hangingPunct="0">
              <a:spcBef>
                <a:spcPts val="600"/>
              </a:spcBef>
              <a:buClr>
                <a:srgbClr val="FF0000"/>
              </a:buClr>
              <a:buSzPct val="80000"/>
              <a:buFont typeface="Wingdings" pitchFamily="2" charset="2"/>
              <a:buChar char="v"/>
              <a:defRPr/>
            </a:pPr>
            <a:r>
              <a:rPr lang="en-US" sz="2000" b="1" i="1" dirty="0">
                <a:solidFill>
                  <a:srgbClr val="002060"/>
                </a:solidFill>
                <a:latin typeface="+mn-lt"/>
              </a:rPr>
              <a:t>  Added food</a:t>
            </a:r>
          </a:p>
          <a:p>
            <a:pPr lvl="1" eaLnBrk="0" hangingPunct="0">
              <a:spcBef>
                <a:spcPts val="600"/>
              </a:spcBef>
              <a:buClr>
                <a:srgbClr val="FF0000"/>
              </a:buClr>
              <a:buSzPct val="80000"/>
              <a:buFont typeface="Wingdings" pitchFamily="2" charset="2"/>
              <a:buChar char="v"/>
              <a:defRPr/>
            </a:pPr>
            <a:r>
              <a:rPr lang="en-US" sz="2000" b="1" i="1" dirty="0">
                <a:solidFill>
                  <a:srgbClr val="002060"/>
                </a:solidFill>
                <a:latin typeface="+mn-lt"/>
              </a:rPr>
              <a:t>  Removed predators + added food</a:t>
            </a:r>
          </a:p>
          <a:p>
            <a:pPr eaLnBrk="0" hangingPunct="0">
              <a:spcBef>
                <a:spcPts val="3000"/>
              </a:spcBef>
              <a:buClr>
                <a:srgbClr val="FF0000"/>
              </a:buClr>
              <a:buSzPct val="150000"/>
              <a:buFont typeface="Arial" pitchFamily="34" charset="0"/>
              <a:buChar char="•"/>
              <a:defRPr/>
            </a:pPr>
            <a:r>
              <a:rPr lang="en-US" sz="2000" b="1" i="1" dirty="0">
                <a:solidFill>
                  <a:srgbClr val="002060"/>
                </a:solidFill>
                <a:latin typeface="+mn-lt"/>
              </a:rPr>
              <a:t> </a:t>
            </a:r>
            <a:r>
              <a:rPr lang="en-US" sz="2400" b="1" dirty="0">
                <a:solidFill>
                  <a:srgbClr val="002060"/>
                </a:solidFill>
                <a:latin typeface="+mn-lt"/>
              </a:rPr>
              <a:t>So what controls hare abundance?</a:t>
            </a:r>
          </a:p>
          <a:p>
            <a:pPr eaLnBrk="0" hangingPunct="0">
              <a:spcBef>
                <a:spcPts val="3000"/>
              </a:spcBef>
              <a:buClr>
                <a:srgbClr val="FF0000"/>
              </a:buClr>
              <a:buSzPct val="150000"/>
              <a:buFont typeface="Arial" pitchFamily="34" charset="0"/>
              <a:buChar char="•"/>
              <a:defRPr/>
            </a:pPr>
            <a:r>
              <a:rPr lang="en-US" sz="2400" b="1" dirty="0">
                <a:solidFill>
                  <a:srgbClr val="002060"/>
                </a:solidFill>
                <a:latin typeface="+mn-lt"/>
              </a:rPr>
              <a:t> </a:t>
            </a:r>
            <a:r>
              <a:rPr lang="en-US" sz="2400" b="1" i="1" dirty="0">
                <a:solidFill>
                  <a:srgbClr val="FF0000"/>
                </a:solidFill>
                <a:latin typeface="+mn-lt"/>
              </a:rPr>
              <a:t>Top down </a:t>
            </a:r>
            <a:r>
              <a:rPr lang="en-US" sz="2400" b="1" dirty="0">
                <a:solidFill>
                  <a:srgbClr val="002060"/>
                </a:solidFill>
                <a:latin typeface="+mn-lt"/>
              </a:rPr>
              <a:t>control by predators </a:t>
            </a:r>
            <a:r>
              <a:rPr lang="en-US" sz="2400" b="1" u="sng" dirty="0">
                <a:solidFill>
                  <a:srgbClr val="002060"/>
                </a:solidFill>
                <a:latin typeface="+mn-lt"/>
              </a:rPr>
              <a:t>AND</a:t>
            </a:r>
            <a:r>
              <a:rPr lang="en-US" sz="2400" b="1" dirty="0">
                <a:solidFill>
                  <a:srgbClr val="002060"/>
                </a:solidFill>
                <a:latin typeface="+mn-lt"/>
              </a:rPr>
              <a:t> </a:t>
            </a:r>
            <a:r>
              <a:rPr lang="en-US" sz="2400" b="1" i="1" dirty="0">
                <a:solidFill>
                  <a:srgbClr val="FF0000"/>
                </a:solidFill>
                <a:latin typeface="+mn-lt"/>
              </a:rPr>
              <a:t>bottom up </a:t>
            </a:r>
            <a:r>
              <a:rPr lang="en-US" sz="2400" b="1" dirty="0">
                <a:solidFill>
                  <a:srgbClr val="002060"/>
                </a:solidFill>
                <a:latin typeface="+mn-lt"/>
              </a:rPr>
              <a:t>control by food</a:t>
            </a:r>
          </a:p>
        </p:txBody>
      </p:sp>
    </p:spTree>
    <p:extLst>
      <p:ext uri="{BB962C8B-B14F-4D97-AF65-F5344CB8AC3E}">
        <p14:creationId xmlns:p14="http://schemas.microsoft.com/office/powerpoint/2010/main" val="750299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Studio_Ecology_Laptop\Studio_Ecology\Parasatism\Do_Parasites_Rule_The_World.bmp"/>
          <p:cNvPicPr>
            <a:picLocks noChangeAspect="1" noChangeArrowheads="1"/>
          </p:cNvPicPr>
          <p:nvPr/>
        </p:nvPicPr>
        <p:blipFill>
          <a:blip r:embed="rId3">
            <a:lum contrast="40000"/>
          </a:blip>
          <a:srcRect l="3030" t="1317" r="1515" b="7825"/>
          <a:stretch>
            <a:fillRect/>
          </a:stretch>
        </p:blipFill>
        <p:spPr bwMode="auto">
          <a:xfrm>
            <a:off x="781050" y="1676400"/>
            <a:ext cx="2052638" cy="2514600"/>
          </a:xfrm>
          <a:prstGeom prst="rect">
            <a:avLst/>
          </a:prstGeom>
          <a:ln w="28575">
            <a:solidFill>
              <a:schemeClr val="tx1"/>
            </a:solidFill>
          </a:ln>
          <a:effectLst>
            <a:outerShdw blurRad="292100" dist="139700" dir="2700000" algn="tl" rotWithShape="0">
              <a:srgbClr val="333333">
                <a:alpha val="65000"/>
              </a:srgbClr>
            </a:outerShdw>
          </a:effectLst>
        </p:spPr>
      </p:pic>
      <p:sp>
        <p:nvSpPr>
          <p:cNvPr id="13315" name="Rectangle 7"/>
          <p:cNvSpPr>
            <a:spLocks noGrp="1" noChangeArrowheads="1"/>
          </p:cNvSpPr>
          <p:nvPr>
            <p:ph type="title" idx="4294967295"/>
          </p:nvPr>
        </p:nvSpPr>
        <p:spPr>
          <a:xfrm>
            <a:off x="304800" y="274638"/>
            <a:ext cx="8229600" cy="1143000"/>
          </a:xfrm>
        </p:spPr>
        <p:txBody>
          <a:bodyPr/>
          <a:lstStyle/>
          <a:p>
            <a:pPr algn="l" eaLnBrk="1" hangingPunct="1"/>
            <a:r>
              <a:rPr lang="en-US" altLang="en-US" b="1">
                <a:solidFill>
                  <a:srgbClr val="C00000"/>
                </a:solidFill>
              </a:rPr>
              <a:t>Ecological Impact of Parasitism</a:t>
            </a:r>
          </a:p>
        </p:txBody>
      </p:sp>
      <p:sp>
        <p:nvSpPr>
          <p:cNvPr id="4" name="Rectangle 4"/>
          <p:cNvSpPr txBox="1">
            <a:spLocks noChangeArrowheads="1"/>
          </p:cNvSpPr>
          <p:nvPr/>
        </p:nvSpPr>
        <p:spPr bwMode="auto">
          <a:xfrm>
            <a:off x="3886200" y="1595438"/>
            <a:ext cx="53340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rgbClr val="FF0000"/>
              </a:buClr>
              <a:buSzPct val="150000"/>
              <a:buFont typeface="Arial" charset="0"/>
              <a:buChar char="•"/>
            </a:pPr>
            <a:r>
              <a:rPr lang="en-US" altLang="en-US" sz="2400" b="1">
                <a:solidFill>
                  <a:srgbClr val="002060"/>
                </a:solidFill>
                <a:latin typeface="Calibri" pitchFamily="34" charset="0"/>
                <a:cs typeface="Arial" charset="0"/>
              </a:rPr>
              <a:t> Behavior of the host that is parasitized which may include feeding, exposure, and reproduction.</a:t>
            </a:r>
          </a:p>
          <a:p>
            <a:pPr>
              <a:spcBef>
                <a:spcPct val="20000"/>
              </a:spcBef>
              <a:buClr>
                <a:srgbClr val="FF0000"/>
              </a:buClr>
              <a:buSzPct val="150000"/>
              <a:buFont typeface="Arial" charset="0"/>
              <a:buChar char="•"/>
            </a:pPr>
            <a:endParaRPr lang="en-US" altLang="en-US" sz="2400" b="1">
              <a:solidFill>
                <a:srgbClr val="002060"/>
              </a:solidFill>
              <a:latin typeface="Calibri" pitchFamily="34" charset="0"/>
              <a:cs typeface="Arial" charset="0"/>
            </a:endParaRPr>
          </a:p>
          <a:p>
            <a:pPr>
              <a:spcBef>
                <a:spcPct val="20000"/>
              </a:spcBef>
              <a:buClr>
                <a:srgbClr val="FF0000"/>
              </a:buClr>
              <a:buSzPct val="150000"/>
              <a:buFont typeface="Arial" charset="0"/>
              <a:buChar char="•"/>
            </a:pPr>
            <a:r>
              <a:rPr lang="en-US" altLang="en-US" sz="2400" b="1">
                <a:solidFill>
                  <a:srgbClr val="002060"/>
                </a:solidFill>
                <a:latin typeface="Calibri" pitchFamily="34" charset="0"/>
                <a:cs typeface="Arial" charset="0"/>
              </a:rPr>
              <a:t> Distribution </a:t>
            </a:r>
            <a:r>
              <a:rPr lang="en-US" altLang="en-US" b="1">
                <a:solidFill>
                  <a:srgbClr val="002060"/>
                </a:solidFill>
                <a:latin typeface="Calibri" pitchFamily="34" charset="0"/>
                <a:cs typeface="Arial" charset="0"/>
              </a:rPr>
              <a:t>&amp;</a:t>
            </a:r>
            <a:r>
              <a:rPr lang="en-US" altLang="en-US" sz="2400" b="1">
                <a:solidFill>
                  <a:srgbClr val="002060"/>
                </a:solidFill>
                <a:latin typeface="Calibri" pitchFamily="34" charset="0"/>
                <a:cs typeface="Arial" charset="0"/>
              </a:rPr>
              <a:t> abundances of hosts</a:t>
            </a:r>
          </a:p>
          <a:p>
            <a:pPr>
              <a:spcBef>
                <a:spcPct val="20000"/>
              </a:spcBef>
              <a:buClr>
                <a:srgbClr val="FF0000"/>
              </a:buClr>
              <a:buSzPct val="150000"/>
              <a:buFont typeface="Arial" charset="0"/>
              <a:buChar char="•"/>
            </a:pPr>
            <a:endParaRPr lang="en-US" altLang="en-US" sz="2400" b="1">
              <a:solidFill>
                <a:srgbClr val="002060"/>
              </a:solidFill>
              <a:latin typeface="Calibri" pitchFamily="34" charset="0"/>
              <a:cs typeface="Arial" charset="0"/>
            </a:endParaRPr>
          </a:p>
          <a:p>
            <a:pPr>
              <a:spcBef>
                <a:spcPct val="20000"/>
              </a:spcBef>
              <a:buClr>
                <a:srgbClr val="FF0000"/>
              </a:buClr>
              <a:buSzPct val="150000"/>
              <a:buFont typeface="Arial" charset="0"/>
              <a:buChar char="•"/>
            </a:pPr>
            <a:r>
              <a:rPr lang="en-US" altLang="en-US" sz="2400" b="1">
                <a:solidFill>
                  <a:srgbClr val="002060"/>
                </a:solidFill>
                <a:latin typeface="Calibri" pitchFamily="34" charset="0"/>
                <a:cs typeface="Arial" charset="0"/>
              </a:rPr>
              <a:t> Species diversity of communities</a:t>
            </a:r>
            <a:endParaRPr lang="en-US" altLang="en-US" sz="2400">
              <a:solidFill>
                <a:srgbClr val="002060"/>
              </a:solidFill>
              <a:latin typeface="Calibri" pitchFamily="34" charset="0"/>
              <a:cs typeface="Arial" charset="0"/>
            </a:endParaRPr>
          </a:p>
          <a:p>
            <a:pPr>
              <a:spcBef>
                <a:spcPct val="20000"/>
              </a:spcBef>
            </a:pPr>
            <a:endParaRPr lang="en-US" altLang="en-US" sz="2400">
              <a:solidFill>
                <a:srgbClr val="002060"/>
              </a:solidFill>
              <a:latin typeface="Calibri" pitchFamily="34" charset="0"/>
              <a:cs typeface="Arial" charset="0"/>
            </a:endParaRPr>
          </a:p>
        </p:txBody>
      </p:sp>
    </p:spTree>
    <p:extLst>
      <p:ext uri="{BB962C8B-B14F-4D97-AF65-F5344CB8AC3E}">
        <p14:creationId xmlns:p14="http://schemas.microsoft.com/office/powerpoint/2010/main" val="2613554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Studio_Ecology_Laptop\Studio_Ecology\Parasatism\Copepods_Mallards.bmp"/>
          <p:cNvPicPr>
            <a:picLocks noChangeAspect="1" noChangeArrowheads="1"/>
          </p:cNvPicPr>
          <p:nvPr/>
        </p:nvPicPr>
        <p:blipFill>
          <a:blip r:embed="rId3">
            <a:lum bright="10000" contrast="12000"/>
          </a:blip>
          <a:srcRect l="24446" t="59975" b="6822"/>
          <a:stretch>
            <a:fillRect/>
          </a:stretch>
        </p:blipFill>
        <p:spPr bwMode="auto">
          <a:xfrm>
            <a:off x="1209675" y="2533650"/>
            <a:ext cx="1219200" cy="938213"/>
          </a:xfrm>
          <a:prstGeom prst="rect">
            <a:avLst/>
          </a:prstGeom>
          <a:ln w="19050">
            <a:solidFill>
              <a:schemeClr val="tx1"/>
            </a:solidFill>
          </a:ln>
          <a:effectLst>
            <a:outerShdw blurRad="292100" dist="139700" dir="2700000" algn="tl" rotWithShape="0">
              <a:srgbClr val="333333">
                <a:alpha val="65000"/>
              </a:srgbClr>
            </a:outerShdw>
          </a:effectLst>
        </p:spPr>
      </p:pic>
      <p:pic>
        <p:nvPicPr>
          <p:cNvPr id="87042" name="Picture 2"/>
          <p:cNvPicPr>
            <a:picLocks noChangeAspect="1" noChangeArrowheads="1"/>
          </p:cNvPicPr>
          <p:nvPr/>
        </p:nvPicPr>
        <p:blipFill>
          <a:blip r:embed="rId4">
            <a:lum bright="-10000"/>
          </a:blip>
          <a:srcRect l="3256" t="4096" r="2307" b="6826"/>
          <a:stretch>
            <a:fillRect/>
          </a:stretch>
        </p:blipFill>
        <p:spPr bwMode="auto">
          <a:xfrm>
            <a:off x="1685925" y="3324225"/>
            <a:ext cx="838200" cy="628650"/>
          </a:xfrm>
          <a:prstGeom prst="rect">
            <a:avLst/>
          </a:prstGeom>
          <a:ln w="19050">
            <a:solidFill>
              <a:schemeClr val="tx1"/>
            </a:solid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5">
            <a:lum contrast="10000"/>
          </a:blip>
          <a:srcRect l="12573" t="5511" r="20370" b="17336"/>
          <a:stretch>
            <a:fillRect/>
          </a:stretch>
        </p:blipFill>
        <p:spPr bwMode="auto">
          <a:xfrm>
            <a:off x="1228725" y="990600"/>
            <a:ext cx="1219200" cy="990600"/>
          </a:xfrm>
          <a:prstGeom prst="rect">
            <a:avLst/>
          </a:prstGeom>
          <a:ln w="19050">
            <a:solidFill>
              <a:schemeClr val="tx1"/>
            </a:solidFill>
          </a:ln>
          <a:effectLst>
            <a:outerShdw blurRad="292100" dist="139700" dir="2700000" algn="tl" rotWithShape="0">
              <a:srgbClr val="333333">
                <a:alpha val="65000"/>
              </a:srgbClr>
            </a:outerShdw>
          </a:effectLst>
        </p:spPr>
      </p:pic>
      <p:pic>
        <p:nvPicPr>
          <p:cNvPr id="87044" name="Picture 4" descr="http://www.armofthesea.info/images/animalimgs/rperwi_lg.jpg"/>
          <p:cNvPicPr>
            <a:picLocks noChangeAspect="1" noChangeArrowheads="1"/>
          </p:cNvPicPr>
          <p:nvPr/>
        </p:nvPicPr>
        <p:blipFill>
          <a:blip r:embed="rId6">
            <a:lum contrast="30000"/>
          </a:blip>
          <a:srcRect l="13333" t="24000" r="14381" b="19048"/>
          <a:stretch>
            <a:fillRect/>
          </a:stretch>
        </p:blipFill>
        <p:spPr bwMode="auto">
          <a:xfrm>
            <a:off x="1228725" y="4419600"/>
            <a:ext cx="1160463" cy="914400"/>
          </a:xfrm>
          <a:prstGeom prst="rect">
            <a:avLst/>
          </a:prstGeom>
          <a:ln w="19050">
            <a:solidFill>
              <a:schemeClr val="tx1"/>
            </a:solidFill>
          </a:ln>
          <a:effectLst>
            <a:outerShdw blurRad="292100" dist="139700" dir="2700000" algn="tl" rotWithShape="0">
              <a:srgbClr val="333333">
                <a:alpha val="65000"/>
              </a:srgbClr>
            </a:outerShdw>
          </a:effectLst>
        </p:spPr>
      </p:pic>
      <p:pic>
        <p:nvPicPr>
          <p:cNvPr id="10" name="Picture 9" descr="Parasitic trematode.jpg"/>
          <p:cNvPicPr>
            <a:picLocks noChangeAspect="1"/>
          </p:cNvPicPr>
          <p:nvPr/>
        </p:nvPicPr>
        <p:blipFill>
          <a:blip r:embed="rId7">
            <a:lum contrast="30000"/>
          </a:blip>
          <a:srcRect b="10070"/>
          <a:stretch>
            <a:fillRect/>
          </a:stretch>
        </p:blipFill>
        <p:spPr>
          <a:xfrm>
            <a:off x="1685925" y="5257800"/>
            <a:ext cx="838200" cy="558800"/>
          </a:xfrm>
          <a:prstGeom prst="rect">
            <a:avLst/>
          </a:prstGeom>
          <a:ln w="19050">
            <a:solidFill>
              <a:schemeClr val="tx1"/>
            </a:solidFill>
          </a:ln>
          <a:effectLst>
            <a:outerShdw blurRad="292100" dist="139700" dir="2700000" algn="tl" rotWithShape="0">
              <a:srgbClr val="333333">
                <a:alpha val="65000"/>
              </a:srgbClr>
            </a:outerShdw>
          </a:effectLst>
        </p:spPr>
      </p:pic>
      <p:sp>
        <p:nvSpPr>
          <p:cNvPr id="14343" name="Rectangle 6"/>
          <p:cNvSpPr>
            <a:spLocks noGrp="1" noChangeArrowheads="1"/>
          </p:cNvSpPr>
          <p:nvPr>
            <p:ph type="title" idx="4294967295"/>
          </p:nvPr>
        </p:nvSpPr>
        <p:spPr>
          <a:xfrm>
            <a:off x="457200" y="-152400"/>
            <a:ext cx="8991600" cy="1143000"/>
          </a:xfrm>
        </p:spPr>
        <p:txBody>
          <a:bodyPr/>
          <a:lstStyle/>
          <a:p>
            <a:pPr algn="l" eaLnBrk="1" hangingPunct="1"/>
            <a:r>
              <a:rPr lang="en-US" altLang="en-US" b="1">
                <a:solidFill>
                  <a:srgbClr val="C00000"/>
                </a:solidFill>
              </a:rPr>
              <a:t>Parasites </a:t>
            </a:r>
            <a:r>
              <a:rPr lang="en-US" altLang="en-US" sz="2800" b="1">
                <a:solidFill>
                  <a:srgbClr val="C00000"/>
                </a:solidFill>
              </a:rPr>
              <a:t>&amp;</a:t>
            </a:r>
            <a:r>
              <a:rPr lang="en-US" altLang="en-US" b="1">
                <a:solidFill>
                  <a:srgbClr val="C00000"/>
                </a:solidFill>
              </a:rPr>
              <a:t> Host Behavior</a:t>
            </a:r>
          </a:p>
        </p:txBody>
      </p:sp>
      <p:sp>
        <p:nvSpPr>
          <p:cNvPr id="14344" name="Rectangle 12"/>
          <p:cNvSpPr>
            <a:spLocks noChangeArrowheads="1"/>
          </p:cNvSpPr>
          <p:nvPr/>
        </p:nvSpPr>
        <p:spPr bwMode="auto">
          <a:xfrm>
            <a:off x="1104900" y="2009775"/>
            <a:ext cx="143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Snail &amp; flat worm</a:t>
            </a:r>
          </a:p>
        </p:txBody>
      </p:sp>
      <p:sp>
        <p:nvSpPr>
          <p:cNvPr id="14345" name="Rectangle 13"/>
          <p:cNvSpPr>
            <a:spLocks noChangeArrowheads="1"/>
          </p:cNvSpPr>
          <p:nvPr/>
        </p:nvSpPr>
        <p:spPr bwMode="auto">
          <a:xfrm>
            <a:off x="1076325" y="3952875"/>
            <a:ext cx="182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Amphipod &amp; flat worm</a:t>
            </a:r>
          </a:p>
        </p:txBody>
      </p:sp>
      <p:sp>
        <p:nvSpPr>
          <p:cNvPr id="14346" name="Rectangle 14"/>
          <p:cNvSpPr>
            <a:spLocks noChangeArrowheads="1"/>
          </p:cNvSpPr>
          <p:nvPr/>
        </p:nvSpPr>
        <p:spPr bwMode="auto">
          <a:xfrm>
            <a:off x="1066800" y="5848350"/>
            <a:ext cx="1739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cs typeface="Arial" charset="0"/>
              </a:rPr>
              <a:t>Littorina &amp; trematode</a:t>
            </a:r>
          </a:p>
        </p:txBody>
      </p:sp>
      <p:sp>
        <p:nvSpPr>
          <p:cNvPr id="16" name="Rectangle 4"/>
          <p:cNvSpPr txBox="1">
            <a:spLocks noChangeArrowheads="1"/>
          </p:cNvSpPr>
          <p:nvPr/>
        </p:nvSpPr>
        <p:spPr bwMode="auto">
          <a:xfrm>
            <a:off x="2828925" y="1062038"/>
            <a:ext cx="5867400" cy="480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rgbClr val="FF0000"/>
              </a:buClr>
              <a:buSzPct val="150000"/>
              <a:buFont typeface="Arial" charset="0"/>
              <a:buChar char="•"/>
            </a:pPr>
            <a:r>
              <a:rPr lang="en-US" altLang="en-US" sz="2400" b="1">
                <a:solidFill>
                  <a:srgbClr val="002060"/>
                </a:solidFill>
                <a:cs typeface="Arial" charset="0"/>
              </a:rPr>
              <a:t> </a:t>
            </a:r>
            <a:r>
              <a:rPr lang="en-US" altLang="en-US" sz="2200" b="1">
                <a:solidFill>
                  <a:srgbClr val="002060"/>
                </a:solidFill>
                <a:cs typeface="Arial" charset="0"/>
              </a:rPr>
              <a:t>Parasite effects on behavior?</a:t>
            </a:r>
          </a:p>
          <a:p>
            <a:pPr>
              <a:spcBef>
                <a:spcPct val="20000"/>
              </a:spcBef>
              <a:buClr>
                <a:srgbClr val="FF0000"/>
              </a:buClr>
              <a:buSzPct val="150000"/>
              <a:buFont typeface="Arial" charset="0"/>
              <a:buChar char="•"/>
            </a:pPr>
            <a:endParaRPr lang="en-US" altLang="en-US" sz="2200" b="1">
              <a:solidFill>
                <a:srgbClr val="002060"/>
              </a:solidFill>
              <a:cs typeface="Arial" charset="0"/>
            </a:endParaRPr>
          </a:p>
          <a:p>
            <a:pPr>
              <a:spcBef>
                <a:spcPct val="20000"/>
              </a:spcBef>
              <a:buClr>
                <a:srgbClr val="FF0000"/>
              </a:buClr>
              <a:buSzPct val="150000"/>
              <a:buFont typeface="Arial" charset="0"/>
              <a:buChar char="•"/>
            </a:pPr>
            <a:endParaRPr lang="en-US" altLang="en-US" sz="2200" b="1">
              <a:solidFill>
                <a:srgbClr val="002060"/>
              </a:solidFill>
              <a:cs typeface="Arial" charset="0"/>
            </a:endParaRPr>
          </a:p>
          <a:p>
            <a:pPr>
              <a:spcBef>
                <a:spcPct val="20000"/>
              </a:spcBef>
              <a:buClr>
                <a:srgbClr val="FF0000"/>
              </a:buClr>
              <a:buSzPct val="150000"/>
              <a:buFont typeface="Arial" charset="0"/>
              <a:buChar char="•"/>
            </a:pPr>
            <a:r>
              <a:rPr lang="en-US" altLang="en-US" sz="2200" b="1">
                <a:solidFill>
                  <a:srgbClr val="002060"/>
                </a:solidFill>
                <a:cs typeface="Arial" charset="0"/>
              </a:rPr>
              <a:t> Flat worm parasite causes amphipods to swim near surface during day</a:t>
            </a:r>
          </a:p>
          <a:p>
            <a:pPr>
              <a:spcBef>
                <a:spcPct val="20000"/>
              </a:spcBef>
              <a:buClr>
                <a:srgbClr val="FF0000"/>
              </a:buClr>
              <a:buSzPct val="150000"/>
            </a:pPr>
            <a:endParaRPr lang="en-US" altLang="en-US" sz="2200" b="1">
              <a:solidFill>
                <a:srgbClr val="002060"/>
              </a:solidFill>
              <a:cs typeface="Arial" charset="0"/>
            </a:endParaRPr>
          </a:p>
          <a:p>
            <a:pPr>
              <a:spcBef>
                <a:spcPct val="20000"/>
              </a:spcBef>
              <a:buClr>
                <a:srgbClr val="FF0000"/>
              </a:buClr>
              <a:buSzPct val="150000"/>
              <a:buFont typeface="Arial" charset="0"/>
              <a:buChar char="•"/>
            </a:pPr>
            <a:endParaRPr lang="en-US" altLang="en-US" sz="2200" b="1">
              <a:solidFill>
                <a:srgbClr val="002060"/>
              </a:solidFill>
              <a:cs typeface="Arial" charset="0"/>
            </a:endParaRPr>
          </a:p>
          <a:p>
            <a:pPr>
              <a:spcBef>
                <a:spcPct val="20000"/>
              </a:spcBef>
              <a:buClr>
                <a:srgbClr val="FF0000"/>
              </a:buClr>
              <a:buSzPct val="150000"/>
              <a:buFont typeface="Arial" charset="0"/>
              <a:buChar char="•"/>
            </a:pPr>
            <a:endParaRPr lang="en-US" altLang="en-US" sz="2200" b="1">
              <a:solidFill>
                <a:srgbClr val="002060"/>
              </a:solidFill>
              <a:cs typeface="Arial" charset="0"/>
            </a:endParaRPr>
          </a:p>
          <a:p>
            <a:pPr>
              <a:spcBef>
                <a:spcPct val="20000"/>
              </a:spcBef>
              <a:buClr>
                <a:srgbClr val="FF0000"/>
              </a:buClr>
              <a:buSzPct val="150000"/>
              <a:buFont typeface="Arial" charset="0"/>
              <a:buChar char="•"/>
            </a:pPr>
            <a:r>
              <a:rPr lang="en-US" altLang="en-US" sz="2200" b="1">
                <a:solidFill>
                  <a:srgbClr val="002060"/>
                </a:solidFill>
                <a:cs typeface="Arial" charset="0"/>
              </a:rPr>
              <a:t> Trematode causes periwinkles to move up out of water onto rocks where they are more readily visible and easily eaten by sea gulls</a:t>
            </a:r>
          </a:p>
          <a:p>
            <a:pPr>
              <a:spcBef>
                <a:spcPct val="20000"/>
              </a:spcBef>
              <a:buClr>
                <a:srgbClr val="FF0000"/>
              </a:buClr>
              <a:buSzPct val="150000"/>
              <a:buFont typeface="Arial" charset="0"/>
              <a:buChar char="•"/>
            </a:pPr>
            <a:endParaRPr lang="en-US" altLang="en-US" sz="22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endParaRPr lang="en-US" altLang="en-US" sz="2400" b="1">
              <a:solidFill>
                <a:srgbClr val="002060"/>
              </a:solidFill>
              <a:cs typeface="Arial" charset="0"/>
            </a:endParaRPr>
          </a:p>
          <a:p>
            <a:pPr>
              <a:spcBef>
                <a:spcPct val="20000"/>
              </a:spcBef>
              <a:buClr>
                <a:srgbClr val="FF0000"/>
              </a:buClr>
              <a:buSzPct val="150000"/>
              <a:buFont typeface="Arial" charset="0"/>
              <a:buChar char="•"/>
            </a:pPr>
            <a:r>
              <a:rPr lang="en-US" altLang="en-US" sz="2400" b="1">
                <a:solidFill>
                  <a:srgbClr val="002060"/>
                </a:solidFill>
                <a:cs typeface="Arial" charset="0"/>
              </a:rPr>
              <a:t>What’s mechanism behind control?</a:t>
            </a:r>
            <a:endParaRPr lang="en-US" altLang="en-US" sz="2400" b="1">
              <a:solidFill>
                <a:srgbClr val="002060"/>
              </a:solidFill>
              <a:latin typeface="Calibri" pitchFamily="34" charset="0"/>
              <a:cs typeface="Arial" charset="0"/>
            </a:endParaRPr>
          </a:p>
        </p:txBody>
      </p:sp>
    </p:spTree>
    <p:extLst>
      <p:ext uri="{BB962C8B-B14F-4D97-AF65-F5344CB8AC3E}">
        <p14:creationId xmlns:p14="http://schemas.microsoft.com/office/powerpoint/2010/main" val="94898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7" end="7"/>
                                            </p:txEl>
                                          </p:spTgt>
                                        </p:tgtEl>
                                        <p:attrNameLst>
                                          <p:attrName>style.visibility</p:attrName>
                                        </p:attrNameLst>
                                      </p:cBhvr>
                                      <p:to>
                                        <p:strVal val="visible"/>
                                      </p:to>
                                    </p:set>
                                    <p:animEffect transition="in" filter="fade">
                                      <p:cBhvr>
                                        <p:cTn id="17" dur="500"/>
                                        <p:tgtEl>
                                          <p:spTgt spid="16">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16" end="16"/>
                                            </p:txEl>
                                          </p:spTgt>
                                        </p:tgtEl>
                                        <p:attrNameLst>
                                          <p:attrName>style.visibility</p:attrName>
                                        </p:attrNameLst>
                                      </p:cBhvr>
                                      <p:to>
                                        <p:strVal val="visible"/>
                                      </p:to>
                                    </p:set>
                                    <p:animEffect transition="in" filter="fade">
                                      <p:cBhvr>
                                        <p:cTn id="22" dur="500"/>
                                        <p:tgtEl>
                                          <p:spTgt spid="1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228600" y="125413"/>
            <a:ext cx="8229600" cy="941387"/>
          </a:xfrm>
        </p:spPr>
        <p:txBody>
          <a:bodyPr/>
          <a:lstStyle/>
          <a:p>
            <a:pPr algn="l"/>
            <a:r>
              <a:rPr lang="en-US" sz="4000" b="1">
                <a:solidFill>
                  <a:srgbClr val="C00000"/>
                </a:solidFill>
              </a:rPr>
              <a:t>What is meant by a species’ “niche”?</a:t>
            </a:r>
          </a:p>
        </p:txBody>
      </p:sp>
      <p:sp>
        <p:nvSpPr>
          <p:cNvPr id="28674" name="TextBox 7"/>
          <p:cNvSpPr txBox="1">
            <a:spLocks noChangeArrowheads="1"/>
          </p:cNvSpPr>
          <p:nvPr/>
        </p:nvSpPr>
        <p:spPr bwMode="auto">
          <a:xfrm>
            <a:off x="5105400" y="1295400"/>
            <a:ext cx="4114800" cy="5068054"/>
          </a:xfrm>
          <a:prstGeom prst="rect">
            <a:avLst/>
          </a:prstGeom>
          <a:noFill/>
          <a:ln w="9525">
            <a:noFill/>
            <a:miter lim="800000"/>
            <a:headEnd/>
            <a:tailEnd/>
          </a:ln>
        </p:spPr>
        <p:txBody>
          <a:bodyPr>
            <a:spAutoFit/>
          </a:bodyPr>
          <a:lstStyle/>
          <a:p>
            <a:pPr>
              <a:lnSpc>
                <a:spcPts val="2900"/>
              </a:lnSpc>
              <a:spcBef>
                <a:spcPts val="1200"/>
              </a:spcBef>
              <a:buClr>
                <a:srgbClr val="FF0000"/>
              </a:buClr>
              <a:buSzPct val="150000"/>
              <a:buFont typeface="Arial" charset="0"/>
              <a:buChar char="•"/>
            </a:pPr>
            <a:r>
              <a:rPr lang="en-US" sz="2000" b="1" i="1" dirty="0">
                <a:solidFill>
                  <a:srgbClr val="002060"/>
                </a:solidFill>
              </a:rPr>
              <a:t> </a:t>
            </a:r>
            <a:r>
              <a:rPr lang="en-US" b="1" dirty="0">
                <a:solidFill>
                  <a:srgbClr val="002060"/>
                </a:solidFill>
              </a:rPr>
              <a:t>“A species’ niche is the set of environmental conditions under which it can survive &amp; reproduce, including the resources it exploits for food  and the range of physical conditions it can tolerate.”</a:t>
            </a:r>
          </a:p>
          <a:p>
            <a:pPr>
              <a:lnSpc>
                <a:spcPts val="2700"/>
              </a:lnSpc>
              <a:spcBef>
                <a:spcPts val="2400"/>
              </a:spcBef>
              <a:buClr>
                <a:srgbClr val="FF0000"/>
              </a:buClr>
              <a:buSzPct val="150000"/>
              <a:buFont typeface="Arial" charset="0"/>
              <a:buChar char="•"/>
            </a:pPr>
            <a:r>
              <a:rPr lang="en-US" b="1" dirty="0">
                <a:solidFill>
                  <a:srgbClr val="002060"/>
                </a:solidFill>
              </a:rPr>
              <a:t> The niche of any species is thus </a:t>
            </a:r>
            <a:r>
              <a:rPr lang="en-US" b="1" dirty="0">
                <a:solidFill>
                  <a:srgbClr val="FF0000"/>
                </a:solidFill>
              </a:rPr>
              <a:t>multidimensional</a:t>
            </a:r>
          </a:p>
          <a:p>
            <a:pPr>
              <a:lnSpc>
                <a:spcPts val="2800"/>
              </a:lnSpc>
              <a:spcBef>
                <a:spcPts val="2400"/>
              </a:spcBef>
              <a:buClr>
                <a:srgbClr val="FF0000"/>
              </a:buClr>
              <a:buSzPct val="150000"/>
              <a:buFont typeface="Arial" charset="0"/>
              <a:buChar char="•"/>
            </a:pPr>
            <a:r>
              <a:rPr lang="en-US" b="1" dirty="0">
                <a:solidFill>
                  <a:srgbClr val="FF0000"/>
                </a:solidFill>
              </a:rPr>
              <a:t> </a:t>
            </a:r>
            <a:r>
              <a:rPr lang="en-US" b="1" dirty="0">
                <a:solidFill>
                  <a:srgbClr val="002060"/>
                </a:solidFill>
              </a:rPr>
              <a:t>What would be additional factors in determination of a niche that might be important for this and other plant species?</a:t>
            </a:r>
          </a:p>
        </p:txBody>
      </p:sp>
      <p:grpSp>
        <p:nvGrpSpPr>
          <p:cNvPr id="28675" name="Group 4"/>
          <p:cNvGrpSpPr>
            <a:grpSpLocks/>
          </p:cNvGrpSpPr>
          <p:nvPr/>
        </p:nvGrpSpPr>
        <p:grpSpPr bwMode="auto">
          <a:xfrm>
            <a:off x="1393825" y="1828800"/>
            <a:ext cx="3559175" cy="2743200"/>
            <a:chOff x="2524125" y="1219200"/>
            <a:chExt cx="6064250" cy="4343400"/>
          </a:xfrm>
        </p:grpSpPr>
        <p:pic>
          <p:nvPicPr>
            <p:cNvPr id="28679" name="Picture 14" descr="increaseLightMoistureXY"/>
            <p:cNvPicPr>
              <a:picLocks noChangeAspect="1" noChangeArrowheads="1"/>
            </p:cNvPicPr>
            <p:nvPr/>
          </p:nvPicPr>
          <p:blipFill>
            <a:blip r:embed="rId3" cstate="print"/>
            <a:srcRect/>
            <a:stretch>
              <a:fillRect/>
            </a:stretch>
          </p:blipFill>
          <p:spPr bwMode="auto">
            <a:xfrm>
              <a:off x="5260975" y="1219200"/>
              <a:ext cx="3327400" cy="2560638"/>
            </a:xfrm>
            <a:prstGeom prst="rect">
              <a:avLst/>
            </a:prstGeom>
            <a:noFill/>
            <a:ln w="9525">
              <a:noFill/>
              <a:miter lim="800000"/>
              <a:headEnd/>
              <a:tailEnd/>
            </a:ln>
          </p:spPr>
        </p:pic>
        <p:pic>
          <p:nvPicPr>
            <p:cNvPr id="28680" name="Picture 11" descr="increaseLightMoistureBlueCurve"/>
            <p:cNvPicPr>
              <a:picLocks noChangeAspect="1" noChangeArrowheads="1"/>
            </p:cNvPicPr>
            <p:nvPr/>
          </p:nvPicPr>
          <p:blipFill>
            <a:blip r:embed="rId4" cstate="print"/>
            <a:srcRect/>
            <a:stretch>
              <a:fillRect/>
            </a:stretch>
          </p:blipFill>
          <p:spPr bwMode="auto">
            <a:xfrm>
              <a:off x="3654425" y="2749550"/>
              <a:ext cx="706438" cy="1889125"/>
            </a:xfrm>
            <a:prstGeom prst="rect">
              <a:avLst/>
            </a:prstGeom>
            <a:noFill/>
            <a:ln w="9525">
              <a:noFill/>
              <a:miter lim="800000"/>
              <a:headEnd/>
              <a:tailEnd/>
            </a:ln>
          </p:spPr>
        </p:pic>
        <p:pic>
          <p:nvPicPr>
            <p:cNvPr id="28681" name="Picture 12" descr="increaseLightMoistureZ"/>
            <p:cNvPicPr>
              <a:picLocks noChangeAspect="1" noChangeArrowheads="1"/>
            </p:cNvPicPr>
            <p:nvPr/>
          </p:nvPicPr>
          <p:blipFill>
            <a:blip r:embed="rId5" cstate="print"/>
            <a:srcRect/>
            <a:stretch>
              <a:fillRect/>
            </a:stretch>
          </p:blipFill>
          <p:spPr bwMode="auto">
            <a:xfrm>
              <a:off x="2524125" y="3527425"/>
              <a:ext cx="2755900" cy="2035175"/>
            </a:xfrm>
            <a:prstGeom prst="rect">
              <a:avLst/>
            </a:prstGeom>
            <a:noFill/>
            <a:ln w="9525">
              <a:noFill/>
              <a:miter lim="800000"/>
              <a:headEnd/>
              <a:tailEnd/>
            </a:ln>
          </p:spPr>
        </p:pic>
        <p:pic>
          <p:nvPicPr>
            <p:cNvPr id="28682" name="Picture 13" descr="increaseLightMoistureGreenCurve"/>
            <p:cNvPicPr>
              <a:picLocks noChangeAspect="1" noChangeArrowheads="1"/>
            </p:cNvPicPr>
            <p:nvPr/>
          </p:nvPicPr>
          <p:blipFill>
            <a:blip r:embed="rId6" cstate="print"/>
            <a:srcRect/>
            <a:stretch>
              <a:fillRect/>
            </a:stretch>
          </p:blipFill>
          <p:spPr bwMode="auto">
            <a:xfrm>
              <a:off x="6176963" y="2133600"/>
              <a:ext cx="1273175" cy="1408113"/>
            </a:xfrm>
            <a:prstGeom prst="rect">
              <a:avLst/>
            </a:prstGeom>
            <a:noFill/>
            <a:ln w="9525">
              <a:noFill/>
              <a:miter lim="800000"/>
              <a:headEnd/>
              <a:tailEnd/>
            </a:ln>
          </p:spPr>
        </p:pic>
        <p:pic>
          <p:nvPicPr>
            <p:cNvPr id="28683" name="Picture 15" descr="increaseLightMoistureIntersections"/>
            <p:cNvPicPr>
              <a:picLocks noChangeAspect="1" noChangeArrowheads="1"/>
            </p:cNvPicPr>
            <p:nvPr/>
          </p:nvPicPr>
          <p:blipFill>
            <a:blip r:embed="rId7" cstate="print"/>
            <a:srcRect/>
            <a:stretch>
              <a:fillRect/>
            </a:stretch>
          </p:blipFill>
          <p:spPr bwMode="auto">
            <a:xfrm>
              <a:off x="3675063" y="3543300"/>
              <a:ext cx="3846512" cy="1858963"/>
            </a:xfrm>
            <a:prstGeom prst="rect">
              <a:avLst/>
            </a:prstGeom>
            <a:noFill/>
            <a:ln w="9525">
              <a:noFill/>
              <a:miter lim="800000"/>
              <a:headEnd/>
              <a:tailEnd/>
            </a:ln>
          </p:spPr>
        </p:pic>
      </p:grpSp>
      <p:pic>
        <p:nvPicPr>
          <p:cNvPr id="28676" name="Picture 7" descr="equisetum"/>
          <p:cNvPicPr>
            <a:picLocks noChangeAspect="1" noChangeArrowheads="1"/>
          </p:cNvPicPr>
          <p:nvPr/>
        </p:nvPicPr>
        <p:blipFill>
          <a:blip r:embed="rId8" cstate="print">
            <a:lum contrast="20000"/>
          </a:blip>
          <a:srcRect l="28125" t="9135" r="27431" b="3159"/>
          <a:stretch>
            <a:fillRect/>
          </a:stretch>
        </p:blipFill>
        <p:spPr bwMode="auto">
          <a:xfrm>
            <a:off x="381000" y="1066800"/>
            <a:ext cx="1066800" cy="2735263"/>
          </a:xfrm>
          <a:prstGeom prst="rect">
            <a:avLst/>
          </a:prstGeom>
          <a:noFill/>
          <a:ln w="28575">
            <a:solidFill>
              <a:schemeClr val="tx1"/>
            </a:solidFill>
            <a:miter lim="800000"/>
            <a:headEnd/>
            <a:tailEnd/>
          </a:ln>
        </p:spPr>
      </p:pic>
      <p:sp>
        <p:nvSpPr>
          <p:cNvPr id="13" name="TextBox 12"/>
          <p:cNvSpPr txBox="1">
            <a:spLocks noChangeArrowheads="1"/>
          </p:cNvSpPr>
          <p:nvPr/>
        </p:nvSpPr>
        <p:spPr bwMode="auto">
          <a:xfrm>
            <a:off x="1524000" y="4953000"/>
            <a:ext cx="2667000" cy="1908175"/>
          </a:xfrm>
          <a:prstGeom prst="rect">
            <a:avLst/>
          </a:prstGeom>
          <a:noFill/>
          <a:ln w="9525">
            <a:noFill/>
            <a:miter lim="800000"/>
            <a:headEnd/>
            <a:tailEnd/>
          </a:ln>
        </p:spPr>
        <p:txBody>
          <a:bodyPr>
            <a:spAutoFit/>
          </a:bodyPr>
          <a:lstStyle/>
          <a:p>
            <a:pPr>
              <a:spcBef>
                <a:spcPts val="600"/>
              </a:spcBef>
            </a:pPr>
            <a:r>
              <a:rPr lang="en-US" sz="2400" b="1" i="1">
                <a:solidFill>
                  <a:srgbClr val="002060"/>
                </a:solidFill>
              </a:rPr>
              <a:t>Nutrients (N,P)</a:t>
            </a:r>
          </a:p>
          <a:p>
            <a:pPr>
              <a:spcBef>
                <a:spcPts val="600"/>
              </a:spcBef>
            </a:pPr>
            <a:r>
              <a:rPr lang="en-US" sz="2400" b="1" i="1">
                <a:solidFill>
                  <a:srgbClr val="002060"/>
                </a:solidFill>
              </a:rPr>
              <a:t>pH</a:t>
            </a:r>
          </a:p>
          <a:p>
            <a:pPr>
              <a:spcBef>
                <a:spcPts val="600"/>
              </a:spcBef>
            </a:pPr>
            <a:r>
              <a:rPr lang="en-US" sz="2400" b="1" i="1">
                <a:solidFill>
                  <a:srgbClr val="002060"/>
                </a:solidFill>
              </a:rPr>
              <a:t>N-dimensional</a:t>
            </a:r>
          </a:p>
          <a:p>
            <a:endParaRPr lang="en-US"/>
          </a:p>
          <a:p>
            <a:endParaRPr lang="en-US"/>
          </a:p>
        </p:txBody>
      </p:sp>
      <p:sp>
        <p:nvSpPr>
          <p:cNvPr id="28678" name="TextBox 13"/>
          <p:cNvSpPr txBox="1">
            <a:spLocks noChangeArrowheads="1"/>
          </p:cNvSpPr>
          <p:nvPr/>
        </p:nvSpPr>
        <p:spPr bwMode="auto">
          <a:xfrm>
            <a:off x="295275" y="3771900"/>
            <a:ext cx="1447800" cy="338138"/>
          </a:xfrm>
          <a:prstGeom prst="rect">
            <a:avLst/>
          </a:prstGeom>
          <a:noFill/>
          <a:ln w="9525">
            <a:noFill/>
            <a:miter lim="800000"/>
            <a:headEnd/>
            <a:tailEnd/>
          </a:ln>
        </p:spPr>
        <p:txBody>
          <a:bodyPr>
            <a:spAutoFit/>
          </a:bodyPr>
          <a:lstStyle/>
          <a:p>
            <a:r>
              <a:rPr lang="en-US" sz="1600" b="1">
                <a:solidFill>
                  <a:srgbClr val="002060"/>
                </a:solidFill>
              </a:rPr>
              <a:t>Equisetum</a:t>
            </a:r>
          </a:p>
        </p:txBody>
      </p:sp>
    </p:spTree>
    <p:extLst>
      <p:ext uri="{BB962C8B-B14F-4D97-AF65-F5344CB8AC3E}">
        <p14:creationId xmlns:p14="http://schemas.microsoft.com/office/powerpoint/2010/main" val="14153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500" fill="hold"/>
                                        <p:tgtEl>
                                          <p:spTgt spid="1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p:cTn id="2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500" fill="hold"/>
                                        <p:tgtEl>
                                          <p:spTgt spid="1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rrowheads="1"/>
          </p:cNvPicPr>
          <p:nvPr/>
        </p:nvPicPr>
        <p:blipFill>
          <a:blip r:embed="rId3">
            <a:extLst>
              <a:ext uri="{28A0092B-C50C-407E-A947-70E740481C1C}">
                <a14:useLocalDpi xmlns:a14="http://schemas.microsoft.com/office/drawing/2010/main" val="0"/>
              </a:ext>
            </a:extLst>
          </a:blip>
          <a:srcRect l="11224" t="36429" r="1019"/>
          <a:stretch>
            <a:fillRect/>
          </a:stretch>
        </p:blipFill>
        <p:spPr bwMode="auto">
          <a:xfrm>
            <a:off x="457200" y="3962400"/>
            <a:ext cx="3886200" cy="2514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7"/>
          <p:cNvSpPr txBox="1">
            <a:spLocks noChangeArrowheads="1"/>
          </p:cNvSpPr>
          <p:nvPr/>
        </p:nvSpPr>
        <p:spPr>
          <a:xfrm>
            <a:off x="76200" y="274638"/>
            <a:ext cx="9067800" cy="1143000"/>
          </a:xfrm>
          <a:prstGeom prst="rect">
            <a:avLst/>
          </a:prstGeom>
        </p:spPr>
        <p:txBody>
          <a:bodyPr/>
          <a:lstStyle/>
          <a:p>
            <a:pPr>
              <a:defRPr/>
            </a:pPr>
            <a:r>
              <a:rPr lang="en-US" sz="3600" b="1" dirty="0">
                <a:solidFill>
                  <a:srgbClr val="C00000"/>
                </a:solidFill>
                <a:latin typeface="+mj-lt"/>
                <a:ea typeface="+mj-ea"/>
                <a:cs typeface="+mj-cs"/>
              </a:rPr>
              <a:t>Effects of Parasites on Host Abundance</a:t>
            </a:r>
          </a:p>
        </p:txBody>
      </p:sp>
      <p:sp>
        <p:nvSpPr>
          <p:cNvPr id="4" name="Rectangle 4"/>
          <p:cNvSpPr txBox="1">
            <a:spLocks noChangeArrowheads="1"/>
          </p:cNvSpPr>
          <p:nvPr/>
        </p:nvSpPr>
        <p:spPr bwMode="auto">
          <a:xfrm>
            <a:off x="4648200" y="1485900"/>
            <a:ext cx="449580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buClr>
                <a:srgbClr val="FF0000"/>
              </a:buClr>
              <a:buSzPct val="150000"/>
              <a:buFont typeface="Arial" charset="0"/>
              <a:buChar char="•"/>
            </a:pPr>
            <a:r>
              <a:rPr lang="en-US" altLang="en-US" sz="2000" b="1">
                <a:solidFill>
                  <a:srgbClr val="002060"/>
                </a:solidFill>
                <a:latin typeface="Calibri" pitchFamily="34" charset="0"/>
                <a:cs typeface="Arial" charset="0"/>
              </a:rPr>
              <a:t> Ticks increase mortality of cattle egret nestlings by 300-500% compared to  tick free chicks treated with insecticide</a:t>
            </a:r>
          </a:p>
          <a:p>
            <a:pPr>
              <a:spcBef>
                <a:spcPct val="20000"/>
              </a:spcBef>
              <a:buClr>
                <a:srgbClr val="FF0000"/>
              </a:buClr>
              <a:buSzPct val="150000"/>
              <a:buFontTx/>
              <a:buChar char="•"/>
            </a:pPr>
            <a:r>
              <a:rPr lang="en-US" altLang="en-US" sz="2000" b="1">
                <a:solidFill>
                  <a:srgbClr val="002060"/>
                </a:solidFill>
                <a:latin typeface="Calibri" pitchFamily="34" charset="0"/>
                <a:cs typeface="Arial" charset="0"/>
              </a:rPr>
              <a:t> # of ticks can reach 25 per chick</a:t>
            </a:r>
          </a:p>
          <a:p>
            <a:pPr>
              <a:spcBef>
                <a:spcPct val="20000"/>
              </a:spcBef>
              <a:buClr>
                <a:srgbClr val="FF0000"/>
              </a:buClr>
              <a:buSzPct val="150000"/>
              <a:buFont typeface="Arial" charset="0"/>
              <a:buChar char="•"/>
            </a:pPr>
            <a:endParaRPr lang="en-US" altLang="en-US" sz="2000" b="1">
              <a:solidFill>
                <a:srgbClr val="002060"/>
              </a:solidFill>
              <a:latin typeface="Calibri" pitchFamily="34" charset="0"/>
              <a:cs typeface="Arial" charset="0"/>
            </a:endParaRPr>
          </a:p>
          <a:p>
            <a:pPr>
              <a:spcBef>
                <a:spcPts val="3000"/>
              </a:spcBef>
              <a:buClr>
                <a:srgbClr val="FF0000"/>
              </a:buClr>
              <a:buSzPct val="150000"/>
              <a:buFont typeface="Arial" charset="0"/>
              <a:buChar char="•"/>
            </a:pPr>
            <a:endParaRPr lang="en-US" altLang="en-US" sz="2000" b="1">
              <a:solidFill>
                <a:srgbClr val="002060"/>
              </a:solidFill>
              <a:latin typeface="Calibri" pitchFamily="34" charset="0"/>
              <a:cs typeface="Arial" charset="0"/>
            </a:endParaRPr>
          </a:p>
          <a:p>
            <a:pPr>
              <a:spcBef>
                <a:spcPts val="3000"/>
              </a:spcBef>
              <a:buClr>
                <a:srgbClr val="FF0000"/>
              </a:buClr>
              <a:buSzPct val="150000"/>
              <a:buFont typeface="Arial" charset="0"/>
              <a:buChar char="•"/>
            </a:pPr>
            <a:r>
              <a:rPr lang="en-US" altLang="en-US" sz="2000" b="1">
                <a:solidFill>
                  <a:srgbClr val="002060"/>
                </a:solidFill>
                <a:latin typeface="Calibri" pitchFamily="34" charset="0"/>
                <a:cs typeface="Arial" charset="0"/>
              </a:rPr>
              <a:t> Mange in Sweden reduced fox population abundance  5x</a:t>
            </a:r>
          </a:p>
          <a:p>
            <a:pPr>
              <a:spcBef>
                <a:spcPct val="20000"/>
              </a:spcBef>
              <a:buClr>
                <a:srgbClr val="FF0000"/>
              </a:buClr>
              <a:buSzPct val="150000"/>
              <a:buFont typeface="Arial" charset="0"/>
              <a:buChar char="•"/>
            </a:pPr>
            <a:endParaRPr lang="en-US" altLang="en-US" sz="2000" b="1">
              <a:solidFill>
                <a:srgbClr val="002060"/>
              </a:solidFill>
              <a:latin typeface="Calibri" pitchFamily="34" charset="0"/>
              <a:cs typeface="Arial" charset="0"/>
            </a:endParaRPr>
          </a:p>
          <a:p>
            <a:pPr>
              <a:spcBef>
                <a:spcPct val="20000"/>
              </a:spcBef>
              <a:buClr>
                <a:srgbClr val="FF0000"/>
              </a:buClr>
              <a:buSzPct val="150000"/>
              <a:buFont typeface="Arial" charset="0"/>
              <a:buChar char="•"/>
            </a:pPr>
            <a:r>
              <a:rPr lang="en-US" altLang="en-US" sz="2000" b="1">
                <a:solidFill>
                  <a:srgbClr val="002060"/>
                </a:solidFill>
                <a:latin typeface="Calibri" pitchFamily="34" charset="0"/>
                <a:cs typeface="Arial" charset="0"/>
              </a:rPr>
              <a:t> Hare population quickly increased 6x</a:t>
            </a:r>
            <a:r>
              <a:rPr lang="en-US" altLang="en-US" sz="2000">
                <a:solidFill>
                  <a:srgbClr val="002060"/>
                </a:solidFill>
                <a:latin typeface="Calibri" pitchFamily="34" charset="0"/>
                <a:cs typeface="Arial" charset="0"/>
              </a:rPr>
              <a:t> </a:t>
            </a:r>
            <a:r>
              <a:rPr lang="en-US" altLang="en-US" sz="2000" b="1">
                <a:solidFill>
                  <a:srgbClr val="002060"/>
                </a:solidFill>
                <a:latin typeface="Calibri" pitchFamily="34" charset="0"/>
                <a:cs typeface="Arial" charset="0"/>
              </a:rPr>
              <a:t>as the red fox is a direct predator of Hares. </a:t>
            </a:r>
          </a:p>
          <a:p>
            <a:pPr>
              <a:spcBef>
                <a:spcPct val="20000"/>
              </a:spcBef>
            </a:pPr>
            <a:endParaRPr lang="en-US" altLang="en-US" sz="2000" b="1">
              <a:solidFill>
                <a:srgbClr val="002060"/>
              </a:solidFill>
              <a:latin typeface="Calibri" pitchFamily="34" charset="0"/>
              <a:cs typeface="Arial" charset="0"/>
            </a:endParaRPr>
          </a:p>
        </p:txBody>
      </p:sp>
      <p:pic>
        <p:nvPicPr>
          <p:cNvPr id="15365" name="Picture 4" descr="Ticks &amp; heron survival.jpg"/>
          <p:cNvPicPr>
            <a:picLocks noChangeAspect="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515938" y="1219200"/>
            <a:ext cx="3827462" cy="2365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06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Studio_Ecology_Laptop\Studio_Ecology\Parasatism\DOBSON_Prevention of PopulationCycles.bmp"/>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7852" t="4404" r="4482" b="3349"/>
          <a:stretch>
            <a:fillRect/>
          </a:stretch>
        </p:blipFill>
        <p:spPr bwMode="auto">
          <a:xfrm>
            <a:off x="419100" y="1933575"/>
            <a:ext cx="3084513" cy="32813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Red Grouse.jpg"/>
          <p:cNvPicPr>
            <a:picLocks noChangeAspect="1"/>
          </p:cNvPicPr>
          <p:nvPr/>
        </p:nvPicPr>
        <p:blipFill>
          <a:blip r:embed="rId4">
            <a:lum contrast="30000"/>
          </a:blip>
          <a:stretch>
            <a:fillRect/>
          </a:stretch>
        </p:blipFill>
        <p:spPr>
          <a:xfrm>
            <a:off x="304800" y="304800"/>
            <a:ext cx="990600" cy="1047750"/>
          </a:xfrm>
          <a:prstGeom prst="rect">
            <a:avLst/>
          </a:prstGeom>
          <a:ln w="19050">
            <a:solidFill>
              <a:schemeClr val="tx1"/>
            </a:solidFill>
          </a:ln>
          <a:effectLst>
            <a:outerShdw blurRad="292100" dist="139700" dir="2700000" algn="tl" rotWithShape="0">
              <a:srgbClr val="333333">
                <a:alpha val="65000"/>
              </a:srgbClr>
            </a:outerShdw>
          </a:effectLst>
        </p:spPr>
      </p:pic>
      <p:pic>
        <p:nvPicPr>
          <p:cNvPr id="16388" name="Picture 7" descr="C:\Studio_Ecology_Laptop\Studio_Ecology\Parasatism\Dobson_control.bmp"/>
          <p:cNvPicPr>
            <a:picLocks noChangeAspect="1" noChangeArrowheads="1"/>
          </p:cNvPicPr>
          <p:nvPr/>
        </p:nvPicPr>
        <p:blipFill>
          <a:blip r:embed="rId5">
            <a:lum bright="-10000" contrast="30000"/>
            <a:extLst>
              <a:ext uri="{28A0092B-C50C-407E-A947-70E740481C1C}">
                <a14:useLocalDpi xmlns:a14="http://schemas.microsoft.com/office/drawing/2010/main" val="0"/>
              </a:ext>
            </a:extLst>
          </a:blip>
          <a:srcRect l="1801" r="4576" b="3030"/>
          <a:stretch>
            <a:fillRect/>
          </a:stretch>
        </p:blipFill>
        <p:spPr bwMode="auto">
          <a:xfrm>
            <a:off x="3962400" y="1828800"/>
            <a:ext cx="37338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7"/>
          <p:cNvSpPr>
            <a:spLocks noGrp="1" noChangeArrowheads="1"/>
          </p:cNvSpPr>
          <p:nvPr>
            <p:ph type="title" idx="4294967295"/>
          </p:nvPr>
        </p:nvSpPr>
        <p:spPr>
          <a:xfrm>
            <a:off x="1343025" y="628650"/>
            <a:ext cx="6124575" cy="1143000"/>
          </a:xfrm>
        </p:spPr>
        <p:txBody>
          <a:bodyPr/>
          <a:lstStyle/>
          <a:p>
            <a:pPr algn="l" eaLnBrk="1" hangingPunct="1"/>
            <a:r>
              <a:rPr lang="en-US" altLang="en-US" sz="3600" b="1">
                <a:solidFill>
                  <a:srgbClr val="C00000"/>
                </a:solidFill>
              </a:rPr>
              <a:t>Parasites Can Drive Host Cycles</a:t>
            </a:r>
          </a:p>
        </p:txBody>
      </p:sp>
      <p:sp>
        <p:nvSpPr>
          <p:cNvPr id="16390" name="TextBox 9"/>
          <p:cNvSpPr txBox="1">
            <a:spLocks noChangeArrowheads="1"/>
          </p:cNvSpPr>
          <p:nvPr/>
        </p:nvSpPr>
        <p:spPr bwMode="auto">
          <a:xfrm rot="-5400000">
            <a:off x="2744788" y="3160712"/>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a:cs typeface="Arial" charset="0"/>
              </a:rPr>
              <a:t>Number of Grouse</a:t>
            </a:r>
          </a:p>
        </p:txBody>
      </p:sp>
      <p:pic>
        <p:nvPicPr>
          <p:cNvPr id="16391" name="Picture 7" descr="Nematode parasit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0450" y="457200"/>
            <a:ext cx="1068388" cy="895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1"/>
          <p:cNvGrpSpPr>
            <a:grpSpLocks/>
          </p:cNvGrpSpPr>
          <p:nvPr/>
        </p:nvGrpSpPr>
        <p:grpSpPr bwMode="auto">
          <a:xfrm>
            <a:off x="4019550" y="3789363"/>
            <a:ext cx="4972050" cy="2382837"/>
            <a:chOff x="4019550" y="3789363"/>
            <a:chExt cx="4972050" cy="2382837"/>
          </a:xfrm>
        </p:grpSpPr>
        <p:pic>
          <p:nvPicPr>
            <p:cNvPr id="16394" name="Picture 10" descr="C:\Studio_Ecology_Laptop\Studio_Ecology\Parasatism\Dobson_tWO_tREATMENTS.bmp"/>
            <p:cNvPicPr>
              <a:picLocks noChangeAspect="1" noChangeArrowheads="1"/>
            </p:cNvPicPr>
            <p:nvPr/>
          </p:nvPicPr>
          <p:blipFill>
            <a:blip r:embed="rId7">
              <a:lum bright="-10000" contrast="30000"/>
              <a:extLst>
                <a:ext uri="{28A0092B-C50C-407E-A947-70E740481C1C}">
                  <a14:useLocalDpi xmlns:a14="http://schemas.microsoft.com/office/drawing/2010/main" val="0"/>
                </a:ext>
              </a:extLst>
            </a:blip>
            <a:srcRect/>
            <a:stretch>
              <a:fillRect/>
            </a:stretch>
          </p:blipFill>
          <p:spPr bwMode="auto">
            <a:xfrm>
              <a:off x="4019550" y="3943350"/>
              <a:ext cx="3752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8"/>
            <p:cNvSpPr txBox="1">
              <a:spLocks noChangeArrowheads="1"/>
            </p:cNvSpPr>
            <p:nvPr/>
          </p:nvSpPr>
          <p:spPr bwMode="auto">
            <a:xfrm>
              <a:off x="6934200" y="3789363"/>
              <a:ext cx="2057400" cy="430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b="1">
                  <a:cs typeface="Arial" charset="0"/>
                </a:rPr>
                <a:t>Anti-parasite drug given to red grouse in control areas</a:t>
              </a:r>
            </a:p>
          </p:txBody>
        </p:sp>
        <p:cxnSp>
          <p:nvCxnSpPr>
            <p:cNvPr id="11" name="Straight Arrow Connector 10"/>
            <p:cNvCxnSpPr/>
            <p:nvPr/>
          </p:nvCxnSpPr>
          <p:spPr>
            <a:xfrm rot="10800000" flipV="1">
              <a:off x="5334000" y="3886200"/>
              <a:ext cx="1600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6553200" y="3886200"/>
              <a:ext cx="3810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6393" name="Text Box 13"/>
          <p:cNvSpPr txBox="1">
            <a:spLocks noChangeArrowheads="1"/>
          </p:cNvSpPr>
          <p:nvPr/>
        </p:nvSpPr>
        <p:spPr bwMode="auto">
          <a:xfrm>
            <a:off x="381000" y="6248400"/>
            <a:ext cx="2743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i="1"/>
              <a:t>Science</a:t>
            </a:r>
            <a:r>
              <a:rPr lang="en-US" altLang="en-US" sz="1000"/>
              <a:t> 18 December 1998:</a:t>
            </a:r>
            <a:br>
              <a:rPr lang="en-US" altLang="en-US" sz="1000"/>
            </a:br>
            <a:r>
              <a:rPr lang="en-US" altLang="en-US" sz="1000"/>
              <a:t>Vol. 282. no. 5397, pp. 2256 - 2258</a:t>
            </a:r>
            <a:br>
              <a:rPr lang="en-US" altLang="en-US"/>
            </a:br>
            <a:endParaRPr lang="en-US" altLang="en-US"/>
          </a:p>
        </p:txBody>
      </p:sp>
    </p:spTree>
    <p:extLst>
      <p:ext uri="{BB962C8B-B14F-4D97-AF65-F5344CB8AC3E}">
        <p14:creationId xmlns:p14="http://schemas.microsoft.com/office/powerpoint/2010/main" val="24132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Studio_Ecology_Laptop\Studio_Ecology\Parasatism\Wsp_Spider_Title.bmp"/>
          <p:cNvPicPr>
            <a:picLocks noChangeAspect="1" noChangeArrowheads="1"/>
          </p:cNvPicPr>
          <p:nvPr/>
        </p:nvPicPr>
        <p:blipFill>
          <a:blip r:embed="rId3">
            <a:lum bright="-12000" contrast="20000"/>
            <a:extLst>
              <a:ext uri="{28A0092B-C50C-407E-A947-70E740481C1C}">
                <a14:useLocalDpi xmlns:a14="http://schemas.microsoft.com/office/drawing/2010/main" val="0"/>
              </a:ext>
            </a:extLst>
          </a:blip>
          <a:srcRect l="1666"/>
          <a:stretch>
            <a:fillRect/>
          </a:stretch>
        </p:blipFill>
        <p:spPr bwMode="auto">
          <a:xfrm>
            <a:off x="304800" y="1471613"/>
            <a:ext cx="47244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0" name="Picture 8" descr="C:\Studio_Ecology_Laptop\Studio_Ecology\Parasatism\Abnormal_web.bmp"/>
          <p:cNvPicPr>
            <a:picLocks noChangeAspect="1" noChangeArrowheads="1"/>
          </p:cNvPicPr>
          <p:nvPr/>
        </p:nvPicPr>
        <p:blipFill>
          <a:blip r:embed="rId4">
            <a:lum contrast="10000"/>
          </a:blip>
          <a:srcRect l="3571" t="7140" r="10267" b="7186"/>
          <a:stretch>
            <a:fillRect/>
          </a:stretch>
        </p:blipFill>
        <p:spPr bwMode="auto">
          <a:xfrm>
            <a:off x="2428875" y="2438400"/>
            <a:ext cx="1838325" cy="2743200"/>
          </a:xfrm>
          <a:prstGeom prst="rect">
            <a:avLst/>
          </a:prstGeom>
          <a:ln>
            <a:noFill/>
          </a:ln>
          <a:effectLst>
            <a:outerShdw blurRad="292100" dist="139700" dir="2700000" algn="tl" rotWithShape="0">
              <a:srgbClr val="333333">
                <a:alpha val="65000"/>
              </a:srgbClr>
            </a:outerShdw>
          </a:effectLst>
        </p:spPr>
      </p:pic>
      <p:pic>
        <p:nvPicPr>
          <p:cNvPr id="17412" name="Picture 9" descr="C:\Studio_Ecology_Laptop\Studio_Ecology\Parasatism\Normal_Web.bmp"/>
          <p:cNvPicPr>
            <a:picLocks noChangeAspect="1" noChangeArrowheads="1"/>
          </p:cNvPicPr>
          <p:nvPr/>
        </p:nvPicPr>
        <p:blipFill>
          <a:blip r:embed="rId5">
            <a:lum contrast="10000"/>
            <a:extLst>
              <a:ext uri="{28A0092B-C50C-407E-A947-70E740481C1C}">
                <a14:useLocalDpi xmlns:a14="http://schemas.microsoft.com/office/drawing/2010/main" val="0"/>
              </a:ext>
            </a:extLst>
          </a:blip>
          <a:srcRect l="14394" t="4712" r="3030" b="10461"/>
          <a:stretch>
            <a:fillRect/>
          </a:stretch>
        </p:blipFill>
        <p:spPr bwMode="auto">
          <a:xfrm>
            <a:off x="381000" y="2438400"/>
            <a:ext cx="20764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Grp="1" noChangeArrowheads="1"/>
          </p:cNvSpPr>
          <p:nvPr>
            <p:ph type="title" idx="4294967295"/>
          </p:nvPr>
        </p:nvSpPr>
        <p:spPr>
          <a:xfrm>
            <a:off x="152400" y="190500"/>
            <a:ext cx="8991600" cy="1143000"/>
          </a:xfrm>
        </p:spPr>
        <p:txBody>
          <a:bodyPr/>
          <a:lstStyle/>
          <a:p>
            <a:pPr algn="l" eaLnBrk="1" hangingPunct="1"/>
            <a:r>
              <a:rPr lang="en-US" altLang="en-US" b="1">
                <a:solidFill>
                  <a:srgbClr val="C00000"/>
                </a:solidFill>
              </a:rPr>
              <a:t>Parasites </a:t>
            </a:r>
            <a:r>
              <a:rPr lang="en-US" altLang="en-US" sz="2800" b="1">
                <a:solidFill>
                  <a:srgbClr val="C00000"/>
                </a:solidFill>
              </a:rPr>
              <a:t>&amp;</a:t>
            </a:r>
            <a:r>
              <a:rPr lang="en-US" altLang="en-US" b="1">
                <a:solidFill>
                  <a:srgbClr val="C00000"/>
                </a:solidFill>
              </a:rPr>
              <a:t> Host Behavior</a:t>
            </a:r>
          </a:p>
        </p:txBody>
      </p:sp>
      <p:sp>
        <p:nvSpPr>
          <p:cNvPr id="18438" name="Rectangle 6"/>
          <p:cNvSpPr>
            <a:spLocks noChangeArrowheads="1"/>
          </p:cNvSpPr>
          <p:nvPr/>
        </p:nvSpPr>
        <p:spPr bwMode="auto">
          <a:xfrm>
            <a:off x="4495800" y="2257425"/>
            <a:ext cx="45720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ts val="2400"/>
              </a:spcBef>
              <a:buClr>
                <a:srgbClr val="FF0000"/>
              </a:buClr>
              <a:buSzPct val="60000"/>
              <a:buFont typeface="Marlett" pitchFamily="2" charset="2"/>
              <a:buChar char="n"/>
            </a:pPr>
            <a:r>
              <a:rPr lang="en-US" altLang="en-US" b="1">
                <a:cs typeface="Arial" charset="0"/>
              </a:rPr>
              <a:t> </a:t>
            </a:r>
            <a:r>
              <a:rPr lang="en-US" altLang="en-US" b="1">
                <a:solidFill>
                  <a:srgbClr val="002060"/>
                </a:solidFill>
                <a:cs typeface="Arial" charset="0"/>
              </a:rPr>
              <a:t>Wasp injects larvae into host</a:t>
            </a:r>
          </a:p>
          <a:p>
            <a:pPr eaLnBrk="1" hangingPunct="1">
              <a:lnSpc>
                <a:spcPct val="120000"/>
              </a:lnSpc>
              <a:spcBef>
                <a:spcPts val="2400"/>
              </a:spcBef>
              <a:buClr>
                <a:srgbClr val="FF0000"/>
              </a:buClr>
              <a:buSzPct val="60000"/>
              <a:buFont typeface="Marlett" pitchFamily="2" charset="2"/>
              <a:buChar char="n"/>
            </a:pPr>
            <a:r>
              <a:rPr lang="en-US" altLang="en-US" b="1">
                <a:solidFill>
                  <a:srgbClr val="002060"/>
                </a:solidFill>
                <a:cs typeface="Arial" charset="0"/>
              </a:rPr>
              <a:t>Spider is induced to make new web that serves as wasp larvae cocoon.</a:t>
            </a:r>
          </a:p>
          <a:p>
            <a:pPr eaLnBrk="1" hangingPunct="1">
              <a:lnSpc>
                <a:spcPct val="120000"/>
              </a:lnSpc>
              <a:spcBef>
                <a:spcPts val="2400"/>
              </a:spcBef>
              <a:buClr>
                <a:srgbClr val="FF0000"/>
              </a:buClr>
              <a:buSzPct val="60000"/>
              <a:buFont typeface="Marlett" pitchFamily="2" charset="2"/>
              <a:buChar char="n"/>
            </a:pPr>
            <a:r>
              <a:rPr lang="en-US" altLang="en-US" b="1">
                <a:solidFill>
                  <a:srgbClr val="002060"/>
                </a:solidFill>
                <a:cs typeface="Arial" charset="0"/>
              </a:rPr>
              <a:t> Web weaving routine is similar to early stages of normal web building routine by the spider but later steps in web weaving are inhibited</a:t>
            </a:r>
          </a:p>
          <a:p>
            <a:pPr eaLnBrk="1" hangingPunct="1">
              <a:spcBef>
                <a:spcPts val="1800"/>
              </a:spcBef>
              <a:buClr>
                <a:srgbClr val="FF0000"/>
              </a:buClr>
              <a:buSzPct val="60000"/>
              <a:buFont typeface="Marlett" pitchFamily="2" charset="2"/>
              <a:buNone/>
            </a:pPr>
            <a:endParaRPr lang="en-US" altLang="en-US" sz="1600" b="1">
              <a:solidFill>
                <a:srgbClr val="002060"/>
              </a:solidFill>
              <a:cs typeface="Arial" charset="0"/>
            </a:endParaRPr>
          </a:p>
        </p:txBody>
      </p:sp>
      <p:sp>
        <p:nvSpPr>
          <p:cNvPr id="17415" name="Text Box 7"/>
          <p:cNvSpPr txBox="1">
            <a:spLocks noChangeArrowheads="1"/>
          </p:cNvSpPr>
          <p:nvPr/>
        </p:nvSpPr>
        <p:spPr bwMode="auto">
          <a:xfrm>
            <a:off x="304800" y="6172200"/>
            <a:ext cx="2743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i="1"/>
              <a:t>W.G. Eberhardt in Nature</a:t>
            </a:r>
            <a:r>
              <a:rPr lang="en-US" altLang="en-US" sz="1200"/>
              <a:t> </a:t>
            </a:r>
            <a:r>
              <a:rPr lang="en-US" altLang="en-US" sz="1200" b="1"/>
              <a:t>406</a:t>
            </a:r>
            <a:r>
              <a:rPr lang="en-US" altLang="en-US" sz="1200"/>
              <a:t>, 255-256 (20 July 2000)</a:t>
            </a:r>
            <a:r>
              <a:rPr lang="en-US" altLang="en-US"/>
              <a:t> </a:t>
            </a:r>
          </a:p>
        </p:txBody>
      </p:sp>
    </p:spTree>
    <p:extLst>
      <p:ext uri="{BB962C8B-B14F-4D97-AF65-F5344CB8AC3E}">
        <p14:creationId xmlns:p14="http://schemas.microsoft.com/office/powerpoint/2010/main" val="977395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96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6"/>
          <p:cNvSpPr txBox="1">
            <a:spLocks noChangeArrowheads="1"/>
          </p:cNvSpPr>
          <p:nvPr/>
        </p:nvSpPr>
        <p:spPr bwMode="auto">
          <a:xfrm>
            <a:off x="4191000" y="1447800"/>
            <a:ext cx="4572000" cy="2376488"/>
          </a:xfrm>
          <a:prstGeom prst="rect">
            <a:avLst/>
          </a:prstGeom>
          <a:noFill/>
          <a:ln w="9525">
            <a:noFill/>
            <a:miter lim="800000"/>
            <a:headEnd/>
            <a:tailEnd/>
          </a:ln>
          <a:effectLst/>
        </p:spPr>
        <p:txBody>
          <a:bodyPr>
            <a:spAutoFit/>
          </a:bodyPr>
          <a:lstStyle/>
          <a:p>
            <a:pPr>
              <a:lnSpc>
                <a:spcPct val="50000"/>
              </a:lnSpc>
              <a:buClr>
                <a:srgbClr val="A50021"/>
              </a:buClr>
              <a:buSzPct val="55000"/>
              <a:buFont typeface="Marlett" pitchFamily="2" charset="2"/>
              <a:buNone/>
              <a:defRPr/>
            </a:pPr>
            <a:r>
              <a:rPr lang="en-US" sz="4400" b="1" dirty="0">
                <a:effectLst>
                  <a:outerShdw blurRad="38100" dist="38100" dir="2700000" algn="tl">
                    <a:srgbClr val="C0C0C0"/>
                  </a:outerShdw>
                </a:effectLst>
                <a:cs typeface="Arial" charset="0"/>
              </a:rPr>
              <a:t> </a:t>
            </a:r>
          </a:p>
          <a:p>
            <a:pPr>
              <a:buClr>
                <a:srgbClr val="A50021"/>
              </a:buClr>
              <a:buSzPct val="55000"/>
              <a:buFont typeface="Marlett" pitchFamily="2" charset="2"/>
              <a:buNone/>
              <a:defRPr/>
            </a:pPr>
            <a:r>
              <a:rPr lang="en-US" sz="3200" b="1" dirty="0">
                <a:solidFill>
                  <a:srgbClr val="002060"/>
                </a:solidFill>
                <a:cs typeface="Arial" charset="0"/>
              </a:rPr>
              <a:t>Interactions among two or more species where all partners benefit.</a:t>
            </a:r>
          </a:p>
        </p:txBody>
      </p:sp>
      <p:sp>
        <p:nvSpPr>
          <p:cNvPr id="18435" name="Rectangle 2"/>
          <p:cNvSpPr>
            <a:spLocks noGrp="1" noChangeArrowheads="1"/>
          </p:cNvSpPr>
          <p:nvPr>
            <p:ph type="title" idx="4294967295"/>
          </p:nvPr>
        </p:nvSpPr>
        <p:spPr>
          <a:xfrm>
            <a:off x="381000" y="228600"/>
            <a:ext cx="8229600" cy="1143000"/>
          </a:xfrm>
        </p:spPr>
        <p:txBody>
          <a:bodyPr/>
          <a:lstStyle/>
          <a:p>
            <a:pPr eaLnBrk="1" hangingPunct="1"/>
            <a:r>
              <a:rPr lang="en-US" altLang="en-US" sz="4800" b="1">
                <a:solidFill>
                  <a:srgbClr val="C00000"/>
                </a:solidFill>
              </a:rPr>
              <a:t>Mutualism</a:t>
            </a:r>
          </a:p>
        </p:txBody>
      </p:sp>
      <p:sp>
        <p:nvSpPr>
          <p:cNvPr id="5" name="Rectangle 4"/>
          <p:cNvSpPr>
            <a:spLocks noChangeArrowheads="1"/>
          </p:cNvSpPr>
          <p:nvPr/>
        </p:nvSpPr>
        <p:spPr bwMode="auto">
          <a:xfrm>
            <a:off x="4114800" y="3886200"/>
            <a:ext cx="45720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1800"/>
              </a:spcBef>
              <a:buClr>
                <a:srgbClr val="A50021"/>
              </a:buClr>
              <a:buSzPct val="55000"/>
              <a:buFont typeface="Marlett" pitchFamily="2" charset="2"/>
              <a:buNone/>
            </a:pPr>
            <a:r>
              <a:rPr lang="en-US" altLang="en-US" sz="2000" b="1">
                <a:solidFill>
                  <a:srgbClr val="002060"/>
                </a:solidFill>
                <a:cs typeface="Arial" charset="0"/>
              </a:rPr>
              <a:t>Competition</a:t>
            </a:r>
          </a:p>
          <a:p>
            <a:pPr eaLnBrk="1" hangingPunct="1">
              <a:lnSpc>
                <a:spcPct val="90000"/>
              </a:lnSpc>
              <a:spcBef>
                <a:spcPts val="1800"/>
              </a:spcBef>
              <a:buClr>
                <a:srgbClr val="A50021"/>
              </a:buClr>
              <a:buSzPct val="55000"/>
              <a:buFont typeface="Marlett" pitchFamily="2" charset="2"/>
              <a:buNone/>
            </a:pPr>
            <a:r>
              <a:rPr lang="en-US" altLang="en-US" sz="2000" b="1">
                <a:solidFill>
                  <a:srgbClr val="002060"/>
                </a:solidFill>
                <a:cs typeface="Arial" charset="0"/>
              </a:rPr>
              <a:t>Predation			</a:t>
            </a:r>
          </a:p>
          <a:p>
            <a:pPr eaLnBrk="1" hangingPunct="1">
              <a:lnSpc>
                <a:spcPct val="90000"/>
              </a:lnSpc>
              <a:spcBef>
                <a:spcPts val="1800"/>
              </a:spcBef>
              <a:buClr>
                <a:srgbClr val="A50021"/>
              </a:buClr>
              <a:buSzPct val="55000"/>
              <a:buFont typeface="Marlett" pitchFamily="2" charset="2"/>
              <a:buNone/>
            </a:pPr>
            <a:r>
              <a:rPr lang="en-US" altLang="en-US" sz="2000" b="1">
                <a:solidFill>
                  <a:srgbClr val="002060"/>
                </a:solidFill>
                <a:cs typeface="Arial" charset="0"/>
              </a:rPr>
              <a:t>Parasitism			</a:t>
            </a:r>
          </a:p>
          <a:p>
            <a:pPr eaLnBrk="1" hangingPunct="1">
              <a:lnSpc>
                <a:spcPct val="90000"/>
              </a:lnSpc>
              <a:spcBef>
                <a:spcPts val="1800"/>
              </a:spcBef>
              <a:buClr>
                <a:srgbClr val="A50021"/>
              </a:buClr>
              <a:buSzPct val="55000"/>
              <a:buFont typeface="Marlett" pitchFamily="2" charset="2"/>
              <a:buNone/>
            </a:pPr>
            <a:r>
              <a:rPr lang="en-US" altLang="en-US" sz="2000" b="1">
                <a:solidFill>
                  <a:srgbClr val="002060"/>
                </a:solidFill>
                <a:cs typeface="Arial" charset="0"/>
              </a:rPr>
              <a:t>Mutualism</a:t>
            </a:r>
            <a:r>
              <a:rPr lang="en-US" altLang="en-US" b="1">
                <a:cs typeface="Arial" charset="0"/>
              </a:rPr>
              <a:t>			</a:t>
            </a:r>
            <a:endParaRPr lang="en-US" altLang="en-US" b="1">
              <a:solidFill>
                <a:srgbClr val="FF0000"/>
              </a:solidFill>
              <a:cs typeface="Arial" charset="0"/>
            </a:endParaRPr>
          </a:p>
        </p:txBody>
      </p:sp>
      <p:sp>
        <p:nvSpPr>
          <p:cNvPr id="7" name="Text Box 7"/>
          <p:cNvSpPr txBox="1">
            <a:spLocks noChangeArrowheads="1"/>
          </p:cNvSpPr>
          <p:nvPr/>
        </p:nvSpPr>
        <p:spPr bwMode="auto">
          <a:xfrm rot="10800000" flipV="1">
            <a:off x="6018213" y="4265613"/>
            <a:ext cx="14493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Clr>
                <a:srgbClr val="A50021"/>
              </a:buClr>
              <a:buSzPct val="55000"/>
              <a:buFont typeface="Marlett" pitchFamily="2" charset="2"/>
              <a:buNone/>
            </a:pPr>
            <a:r>
              <a:rPr lang="en-US" altLang="en-US" sz="2400" b="1">
                <a:cs typeface="Arial" charset="0"/>
              </a:rPr>
              <a:t>-  +</a:t>
            </a:r>
            <a:endParaRPr lang="en-US" altLang="en-US" sz="2400">
              <a:cs typeface="Arial" charset="0"/>
            </a:endParaRPr>
          </a:p>
        </p:txBody>
      </p:sp>
      <p:sp>
        <p:nvSpPr>
          <p:cNvPr id="8" name="Text Box 8"/>
          <p:cNvSpPr txBox="1">
            <a:spLocks noChangeArrowheads="1"/>
          </p:cNvSpPr>
          <p:nvPr/>
        </p:nvSpPr>
        <p:spPr bwMode="auto">
          <a:xfrm rot="10800000" flipV="1">
            <a:off x="6018213" y="4875213"/>
            <a:ext cx="11461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Clr>
                <a:srgbClr val="A50021"/>
              </a:buClr>
              <a:buSzPct val="55000"/>
              <a:buFont typeface="Marlett" pitchFamily="2" charset="2"/>
              <a:buNone/>
            </a:pPr>
            <a:r>
              <a:rPr lang="en-US" altLang="en-US" sz="2400" b="1">
                <a:cs typeface="Arial" charset="0"/>
              </a:rPr>
              <a:t>-  +</a:t>
            </a:r>
            <a:endParaRPr lang="en-US" altLang="en-US" sz="2400">
              <a:cs typeface="Arial" charset="0"/>
            </a:endParaRPr>
          </a:p>
        </p:txBody>
      </p:sp>
      <p:sp>
        <p:nvSpPr>
          <p:cNvPr id="10" name="Text Box 10"/>
          <p:cNvSpPr txBox="1">
            <a:spLocks noChangeArrowheads="1"/>
          </p:cNvSpPr>
          <p:nvPr/>
        </p:nvSpPr>
        <p:spPr bwMode="auto">
          <a:xfrm rot="10800000" flipV="1">
            <a:off x="6029325" y="5370513"/>
            <a:ext cx="12192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Clr>
                <a:srgbClr val="A50021"/>
              </a:buClr>
              <a:buSzPct val="55000"/>
              <a:buFont typeface="Marlett" pitchFamily="2" charset="2"/>
              <a:buNone/>
            </a:pPr>
            <a:r>
              <a:rPr lang="en-US" altLang="en-US" sz="2400" b="1">
                <a:solidFill>
                  <a:srgbClr val="FF0000"/>
                </a:solidFill>
                <a:cs typeface="Arial" charset="0"/>
              </a:rPr>
              <a:t>+ +	</a:t>
            </a:r>
            <a:endParaRPr lang="en-US" altLang="en-US" sz="2400">
              <a:cs typeface="Arial" charset="0"/>
            </a:endParaRPr>
          </a:p>
        </p:txBody>
      </p:sp>
      <p:sp>
        <p:nvSpPr>
          <p:cNvPr id="11" name="Text Box 11"/>
          <p:cNvSpPr txBox="1">
            <a:spLocks noChangeArrowheads="1"/>
          </p:cNvSpPr>
          <p:nvPr/>
        </p:nvSpPr>
        <p:spPr bwMode="auto">
          <a:xfrm rot="10800000" flipV="1">
            <a:off x="6018213" y="3808413"/>
            <a:ext cx="106997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buClr>
                <a:srgbClr val="A50021"/>
              </a:buClr>
              <a:buSzPct val="55000"/>
              <a:buFont typeface="Marlett" pitchFamily="2" charset="2"/>
              <a:buNone/>
            </a:pPr>
            <a:r>
              <a:rPr lang="en-US" altLang="en-US" sz="2400" b="1">
                <a:cs typeface="Arial" charset="0"/>
              </a:rPr>
              <a:t>-  -</a:t>
            </a:r>
            <a:endParaRPr lang="en-US" altLang="en-US" sz="2400">
              <a:cs typeface="Arial" charset="0"/>
            </a:endParaRPr>
          </a:p>
        </p:txBody>
      </p:sp>
      <p:pic>
        <p:nvPicPr>
          <p:cNvPr id="18441" name="Picture 11" descr="37_04CoralPolyp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35052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2"/>
          <p:cNvSpPr txBox="1">
            <a:spLocks noChangeArrowheads="1"/>
          </p:cNvSpPr>
          <p:nvPr/>
        </p:nvSpPr>
        <p:spPr bwMode="auto">
          <a:xfrm>
            <a:off x="1295400" y="3595688"/>
            <a:ext cx="228600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b="1"/>
              <a:t>Coral Polyps</a:t>
            </a:r>
          </a:p>
        </p:txBody>
      </p:sp>
    </p:spTree>
    <p:extLst>
      <p:ext uri="{BB962C8B-B14F-4D97-AF65-F5344CB8AC3E}">
        <p14:creationId xmlns:p14="http://schemas.microsoft.com/office/powerpoint/2010/main" val="3204954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utoUpdateAnimBg="0"/>
      <p:bldP spid="7" grpId="0"/>
      <p:bldP spid="8"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200275" y="2347913"/>
            <a:ext cx="685800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50000"/>
              </a:lnSpc>
              <a:buClr>
                <a:srgbClr val="A50021"/>
              </a:buClr>
              <a:buSzPct val="55000"/>
              <a:buFont typeface="Marlett" pitchFamily="2" charset="2"/>
              <a:buNone/>
            </a:pPr>
            <a:r>
              <a:rPr lang="en-US" altLang="en-US" sz="2400" b="1">
                <a:cs typeface="Arial" charset="0"/>
              </a:rPr>
              <a:t> </a:t>
            </a:r>
          </a:p>
          <a:p>
            <a:pPr eaLnBrk="1" hangingPunct="1">
              <a:lnSpc>
                <a:spcPct val="120000"/>
              </a:lnSpc>
              <a:buClr>
                <a:srgbClr val="A50021"/>
              </a:buClr>
              <a:buSzPct val="55000"/>
              <a:buFont typeface="Marlett" pitchFamily="2" charset="2"/>
              <a:buNone/>
            </a:pPr>
            <a:r>
              <a:rPr lang="en-US" altLang="en-US" sz="2400" b="1">
                <a:solidFill>
                  <a:srgbClr val="002060"/>
                </a:solidFill>
                <a:cs typeface="Arial" charset="0"/>
              </a:rPr>
              <a:t>Each species benefits from association, but can’t survive independently of its partner(s).</a:t>
            </a:r>
          </a:p>
        </p:txBody>
      </p:sp>
      <p:sp>
        <p:nvSpPr>
          <p:cNvPr id="6148" name="Rectangle 2"/>
          <p:cNvSpPr>
            <a:spLocks noGrp="1" noChangeArrowheads="1"/>
          </p:cNvSpPr>
          <p:nvPr>
            <p:ph type="title" idx="4294967295"/>
          </p:nvPr>
        </p:nvSpPr>
        <p:spPr>
          <a:xfrm>
            <a:off x="1704975" y="1671638"/>
            <a:ext cx="8229600" cy="1143000"/>
          </a:xfrm>
        </p:spPr>
        <p:txBody>
          <a:bodyPr/>
          <a:lstStyle/>
          <a:p>
            <a:pPr algn="l" eaLnBrk="1" hangingPunct="1"/>
            <a:r>
              <a:rPr lang="en-US" altLang="en-US" sz="3600" b="1" i="1">
                <a:solidFill>
                  <a:srgbClr val="FF0000"/>
                </a:solidFill>
              </a:rPr>
              <a:t>Obligate:</a:t>
            </a:r>
          </a:p>
        </p:txBody>
      </p:sp>
      <p:sp>
        <p:nvSpPr>
          <p:cNvPr id="5" name="Rectangle 4"/>
          <p:cNvSpPr>
            <a:spLocks noChangeArrowheads="1"/>
          </p:cNvSpPr>
          <p:nvPr/>
        </p:nvSpPr>
        <p:spPr bwMode="auto">
          <a:xfrm>
            <a:off x="2286000" y="4038600"/>
            <a:ext cx="67056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buClr>
                <a:srgbClr val="A50021"/>
              </a:buClr>
              <a:buSzPct val="55000"/>
              <a:buFont typeface="Marlett" pitchFamily="2" charset="2"/>
              <a:buNone/>
            </a:pPr>
            <a:r>
              <a:rPr lang="en-US" altLang="en-US" sz="2400" b="1">
                <a:solidFill>
                  <a:srgbClr val="002060"/>
                </a:solidFill>
                <a:cs typeface="Arial" charset="0"/>
              </a:rPr>
              <a:t>Each species benefits from association, but can survive independently of its partner(s).</a:t>
            </a:r>
          </a:p>
        </p:txBody>
      </p:sp>
      <p:sp>
        <p:nvSpPr>
          <p:cNvPr id="6" name="Rectangle 2"/>
          <p:cNvSpPr txBox="1">
            <a:spLocks noChangeArrowheads="1"/>
          </p:cNvSpPr>
          <p:nvPr/>
        </p:nvSpPr>
        <p:spPr bwMode="auto">
          <a:xfrm>
            <a:off x="1778000" y="3505200"/>
            <a:ext cx="7623175" cy="914400"/>
          </a:xfrm>
          <a:prstGeom prst="rect">
            <a:avLst/>
          </a:prstGeom>
          <a:noFill/>
          <a:ln w="9525">
            <a:noFill/>
            <a:miter lim="800000"/>
            <a:headEnd/>
            <a:tailEnd/>
          </a:ln>
        </p:spPr>
        <p:txBody>
          <a:bodyPr/>
          <a:lstStyle/>
          <a:p>
            <a:pPr>
              <a:defRPr/>
            </a:pPr>
            <a:r>
              <a:rPr lang="en-US" sz="3600" b="1" i="1" kern="0" dirty="0">
                <a:solidFill>
                  <a:srgbClr val="FF0000"/>
                </a:solidFill>
                <a:latin typeface="+mj-lt"/>
                <a:ea typeface="+mj-ea"/>
                <a:cs typeface="+mj-cs"/>
              </a:rPr>
              <a:t>Facultative:</a:t>
            </a:r>
          </a:p>
        </p:txBody>
      </p:sp>
      <p:sp>
        <p:nvSpPr>
          <p:cNvPr id="7" name="Rectangle 2"/>
          <p:cNvSpPr txBox="1">
            <a:spLocks noChangeArrowheads="1"/>
          </p:cNvSpPr>
          <p:nvPr/>
        </p:nvSpPr>
        <p:spPr bwMode="auto">
          <a:xfrm>
            <a:off x="1447800" y="628650"/>
            <a:ext cx="8229600" cy="1143000"/>
          </a:xfrm>
          <a:prstGeom prst="rect">
            <a:avLst/>
          </a:prstGeom>
          <a:noFill/>
          <a:ln w="9525">
            <a:noFill/>
            <a:miter lim="800000"/>
            <a:headEnd/>
            <a:tailEnd/>
          </a:ln>
        </p:spPr>
        <p:txBody>
          <a:bodyPr anchor="ctr"/>
          <a:lstStyle/>
          <a:p>
            <a:pPr>
              <a:defRPr/>
            </a:pPr>
            <a:r>
              <a:rPr lang="en-US" sz="4400" b="1" dirty="0">
                <a:solidFill>
                  <a:srgbClr val="C00000"/>
                </a:solidFill>
                <a:latin typeface="+mj-lt"/>
                <a:ea typeface="+mj-ea"/>
                <a:cs typeface="+mj-cs"/>
              </a:rPr>
              <a:t>Two Types of Mutualism</a:t>
            </a:r>
          </a:p>
        </p:txBody>
      </p:sp>
      <p:pic>
        <p:nvPicPr>
          <p:cNvPr id="8" name="Picture 2"/>
          <p:cNvPicPr>
            <a:picLocks noChangeAspect="1" noChangeArrowheads="1"/>
          </p:cNvPicPr>
          <p:nvPr/>
        </p:nvPicPr>
        <p:blipFill>
          <a:blip r:embed="rId3">
            <a:lum contrast="20000"/>
          </a:blip>
          <a:srcRect l="9570" r="8134"/>
          <a:stretch>
            <a:fillRect/>
          </a:stretch>
        </p:blipFill>
        <p:spPr bwMode="auto">
          <a:xfrm>
            <a:off x="247650" y="247650"/>
            <a:ext cx="1143000" cy="11557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0654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1905000" y="798513"/>
            <a:ext cx="7219950" cy="4687887"/>
          </a:xfrm>
          <a:prstGeom prst="rect">
            <a:avLst/>
          </a:prstGeom>
          <a:noFill/>
          <a:ln w="9525">
            <a:noFill/>
            <a:miter lim="800000"/>
            <a:headEnd/>
            <a:tailEnd/>
          </a:ln>
          <a:effectLst/>
        </p:spPr>
        <p:txBody>
          <a:bodyPr>
            <a:spAutoFit/>
          </a:bodyPr>
          <a:lstStyle/>
          <a:p>
            <a:pPr marL="457200" indent="-457200">
              <a:lnSpc>
                <a:spcPct val="50000"/>
              </a:lnSpc>
              <a:buClr>
                <a:srgbClr val="A50021"/>
              </a:buClr>
              <a:buFont typeface="Marlett" pitchFamily="2" charset="2"/>
              <a:buNone/>
              <a:defRPr/>
            </a:pPr>
            <a:r>
              <a:rPr lang="en-US" sz="4400" b="1" dirty="0">
                <a:effectLst>
                  <a:outerShdw blurRad="38100" dist="38100" dir="2700000" algn="tl">
                    <a:srgbClr val="C0C0C0"/>
                  </a:outerShdw>
                </a:effectLst>
                <a:cs typeface="Arial" charset="0"/>
              </a:rPr>
              <a:t> </a:t>
            </a:r>
          </a:p>
          <a:p>
            <a:pPr marL="457200" indent="-457200">
              <a:lnSpc>
                <a:spcPct val="90000"/>
              </a:lnSpc>
              <a:spcBef>
                <a:spcPct val="85000"/>
              </a:spcBef>
              <a:buClr>
                <a:srgbClr val="FFFF66"/>
              </a:buClr>
              <a:buFont typeface="Marlett" pitchFamily="2" charset="2"/>
              <a:buNone/>
              <a:defRPr/>
            </a:pPr>
            <a:r>
              <a:rPr lang="en-US" sz="3200" b="1" i="1" dirty="0">
                <a:solidFill>
                  <a:srgbClr val="FF0000"/>
                </a:solidFill>
                <a:cs typeface="Arial" charset="0"/>
              </a:rPr>
              <a:t>Trophic:</a:t>
            </a:r>
          </a:p>
          <a:p>
            <a:pPr marL="914400" lvl="1" indent="-457200">
              <a:lnSpc>
                <a:spcPct val="90000"/>
              </a:lnSpc>
              <a:spcBef>
                <a:spcPts val="600"/>
              </a:spcBef>
              <a:buClr>
                <a:srgbClr val="002060"/>
              </a:buClr>
              <a:buSzPct val="136000"/>
              <a:buFont typeface="Wingdings" pitchFamily="2" charset="2"/>
              <a:buChar char="§"/>
              <a:defRPr/>
            </a:pPr>
            <a:r>
              <a:rPr lang="en-US" sz="2400" b="1" dirty="0">
                <a:solidFill>
                  <a:srgbClr val="002060"/>
                </a:solidFill>
                <a:cs typeface="Arial" charset="0"/>
              </a:rPr>
              <a:t>One or more of partners gains water, energy, nutrients, refuge</a:t>
            </a:r>
          </a:p>
          <a:p>
            <a:pPr marL="457200" indent="-457200">
              <a:lnSpc>
                <a:spcPct val="90000"/>
              </a:lnSpc>
              <a:spcBef>
                <a:spcPts val="2400"/>
              </a:spcBef>
              <a:buClr>
                <a:srgbClr val="FFFF66"/>
              </a:buClr>
              <a:buFont typeface="Marlett" pitchFamily="2" charset="2"/>
              <a:buNone/>
              <a:defRPr/>
            </a:pPr>
            <a:r>
              <a:rPr lang="en-US" sz="3200" b="1" i="1" dirty="0">
                <a:solidFill>
                  <a:srgbClr val="FF0000"/>
                </a:solidFill>
                <a:cs typeface="Arial" charset="0"/>
              </a:rPr>
              <a:t>Defensive:</a:t>
            </a:r>
            <a:r>
              <a:rPr lang="en-US" sz="3200" b="1" dirty="0">
                <a:cs typeface="Arial" charset="0"/>
              </a:rPr>
              <a:t> </a:t>
            </a:r>
          </a:p>
          <a:p>
            <a:pPr marL="914400" lvl="1" indent="-457200">
              <a:lnSpc>
                <a:spcPct val="90000"/>
              </a:lnSpc>
              <a:spcBef>
                <a:spcPts val="600"/>
              </a:spcBef>
              <a:buClr>
                <a:srgbClr val="002060"/>
              </a:buClr>
              <a:buSzPct val="134000"/>
              <a:buFont typeface="Wingdings" pitchFamily="2" charset="2"/>
              <a:buChar char="§"/>
              <a:defRPr/>
            </a:pPr>
            <a:r>
              <a:rPr lang="en-US" sz="2400" b="1" dirty="0">
                <a:solidFill>
                  <a:srgbClr val="002060"/>
                </a:solidFill>
                <a:cs typeface="Arial" charset="0"/>
              </a:rPr>
              <a:t>Partner defends against predators, parasites, herbivores, or competitors</a:t>
            </a:r>
          </a:p>
          <a:p>
            <a:pPr marL="457200" indent="-457200">
              <a:lnSpc>
                <a:spcPct val="90000"/>
              </a:lnSpc>
              <a:spcBef>
                <a:spcPts val="2400"/>
              </a:spcBef>
              <a:buClr>
                <a:srgbClr val="FFFF66"/>
              </a:buClr>
              <a:buFont typeface="Marlett" pitchFamily="2" charset="2"/>
              <a:buNone/>
              <a:defRPr/>
            </a:pPr>
            <a:r>
              <a:rPr lang="en-US" sz="3200" b="1" i="1" dirty="0">
                <a:solidFill>
                  <a:srgbClr val="FF0000"/>
                </a:solidFill>
                <a:cs typeface="Arial" charset="0"/>
              </a:rPr>
              <a:t>Dispersive:</a:t>
            </a:r>
          </a:p>
          <a:p>
            <a:pPr marL="914400" lvl="1" indent="-457200">
              <a:lnSpc>
                <a:spcPct val="90000"/>
              </a:lnSpc>
              <a:spcBef>
                <a:spcPts val="600"/>
              </a:spcBef>
              <a:buClr>
                <a:srgbClr val="002060"/>
              </a:buClr>
              <a:buSzPct val="138000"/>
              <a:buFont typeface="Wingdings" pitchFamily="2" charset="2"/>
              <a:buChar char="§"/>
              <a:defRPr/>
            </a:pPr>
            <a:r>
              <a:rPr lang="en-US" sz="2400" b="1" dirty="0">
                <a:solidFill>
                  <a:srgbClr val="002060"/>
                </a:solidFill>
                <a:cs typeface="Arial" charset="0"/>
              </a:rPr>
              <a:t>Partner transports your pollen or seeds</a:t>
            </a:r>
            <a:endParaRPr lang="en-US" b="1" dirty="0">
              <a:effectLst>
                <a:outerShdw blurRad="38100" dist="38100" dir="2700000" algn="tl">
                  <a:srgbClr val="C0C0C0"/>
                </a:outerShdw>
              </a:effectLst>
              <a:cs typeface="Arial" charset="0"/>
            </a:endParaRPr>
          </a:p>
        </p:txBody>
      </p:sp>
      <p:sp>
        <p:nvSpPr>
          <p:cNvPr id="20483" name="Rectangle 2"/>
          <p:cNvSpPr>
            <a:spLocks noGrp="1" noChangeArrowheads="1"/>
          </p:cNvSpPr>
          <p:nvPr>
            <p:ph type="title" idx="4294967295"/>
          </p:nvPr>
        </p:nvSpPr>
        <p:spPr>
          <a:xfrm>
            <a:off x="1295400" y="361950"/>
            <a:ext cx="8229600" cy="1143000"/>
          </a:xfrm>
        </p:spPr>
        <p:txBody>
          <a:bodyPr/>
          <a:lstStyle/>
          <a:p>
            <a:pPr algn="l" eaLnBrk="1" hangingPunct="1"/>
            <a:r>
              <a:rPr lang="en-US" altLang="en-US" sz="4800" b="1">
                <a:solidFill>
                  <a:srgbClr val="C00000"/>
                </a:solidFill>
              </a:rPr>
              <a:t>Types of Benefits</a:t>
            </a:r>
          </a:p>
        </p:txBody>
      </p:sp>
      <p:pic>
        <p:nvPicPr>
          <p:cNvPr id="20484" name="Picture 30" descr="Jellyfish.jpg"/>
          <p:cNvPicPr>
            <a:picLocks noChangeAspect="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28600" y="152400"/>
            <a:ext cx="990600" cy="9937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860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72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72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72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2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2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4294967295"/>
          </p:nvPr>
        </p:nvSpPr>
        <p:spPr>
          <a:xfrm>
            <a:off x="2505075" y="2333625"/>
            <a:ext cx="5334000" cy="4805363"/>
          </a:xfrm>
        </p:spPr>
        <p:txBody>
          <a:bodyPr/>
          <a:lstStyle/>
          <a:p>
            <a:pPr marL="0" indent="0" eaLnBrk="1" hangingPunct="1">
              <a:buFontTx/>
              <a:buNone/>
            </a:pPr>
            <a:r>
              <a:rPr lang="en-US" altLang="en-US" sz="4400" b="1" dirty="0">
                <a:solidFill>
                  <a:srgbClr val="C00000"/>
                </a:solidFill>
                <a:hlinkClick r:id="" action="ppaction://hlinkshowjump?jump=nextslide"/>
              </a:rPr>
              <a:t>Video:</a:t>
            </a:r>
            <a:r>
              <a:rPr lang="en-US" altLang="en-US" sz="4400" dirty="0">
                <a:solidFill>
                  <a:srgbClr val="C00000"/>
                </a:solidFill>
                <a:hlinkClick r:id="" action="ppaction://hlinkshowjump?jump=nextslide"/>
              </a:rPr>
              <a:t> </a:t>
            </a:r>
            <a:r>
              <a:rPr lang="en-US" altLang="en-US" sz="4400" b="1" i="1" dirty="0">
                <a:solidFill>
                  <a:srgbClr val="C00000"/>
                </a:solidFill>
                <a:hlinkClick r:id="" action="ppaction://hlinkshowjump?jump=nextslide"/>
              </a:rPr>
              <a:t>Mutualism</a:t>
            </a:r>
            <a:endParaRPr lang="en-US" altLang="en-US" sz="4400" b="1" i="1" dirty="0">
              <a:solidFill>
                <a:srgbClr val="C00000"/>
              </a:solidFill>
            </a:endParaRPr>
          </a:p>
          <a:p>
            <a:pPr marL="0" indent="0" eaLnBrk="1" hangingPunct="1">
              <a:buFontTx/>
              <a:buNone/>
            </a:pPr>
            <a:r>
              <a:rPr lang="en-US" altLang="en-US" sz="4400" b="1" i="1" dirty="0">
                <a:solidFill>
                  <a:srgbClr val="C00000"/>
                </a:solidFill>
              </a:rPr>
              <a:t>              </a:t>
            </a:r>
            <a:endParaRPr lang="en-US" altLang="en-US" sz="3600" b="1" i="1" dirty="0">
              <a:solidFill>
                <a:srgbClr val="C00000"/>
              </a:solidFill>
            </a:endParaRPr>
          </a:p>
        </p:txBody>
      </p:sp>
      <p:pic>
        <p:nvPicPr>
          <p:cNvPr id="21507" name="Picture 41" descr="Video_Goby.jpg">
            <a:hlinkClick r:id="rId3"/>
          </p:cNvPr>
          <p:cNvPicPr>
            <a:picLocks noChangeAspect="1"/>
          </p:cNvPicPr>
          <p:nvPr/>
        </p:nvPicPr>
        <p:blipFill>
          <a:blip r:embed="rId4">
            <a:lum contrast="40000"/>
            <a:extLst>
              <a:ext uri="{28A0092B-C50C-407E-A947-70E740481C1C}">
                <a14:useLocalDpi xmlns:a14="http://schemas.microsoft.com/office/drawing/2010/main" val="0"/>
              </a:ext>
            </a:extLst>
          </a:blip>
          <a:srcRect l="4211" t="14114" r="3133" b="8926"/>
          <a:stretch>
            <a:fillRect/>
          </a:stretch>
        </p:blipFill>
        <p:spPr bwMode="auto">
          <a:xfrm>
            <a:off x="762000" y="1600200"/>
            <a:ext cx="1676400" cy="1295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520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body" idx="4294967295"/>
          </p:nvPr>
        </p:nvSpPr>
        <p:spPr>
          <a:xfrm>
            <a:off x="7991475" y="6248400"/>
            <a:ext cx="1152525" cy="381000"/>
          </a:xfrm>
        </p:spPr>
        <p:txBody>
          <a:bodyPr/>
          <a:lstStyle/>
          <a:p>
            <a:pPr marL="0" indent="0" eaLnBrk="1" hangingPunct="1">
              <a:buFontTx/>
              <a:buNone/>
            </a:pPr>
            <a:r>
              <a:rPr lang="en-US" altLang="en-US" sz="1800" b="1" dirty="0">
                <a:solidFill>
                  <a:srgbClr val="C00000"/>
                </a:solidFill>
                <a:hlinkClick r:id="rId3"/>
              </a:rPr>
              <a:t>local copy</a:t>
            </a:r>
            <a:endParaRPr lang="en-US" altLang="en-US" sz="1800" b="1" i="1" dirty="0">
              <a:solidFill>
                <a:srgbClr val="C00000"/>
              </a:solidFill>
            </a:endParaRPr>
          </a:p>
        </p:txBody>
      </p:sp>
      <p:pic>
        <p:nvPicPr>
          <p:cNvPr id="4" name="Google Shape;56;p13" title="MutualismFinal-1.wmv">
            <a:hlinkClick r:id="rId4"/>
            <a:extLst>
              <a:ext uri="{FF2B5EF4-FFF2-40B4-BE49-F238E27FC236}">
                <a16:creationId xmlns:a16="http://schemas.microsoft.com/office/drawing/2014/main" id="{574991D7-7F5A-4645-AF8F-3D0C644CA81F}"/>
              </a:ext>
            </a:extLst>
          </p:cNvPr>
          <p:cNvPicPr preferRelativeResize="0"/>
          <p:nvPr/>
        </p:nvPicPr>
        <p:blipFill>
          <a:blip r:embed="rId5">
            <a:alphaModFix/>
          </a:blip>
          <a:stretch>
            <a:fillRect/>
          </a:stretch>
        </p:blipFill>
        <p:spPr>
          <a:xfrm>
            <a:off x="1447800" y="609600"/>
            <a:ext cx="6629400" cy="5410200"/>
          </a:xfrm>
          <a:prstGeom prst="rect">
            <a:avLst/>
          </a:prstGeom>
          <a:noFill/>
          <a:ln>
            <a:noFill/>
          </a:ln>
        </p:spPr>
      </p:pic>
      <p:sp>
        <p:nvSpPr>
          <p:cNvPr id="6" name="Rectangle 4">
            <a:extLst>
              <a:ext uri="{FF2B5EF4-FFF2-40B4-BE49-F238E27FC236}">
                <a16:creationId xmlns:a16="http://schemas.microsoft.com/office/drawing/2014/main" id="{75568CB4-6986-2C44-9B9A-84E4F9B00F16}"/>
              </a:ext>
            </a:extLst>
          </p:cNvPr>
          <p:cNvSpPr txBox="1">
            <a:spLocks noChangeArrowheads="1"/>
          </p:cNvSpPr>
          <p:nvPr/>
        </p:nvSpPr>
        <p:spPr bwMode="auto">
          <a:xfrm>
            <a:off x="2286000" y="-124729"/>
            <a:ext cx="4800600" cy="734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Tx/>
              <a:buNone/>
            </a:pPr>
            <a:r>
              <a:rPr lang="en-US" altLang="en-US" sz="4400" b="1" dirty="0">
                <a:solidFill>
                  <a:srgbClr val="C00000"/>
                </a:solidFill>
                <a:hlinkClick r:id="rId4"/>
              </a:rPr>
              <a:t>Video:</a:t>
            </a:r>
            <a:r>
              <a:rPr lang="en-US" altLang="en-US" sz="4400" dirty="0">
                <a:solidFill>
                  <a:srgbClr val="C00000"/>
                </a:solidFill>
                <a:hlinkClick r:id="rId4"/>
              </a:rPr>
              <a:t> </a:t>
            </a:r>
            <a:r>
              <a:rPr lang="en-US" altLang="en-US" sz="4400" b="1" i="1" dirty="0">
                <a:solidFill>
                  <a:srgbClr val="C00000"/>
                </a:solidFill>
                <a:hlinkClick r:id="rId4"/>
              </a:rPr>
              <a:t>Mutualism</a:t>
            </a:r>
            <a:endParaRPr lang="en-US" altLang="en-US" sz="4400" b="1" i="1" dirty="0">
              <a:solidFill>
                <a:srgbClr val="C00000"/>
              </a:solidFill>
            </a:endParaRPr>
          </a:p>
          <a:p>
            <a:pPr marL="0" indent="0" eaLnBrk="1" hangingPunct="1">
              <a:buFontTx/>
              <a:buNone/>
            </a:pPr>
            <a:r>
              <a:rPr lang="en-US" altLang="en-US" sz="4400" b="1" i="1" dirty="0">
                <a:solidFill>
                  <a:srgbClr val="C00000"/>
                </a:solidFill>
              </a:rPr>
              <a:t>              </a:t>
            </a:r>
            <a:endParaRPr lang="en-US" altLang="en-US" sz="3600" b="1" i="1" dirty="0">
              <a:solidFill>
                <a:srgbClr val="C00000"/>
              </a:solidFill>
            </a:endParaRPr>
          </a:p>
        </p:txBody>
      </p:sp>
    </p:spTree>
    <p:extLst>
      <p:ext uri="{BB962C8B-B14F-4D97-AF65-F5344CB8AC3E}">
        <p14:creationId xmlns:p14="http://schemas.microsoft.com/office/powerpoint/2010/main" val="270008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1305342"/>
            <a:ext cx="4038600" cy="4801314"/>
          </a:xfrm>
          <a:prstGeom prst="rect">
            <a:avLst/>
          </a:prstGeom>
        </p:spPr>
        <p:txBody>
          <a:bodyPr wrap="square">
            <a:spAutoFit/>
          </a:bodyPr>
          <a:lstStyle/>
          <a:p>
            <a:r>
              <a:rPr lang="en-US" b="1" i="1" dirty="0"/>
              <a:t>And NUH is the letter I use to spell </a:t>
            </a:r>
            <a:r>
              <a:rPr lang="en-US" b="1" i="1" dirty="0" err="1"/>
              <a:t>Nutches</a:t>
            </a:r>
            <a:r>
              <a:rPr lang="en-US" b="1" i="1" dirty="0"/>
              <a:t>, </a:t>
            </a:r>
            <a:br>
              <a:rPr lang="en-US" dirty="0"/>
            </a:br>
            <a:r>
              <a:rPr lang="en-US" b="1" i="1" dirty="0"/>
              <a:t>Who live in small caves, known as Niches, for hutches. </a:t>
            </a:r>
            <a:br>
              <a:rPr lang="en-US" dirty="0"/>
            </a:br>
            <a:r>
              <a:rPr lang="en-US" b="1" i="1" dirty="0"/>
              <a:t>These </a:t>
            </a:r>
            <a:r>
              <a:rPr lang="en-US" b="1" i="1" dirty="0" err="1"/>
              <a:t>Nutches</a:t>
            </a:r>
            <a:r>
              <a:rPr lang="en-US" b="1" i="1" dirty="0"/>
              <a:t> have troubles, the biggest of which is </a:t>
            </a:r>
            <a:br>
              <a:rPr lang="en-US" dirty="0"/>
            </a:br>
            <a:r>
              <a:rPr lang="en-US" b="1" i="1" dirty="0"/>
              <a:t>The fact there are many more </a:t>
            </a:r>
            <a:r>
              <a:rPr lang="en-US" b="1" i="1" dirty="0" err="1"/>
              <a:t>Nutches</a:t>
            </a:r>
            <a:r>
              <a:rPr lang="en-US" b="1" i="1" dirty="0"/>
              <a:t> than Niches. </a:t>
            </a:r>
            <a:br>
              <a:rPr lang="en-US" dirty="0"/>
            </a:br>
            <a:r>
              <a:rPr lang="en-US" b="1" i="1" dirty="0"/>
              <a:t>Each </a:t>
            </a:r>
            <a:r>
              <a:rPr lang="en-US" b="1" i="1" dirty="0" err="1"/>
              <a:t>Nutch</a:t>
            </a:r>
            <a:r>
              <a:rPr lang="en-US" b="1" i="1" dirty="0"/>
              <a:t> in a </a:t>
            </a:r>
            <a:r>
              <a:rPr lang="en-US" b="1" i="1" dirty="0" err="1"/>
              <a:t>Nich</a:t>
            </a:r>
            <a:r>
              <a:rPr lang="en-US" b="1" i="1" dirty="0"/>
              <a:t> knows that some other </a:t>
            </a:r>
            <a:r>
              <a:rPr lang="en-US" b="1" i="1" dirty="0" err="1"/>
              <a:t>Nutch</a:t>
            </a:r>
            <a:r>
              <a:rPr lang="en-US" b="1" i="1" dirty="0"/>
              <a:t> </a:t>
            </a:r>
            <a:br>
              <a:rPr lang="en-US" dirty="0"/>
            </a:br>
            <a:r>
              <a:rPr lang="en-US" b="1" i="1" dirty="0"/>
              <a:t>Would like to move into his </a:t>
            </a:r>
            <a:r>
              <a:rPr lang="en-US" b="1" i="1" dirty="0" err="1"/>
              <a:t>Nich</a:t>
            </a:r>
            <a:r>
              <a:rPr lang="en-US" b="1" i="1" dirty="0"/>
              <a:t> very much. </a:t>
            </a:r>
            <a:br>
              <a:rPr lang="en-US" dirty="0"/>
            </a:br>
            <a:r>
              <a:rPr lang="en-US" b="1" i="1" dirty="0"/>
              <a:t>So each </a:t>
            </a:r>
            <a:r>
              <a:rPr lang="en-US" b="1" i="1" dirty="0" err="1"/>
              <a:t>Nutch</a:t>
            </a:r>
            <a:r>
              <a:rPr lang="en-US" b="1" i="1" dirty="0"/>
              <a:t> in a </a:t>
            </a:r>
            <a:r>
              <a:rPr lang="en-US" b="1" i="1" dirty="0" err="1"/>
              <a:t>Nich</a:t>
            </a:r>
            <a:r>
              <a:rPr lang="en-US" b="1" i="1" dirty="0"/>
              <a:t> has to watch that small </a:t>
            </a:r>
            <a:r>
              <a:rPr lang="en-US" b="1" i="1" dirty="0" err="1"/>
              <a:t>Nich</a:t>
            </a:r>
            <a:r>
              <a:rPr lang="en-US" b="1" i="1" dirty="0"/>
              <a:t> </a:t>
            </a:r>
            <a:br>
              <a:rPr lang="en-US" dirty="0"/>
            </a:br>
            <a:r>
              <a:rPr lang="en-US" b="1" i="1" dirty="0"/>
              <a:t>Or </a:t>
            </a:r>
            <a:r>
              <a:rPr lang="en-US" b="1" i="1" dirty="0" err="1"/>
              <a:t>Nutches</a:t>
            </a:r>
            <a:r>
              <a:rPr lang="en-US" b="1" i="1" dirty="0"/>
              <a:t> who haven't got Niches will snitch. </a:t>
            </a:r>
            <a:endParaRPr lang="en-US" dirty="0"/>
          </a:p>
          <a:p>
            <a:r>
              <a:rPr lang="en-US" i="1" dirty="0"/>
              <a:t>Dr. Seuss - On Beyond Zebra (1955)</a:t>
            </a:r>
            <a:r>
              <a:rPr lang="en-US" dirty="0"/>
              <a:t> </a:t>
            </a:r>
          </a:p>
        </p:txBody>
      </p:sp>
      <p:pic>
        <p:nvPicPr>
          <p:cNvPr id="1026" name="Picture 2" descr="File:On Beyond Zebr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41" y="1600200"/>
            <a:ext cx="3099584" cy="42186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457200"/>
            <a:ext cx="8382000" cy="646331"/>
          </a:xfrm>
          <a:prstGeom prst="rect">
            <a:avLst/>
          </a:prstGeom>
          <a:noFill/>
        </p:spPr>
        <p:txBody>
          <a:bodyPr wrap="square" rtlCol="0">
            <a:spAutoFit/>
          </a:bodyPr>
          <a:lstStyle/>
          <a:p>
            <a:r>
              <a:rPr lang="en-US" sz="3600" dirty="0"/>
              <a:t>Summing Up by an authority in ecology</a:t>
            </a:r>
          </a:p>
        </p:txBody>
      </p:sp>
    </p:spTree>
    <p:extLst>
      <p:ext uri="{BB962C8B-B14F-4D97-AF65-F5344CB8AC3E}">
        <p14:creationId xmlns:p14="http://schemas.microsoft.com/office/powerpoint/2010/main" val="19217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title"/>
          </p:nvPr>
        </p:nvSpPr>
        <p:spPr>
          <a:xfrm>
            <a:off x="304800" y="274638"/>
            <a:ext cx="8229600" cy="1143000"/>
          </a:xfrm>
        </p:spPr>
        <p:txBody>
          <a:bodyPr/>
          <a:lstStyle/>
          <a:p>
            <a:pPr algn="l" eaLnBrk="1" hangingPunct="1"/>
            <a:r>
              <a:rPr lang="en-US" b="1" dirty="0">
                <a:solidFill>
                  <a:srgbClr val="C00000"/>
                </a:solidFill>
              </a:rPr>
              <a:t>Competition is a significant determinant in species diversity</a:t>
            </a:r>
          </a:p>
        </p:txBody>
      </p:sp>
      <p:sp>
        <p:nvSpPr>
          <p:cNvPr id="22532" name="Rectangle 4"/>
          <p:cNvSpPr>
            <a:spLocks noGrp="1" noChangeArrowheads="1"/>
          </p:cNvSpPr>
          <p:nvPr>
            <p:ph type="body" idx="1"/>
          </p:nvPr>
        </p:nvSpPr>
        <p:spPr>
          <a:xfrm>
            <a:off x="4343400" y="1981200"/>
            <a:ext cx="4800600" cy="4348163"/>
          </a:xfrm>
        </p:spPr>
        <p:txBody>
          <a:bodyPr/>
          <a:lstStyle/>
          <a:p>
            <a:pPr marL="0" indent="0">
              <a:buClr>
                <a:srgbClr val="FF0000"/>
              </a:buClr>
              <a:buSzPct val="150000"/>
            </a:pPr>
            <a:r>
              <a:rPr lang="en-US" sz="2400" b="1" dirty="0">
                <a:solidFill>
                  <a:srgbClr val="002060"/>
                </a:solidFill>
              </a:rPr>
              <a:t> “Any  use or defense of a limited resource  by  members of one population that reduces the availability of that resource to other members of the same or different species.”</a:t>
            </a:r>
          </a:p>
          <a:p>
            <a:pPr marL="0" indent="0">
              <a:spcBef>
                <a:spcPts val="1200"/>
              </a:spcBef>
              <a:buClr>
                <a:srgbClr val="FF0000"/>
              </a:buClr>
              <a:buSzPct val="150000"/>
            </a:pPr>
            <a:r>
              <a:rPr lang="en-US" sz="2400" b="1" dirty="0">
                <a:solidFill>
                  <a:srgbClr val="002060"/>
                </a:solidFill>
              </a:rPr>
              <a:t> Population consequences?</a:t>
            </a:r>
          </a:p>
          <a:p>
            <a:pPr marL="0" indent="0">
              <a:spcBef>
                <a:spcPts val="1200"/>
              </a:spcBef>
              <a:buFontTx/>
              <a:buNone/>
            </a:pPr>
            <a:r>
              <a:rPr lang="en-US" sz="2400" b="1" i="1" dirty="0">
                <a:solidFill>
                  <a:srgbClr val="FF0000"/>
                </a:solidFill>
              </a:rPr>
              <a:t>    Both species have lower</a:t>
            </a:r>
          </a:p>
          <a:p>
            <a:pPr marL="0" indent="0">
              <a:spcBef>
                <a:spcPct val="0"/>
              </a:spcBef>
              <a:buFontTx/>
              <a:buNone/>
            </a:pPr>
            <a:r>
              <a:rPr lang="en-US" sz="2400" b="1" i="1" dirty="0">
                <a:solidFill>
                  <a:srgbClr val="FF0000"/>
                </a:solidFill>
              </a:rPr>
              <a:t>    abundances when living together</a:t>
            </a:r>
          </a:p>
          <a:p>
            <a:pPr marL="0" indent="0">
              <a:buFontTx/>
              <a:buNone/>
            </a:pPr>
            <a:endParaRPr lang="en-US" sz="2400" dirty="0">
              <a:solidFill>
                <a:srgbClr val="002060"/>
              </a:solidFill>
            </a:endParaRPr>
          </a:p>
          <a:p>
            <a:pPr marL="0" indent="0">
              <a:buFontTx/>
              <a:buNone/>
            </a:pPr>
            <a:endParaRPr lang="en-US" sz="2400" dirty="0">
              <a:solidFill>
                <a:srgbClr val="002060"/>
              </a:solidFill>
            </a:endParaRPr>
          </a:p>
        </p:txBody>
      </p:sp>
      <p:pic>
        <p:nvPicPr>
          <p:cNvPr id="20483" name="Picture 7" descr="Lions-Hyenas.jpg"/>
          <p:cNvPicPr>
            <a:picLocks noChangeAspect="1"/>
          </p:cNvPicPr>
          <p:nvPr/>
        </p:nvPicPr>
        <p:blipFill>
          <a:blip r:embed="rId3" cstate="print">
            <a:lum contrast="40000"/>
          </a:blip>
          <a:srcRect/>
          <a:stretch>
            <a:fillRect/>
          </a:stretch>
        </p:blipFill>
        <p:spPr bwMode="auto">
          <a:xfrm>
            <a:off x="533400" y="1981200"/>
            <a:ext cx="3330575" cy="2566988"/>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 calcmode="lin" valueType="num">
                                      <p:cBhvr>
                                        <p:cTn id="17" dur="500" fill="hold"/>
                                        <p:tgtEl>
                                          <p:spTgt spid="2253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2532">
                                            <p:txEl>
                                              <p:pRg st="2" end="2"/>
                                            </p:txEl>
                                          </p:spTgt>
                                        </p:tgtEl>
                                        <p:attrNameLst>
                                          <p:attrName>ppt_h</p:attrName>
                                        </p:attrNameLst>
                                      </p:cBhvr>
                                      <p:tavLst>
                                        <p:tav tm="0">
                                          <p:val>
                                            <p:fltVal val="0"/>
                                          </p:val>
                                        </p:tav>
                                        <p:tav tm="100000">
                                          <p:val>
                                            <p:strVal val="#ppt_h"/>
                                          </p:val>
                                        </p:tav>
                                      </p:tavLst>
                                    </p:anim>
                                  </p:childTnLst>
                                </p:cTn>
                              </p:par>
                              <p:par>
                                <p:cTn id="19" presetID="42" presetClass="entr" presetSubtype="0" fill="hold" nodeType="withEffect">
                                  <p:stCondLst>
                                    <p:cond delay="0"/>
                                  </p:stCondLst>
                                  <p:childTnLst>
                                    <p:set>
                                      <p:cBhvr>
                                        <p:cTn id="20" dur="1" fill="hold">
                                          <p:stCondLst>
                                            <p:cond delay="0"/>
                                          </p:stCondLst>
                                        </p:cTn>
                                        <p:tgtEl>
                                          <p:spTgt spid="22532">
                                            <p:txEl>
                                              <p:pRg st="3" end="3"/>
                                            </p:txEl>
                                          </p:spTgt>
                                        </p:tgtEl>
                                        <p:attrNameLst>
                                          <p:attrName>style.visibility</p:attrName>
                                        </p:attrNameLst>
                                      </p:cBhvr>
                                      <p:to>
                                        <p:strVal val="visible"/>
                                      </p:to>
                                    </p:set>
                                    <p:animEffect transition="in" filter="fade">
                                      <p:cBhvr>
                                        <p:cTn id="21" dur="500"/>
                                        <p:tgtEl>
                                          <p:spTgt spid="22532">
                                            <p:txEl>
                                              <p:pRg st="3" end="3"/>
                                            </p:txEl>
                                          </p:spTgt>
                                        </p:tgtEl>
                                      </p:cBhvr>
                                    </p:animEffect>
                                    <p:anim calcmode="lin" valueType="num">
                                      <p:cBhvr>
                                        <p:cTn id="22"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2253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body" idx="1"/>
          </p:nvPr>
        </p:nvSpPr>
        <p:spPr>
          <a:xfrm>
            <a:off x="2743200" y="2514600"/>
            <a:ext cx="4876800" cy="609600"/>
          </a:xfrm>
        </p:spPr>
        <p:txBody>
          <a:bodyPr/>
          <a:lstStyle/>
          <a:p>
            <a:pPr marL="0" indent="0">
              <a:buNone/>
            </a:pPr>
            <a:r>
              <a:rPr lang="en-US" sz="4000" b="1" dirty="0">
                <a:hlinkClick r:id="rId3"/>
              </a:rPr>
              <a:t>Video:</a:t>
            </a:r>
            <a:r>
              <a:rPr lang="en-US" sz="4000" dirty="0">
                <a:hlinkClick r:id="rId3"/>
              </a:rPr>
              <a:t> </a:t>
            </a:r>
            <a:r>
              <a:rPr lang="en-US" sz="4000" b="1" i="1" dirty="0">
                <a:hlinkClick r:id="rId3"/>
              </a:rPr>
              <a:t>Competition</a:t>
            </a:r>
            <a:endParaRPr lang="en-US" sz="4000" dirty="0">
              <a:effectLst/>
            </a:endParaRPr>
          </a:p>
        </p:txBody>
      </p:sp>
      <p:sp>
        <p:nvSpPr>
          <p:cNvPr id="16387" name="Rectangle 3"/>
          <p:cNvSpPr>
            <a:spLocks noChangeArrowheads="1"/>
          </p:cNvSpPr>
          <p:nvPr/>
        </p:nvSpPr>
        <p:spPr bwMode="auto">
          <a:xfrm>
            <a:off x="533400" y="3484275"/>
            <a:ext cx="8153400" cy="584775"/>
          </a:xfrm>
          <a:prstGeom prst="rect">
            <a:avLst/>
          </a:prstGeom>
          <a:noFill/>
          <a:ln w="9525">
            <a:noFill/>
            <a:miter lim="800000"/>
            <a:headEnd/>
            <a:tailEnd/>
          </a:ln>
          <a:effectLst/>
        </p:spPr>
        <p:txBody>
          <a:bodyPr anchor="ctr">
            <a:spAutoFit/>
          </a:bodyPr>
          <a:lstStyle/>
          <a:p>
            <a:pPr algn="ctr"/>
            <a:r>
              <a:rPr lang="en-US" dirty="0"/>
              <a:t>Jackal vs. Ostrich Eggs </a:t>
            </a:r>
            <a:r>
              <a:rPr lang="en-US" dirty="0" err="1"/>
              <a:t>vs</a:t>
            </a:r>
            <a:r>
              <a:rPr lang="en-US" dirty="0"/>
              <a:t> Vulture </a:t>
            </a:r>
          </a:p>
          <a:p>
            <a:pPr algn="ctr"/>
            <a:r>
              <a:rPr lang="en-US" sz="1400" dirty="0">
                <a:hlinkClick r:id="rId3"/>
              </a:rPr>
              <a:t>http://www.youtube.com/watch?v=5AAftQIro7Y</a:t>
            </a:r>
            <a:r>
              <a:rPr lang="en-US" sz="1400" dirty="0"/>
              <a:t>.  </a:t>
            </a:r>
          </a:p>
        </p:txBody>
      </p:sp>
      <p:pic>
        <p:nvPicPr>
          <p:cNvPr id="16391" name="Picture 7" descr="See full size image">
            <a:hlinkClick r:id="rId4"/>
          </p:cNvPr>
          <p:cNvPicPr>
            <a:picLocks noChangeAspect="1" noChangeArrowheads="1"/>
          </p:cNvPicPr>
          <p:nvPr/>
        </p:nvPicPr>
        <p:blipFill>
          <a:blip r:embed="rId5" cstate="print"/>
          <a:srcRect/>
          <a:stretch>
            <a:fillRect/>
          </a:stretch>
        </p:blipFill>
        <p:spPr bwMode="auto">
          <a:xfrm>
            <a:off x="457200" y="609600"/>
            <a:ext cx="1905000" cy="1524000"/>
          </a:xfrm>
          <a:prstGeom prst="rect">
            <a:avLst/>
          </a:prstGeom>
          <a:noFill/>
        </p:spPr>
      </p:pic>
      <p:sp>
        <p:nvSpPr>
          <p:cNvPr id="2" name="Rectangle 1"/>
          <p:cNvSpPr/>
          <p:nvPr/>
        </p:nvSpPr>
        <p:spPr>
          <a:xfrm>
            <a:off x="7543800" y="6400800"/>
            <a:ext cx="1447800" cy="369332"/>
          </a:xfrm>
          <a:prstGeom prst="rect">
            <a:avLst/>
          </a:prstGeom>
        </p:spPr>
        <p:txBody>
          <a:bodyPr wrap="square">
            <a:spAutoFit/>
          </a:bodyPr>
          <a:lstStyle/>
          <a:p>
            <a:r>
              <a:rPr lang="en-US" dirty="0">
                <a:hlinkClick r:id="rId6"/>
              </a:rPr>
              <a:t>Local copy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solidFill>
                  <a:srgbClr val="FF0000"/>
                </a:solidFill>
              </a:rPr>
              <a:t>Types of competition</a:t>
            </a:r>
          </a:p>
        </p:txBody>
      </p:sp>
      <p:sp>
        <p:nvSpPr>
          <p:cNvPr id="3" name="Content Placeholder 2"/>
          <p:cNvSpPr>
            <a:spLocks noGrp="1"/>
          </p:cNvSpPr>
          <p:nvPr>
            <p:ph idx="1"/>
          </p:nvPr>
        </p:nvSpPr>
        <p:spPr>
          <a:xfrm>
            <a:off x="1981200" y="1143000"/>
            <a:ext cx="6705600" cy="5486400"/>
          </a:xfrm>
        </p:spPr>
        <p:txBody>
          <a:bodyPr/>
          <a:lstStyle/>
          <a:p>
            <a:r>
              <a:rPr lang="en-US" sz="2400" dirty="0"/>
              <a:t>Interference competition- direct interaction between species as in fighting over limited resources</a:t>
            </a:r>
          </a:p>
          <a:p>
            <a:pPr>
              <a:buNone/>
            </a:pPr>
            <a:endParaRPr lang="en-US" sz="2400" dirty="0"/>
          </a:p>
          <a:p>
            <a:r>
              <a:rPr lang="en-US" sz="2400" dirty="0"/>
              <a:t>Exploitative competition- one species uses  resources more efficiently than other species</a:t>
            </a:r>
          </a:p>
          <a:p>
            <a:pPr>
              <a:buNone/>
            </a:pPr>
            <a:endParaRPr lang="en-US" sz="2400" dirty="0"/>
          </a:p>
          <a:p>
            <a:r>
              <a:rPr lang="en-US" sz="2400" dirty="0"/>
              <a:t>Apparent competition- two species in the same habitat share a higher tropic level predator</a:t>
            </a:r>
          </a:p>
          <a:p>
            <a:pPr>
              <a:buNone/>
            </a:pPr>
            <a:endParaRPr lang="en-US" sz="2400" dirty="0"/>
          </a:p>
          <a:p>
            <a:r>
              <a:rPr lang="en-US" sz="2400" dirty="0"/>
              <a:t>Scramble competition- where several share resources but with detrimental impact on all.</a:t>
            </a:r>
          </a:p>
        </p:txBody>
      </p:sp>
      <p:pic>
        <p:nvPicPr>
          <p:cNvPr id="4" name="Picture 7" descr="Lions-Hyenas.jpg"/>
          <p:cNvPicPr>
            <a:picLocks noChangeAspect="1"/>
          </p:cNvPicPr>
          <p:nvPr/>
        </p:nvPicPr>
        <p:blipFill>
          <a:blip r:embed="rId3" cstate="print">
            <a:lum contrast="40000"/>
          </a:blip>
          <a:srcRect/>
          <a:stretch>
            <a:fillRect/>
          </a:stretch>
        </p:blipFill>
        <p:spPr bwMode="auto">
          <a:xfrm>
            <a:off x="381000" y="1371600"/>
            <a:ext cx="1425575" cy="1098739"/>
          </a:xfrm>
          <a:prstGeom prst="rect">
            <a:avLst/>
          </a:prstGeom>
          <a:noFill/>
          <a:ln w="19050">
            <a:solidFill>
              <a:schemeClr val="tx1"/>
            </a:solidFill>
            <a:miter lim="800000"/>
            <a:headEnd/>
            <a:tailEnd/>
          </a:ln>
        </p:spPr>
      </p:pic>
      <p:pic>
        <p:nvPicPr>
          <p:cNvPr id="2050" name="Picture 2" descr="http://t1.gstatic.com/images?q=tbn:ANd9GcTKeF_jNlhY_z3O-RDaLctSA0_EBmZqwX1WrgavXBa_MzJdplA&amp;t=1&amp;usg=__VTU0FTHGtg9Gq9luplECNYIIL5k="/>
          <p:cNvPicPr>
            <a:picLocks noChangeAspect="1" noChangeArrowheads="1"/>
          </p:cNvPicPr>
          <p:nvPr/>
        </p:nvPicPr>
        <p:blipFill>
          <a:blip r:embed="rId4" cstate="print"/>
          <a:srcRect/>
          <a:stretch>
            <a:fillRect/>
          </a:stretch>
        </p:blipFill>
        <p:spPr bwMode="auto">
          <a:xfrm>
            <a:off x="228600" y="2971800"/>
            <a:ext cx="1600200" cy="1064861"/>
          </a:xfrm>
          <a:prstGeom prst="rect">
            <a:avLst/>
          </a:prstGeom>
          <a:noFill/>
        </p:spPr>
      </p:pic>
      <p:pic>
        <p:nvPicPr>
          <p:cNvPr id="2052" name="Picture 4" descr="http://t1.gstatic.com/images?q=tbn:ANd9GcQpBJ3LnSY54SopqU00xjGmGPGr9oq1P_eglTnmt6xN3b6NhHE&amp;t=1&amp;usg=__zb2X7W7TFBMPPU5jOThm_62UbI4="/>
          <p:cNvPicPr>
            <a:picLocks noChangeAspect="1" noChangeArrowheads="1"/>
          </p:cNvPicPr>
          <p:nvPr/>
        </p:nvPicPr>
        <p:blipFill>
          <a:blip r:embed="rId5" cstate="print"/>
          <a:srcRect/>
          <a:stretch>
            <a:fillRect/>
          </a:stretch>
        </p:blipFill>
        <p:spPr bwMode="auto">
          <a:xfrm>
            <a:off x="381000" y="4191000"/>
            <a:ext cx="1305791" cy="1013908"/>
          </a:xfrm>
          <a:prstGeom prst="rect">
            <a:avLst/>
          </a:prstGeom>
          <a:noFill/>
        </p:spPr>
      </p:pic>
      <p:pic>
        <p:nvPicPr>
          <p:cNvPr id="2054" name="Picture 6" descr="http://t3.gstatic.com/images?q=tbn:KxNvCG1otY-d_M:b"/>
          <p:cNvPicPr>
            <a:picLocks noChangeAspect="1" noChangeArrowheads="1"/>
          </p:cNvPicPr>
          <p:nvPr/>
        </p:nvPicPr>
        <p:blipFill>
          <a:blip r:embed="rId6" cstate="print"/>
          <a:srcRect/>
          <a:stretch>
            <a:fillRect/>
          </a:stretch>
        </p:blipFill>
        <p:spPr bwMode="auto">
          <a:xfrm>
            <a:off x="457201" y="5460090"/>
            <a:ext cx="1295400" cy="9692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1" descr="Gause_experiments"/>
          <p:cNvPicPr>
            <a:picLocks noChangeAspect="1" noChangeArrowheads="1"/>
          </p:cNvPicPr>
          <p:nvPr/>
        </p:nvPicPr>
        <p:blipFill>
          <a:blip r:embed="rId3" cstate="print">
            <a:lum bright="-10000" contrast="18000"/>
          </a:blip>
          <a:srcRect/>
          <a:stretch>
            <a:fillRect/>
          </a:stretch>
        </p:blipFill>
        <p:spPr bwMode="auto">
          <a:xfrm>
            <a:off x="1054100" y="1162050"/>
            <a:ext cx="7162800" cy="5776913"/>
          </a:xfrm>
          <a:prstGeom prst="rect">
            <a:avLst/>
          </a:prstGeom>
          <a:noFill/>
          <a:ln w="9525">
            <a:noFill/>
            <a:miter lim="800000"/>
            <a:headEnd/>
            <a:tailEnd/>
          </a:ln>
        </p:spPr>
      </p:pic>
      <p:sp>
        <p:nvSpPr>
          <p:cNvPr id="91139" name="Rectangle 2"/>
          <p:cNvSpPr>
            <a:spLocks noGrp="1" noChangeArrowheads="1"/>
          </p:cNvSpPr>
          <p:nvPr>
            <p:ph type="title" idx="4294967295"/>
          </p:nvPr>
        </p:nvSpPr>
        <p:spPr>
          <a:xfrm>
            <a:off x="304800" y="49213"/>
            <a:ext cx="8229600" cy="941387"/>
          </a:xfrm>
        </p:spPr>
        <p:txBody>
          <a:bodyPr/>
          <a:lstStyle/>
          <a:p>
            <a:pPr algn="l"/>
            <a:r>
              <a:rPr lang="en-US" sz="4200" b="1">
                <a:solidFill>
                  <a:srgbClr val="C00000"/>
                </a:solidFill>
              </a:rPr>
              <a:t>Gause Competition Experiments</a:t>
            </a:r>
          </a:p>
        </p:txBody>
      </p:sp>
      <p:sp>
        <p:nvSpPr>
          <p:cNvPr id="6" name="Rectangle 5"/>
          <p:cNvSpPr/>
          <p:nvPr/>
        </p:nvSpPr>
        <p:spPr>
          <a:xfrm>
            <a:off x="304800" y="41910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141" name="TextBox 6"/>
          <p:cNvSpPr txBox="1">
            <a:spLocks noChangeArrowheads="1"/>
          </p:cNvSpPr>
          <p:nvPr/>
        </p:nvSpPr>
        <p:spPr bwMode="auto">
          <a:xfrm>
            <a:off x="4406900" y="4133850"/>
            <a:ext cx="1828800" cy="400050"/>
          </a:xfrm>
          <a:prstGeom prst="rect">
            <a:avLst/>
          </a:prstGeom>
          <a:noFill/>
          <a:ln w="9525">
            <a:noFill/>
            <a:miter lim="800000"/>
            <a:headEnd/>
            <a:tailEnd/>
          </a:ln>
        </p:spPr>
        <p:txBody>
          <a:bodyPr>
            <a:spAutoFit/>
          </a:bodyPr>
          <a:lstStyle/>
          <a:p>
            <a:r>
              <a:rPr lang="en-US" sz="2000" b="1"/>
              <a:t>Time</a:t>
            </a:r>
          </a:p>
        </p:txBody>
      </p:sp>
      <p:sp>
        <p:nvSpPr>
          <p:cNvPr id="8" name="TextBox 7"/>
          <p:cNvSpPr txBox="1">
            <a:spLocks noChangeArrowheads="1"/>
          </p:cNvSpPr>
          <p:nvPr/>
        </p:nvSpPr>
        <p:spPr bwMode="auto">
          <a:xfrm>
            <a:off x="2120900" y="4808538"/>
            <a:ext cx="6400800" cy="1569660"/>
          </a:xfrm>
          <a:prstGeom prst="rect">
            <a:avLst/>
          </a:prstGeom>
          <a:noFill/>
          <a:ln w="9525">
            <a:noFill/>
            <a:miter lim="800000"/>
            <a:headEnd/>
            <a:tailEnd/>
          </a:ln>
        </p:spPr>
        <p:txBody>
          <a:bodyPr>
            <a:spAutoFit/>
          </a:bodyPr>
          <a:lstStyle/>
          <a:p>
            <a:r>
              <a:rPr lang="en-US" sz="3200" b="1" i="1" dirty="0" err="1">
                <a:solidFill>
                  <a:srgbClr val="FF0000"/>
                </a:solidFill>
              </a:rPr>
              <a:t>Paremicium</a:t>
            </a:r>
            <a:r>
              <a:rPr lang="en-US" sz="3200" b="1" i="1" dirty="0">
                <a:solidFill>
                  <a:srgbClr val="FF0000"/>
                </a:solidFill>
              </a:rPr>
              <a:t> sp.</a:t>
            </a:r>
            <a:r>
              <a:rPr lang="en-US" sz="3200" b="1" dirty="0">
                <a:solidFill>
                  <a:srgbClr val="FF0000"/>
                </a:solidFill>
              </a:rPr>
              <a:t> growth curves for two species grown separately?</a:t>
            </a:r>
          </a:p>
        </p:txBody>
      </p:sp>
      <p:pic>
        <p:nvPicPr>
          <p:cNvPr id="91143" name="Picture 5" descr="Paramecium.jpg"/>
          <p:cNvPicPr>
            <a:picLocks noChangeAspect="1"/>
          </p:cNvPicPr>
          <p:nvPr/>
        </p:nvPicPr>
        <p:blipFill>
          <a:blip r:embed="rId4" cstate="print">
            <a:lum contrast="10000"/>
          </a:blip>
          <a:srcRect/>
          <a:stretch>
            <a:fillRect/>
          </a:stretch>
        </p:blipFill>
        <p:spPr bwMode="auto">
          <a:xfrm>
            <a:off x="5029200" y="1066800"/>
            <a:ext cx="923925" cy="533400"/>
          </a:xfrm>
          <a:prstGeom prst="rect">
            <a:avLst/>
          </a:prstGeom>
          <a:noFill/>
          <a:ln w="9525">
            <a:solidFill>
              <a:schemeClr val="tx1"/>
            </a:solidFill>
            <a:miter lim="800000"/>
            <a:headEnd/>
            <a:tailEnd/>
          </a:ln>
        </p:spPr>
      </p:pic>
      <p:pic>
        <p:nvPicPr>
          <p:cNvPr id="91144" name="Picture 7"/>
          <p:cNvPicPr>
            <a:picLocks noChangeAspect="1" noChangeArrowheads="1"/>
          </p:cNvPicPr>
          <p:nvPr/>
        </p:nvPicPr>
        <p:blipFill>
          <a:blip r:embed="rId5" cstate="print">
            <a:lum contrast="30000"/>
          </a:blip>
          <a:srcRect/>
          <a:stretch>
            <a:fillRect/>
          </a:stretch>
        </p:blipFill>
        <p:spPr bwMode="auto">
          <a:xfrm>
            <a:off x="7010400" y="2368550"/>
            <a:ext cx="685800" cy="603250"/>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21241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en-US" sz="4000" b="1">
                <a:solidFill>
                  <a:srgbClr val="FF0000"/>
                </a:solidFill>
              </a:rPr>
              <a:t>What happened when the two species were grown together?</a:t>
            </a:r>
          </a:p>
        </p:txBody>
      </p:sp>
      <p:pic>
        <p:nvPicPr>
          <p:cNvPr id="90116" name="Picture 11" descr="Gause_experiments"/>
          <p:cNvPicPr>
            <a:picLocks noGrp="1" noChangeAspect="1" noChangeArrowheads="1"/>
          </p:cNvPicPr>
          <p:nvPr>
            <p:ph type="body" idx="1"/>
          </p:nvPr>
        </p:nvPicPr>
        <p:blipFill>
          <a:blip r:embed="rId3" cstate="print">
            <a:lum bright="-10000" contrast="18000"/>
          </a:blip>
          <a:srcRect/>
          <a:stretch>
            <a:fillRect/>
          </a:stretch>
        </p:blipFill>
        <p:spPr>
          <a:xfrm>
            <a:off x="2449513" y="1600200"/>
            <a:ext cx="4244975" cy="4525963"/>
          </a:xfr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028700" y="19050"/>
            <a:ext cx="8991600" cy="1143000"/>
          </a:xfrm>
        </p:spPr>
        <p:txBody>
          <a:bodyPr/>
          <a:lstStyle/>
          <a:p>
            <a:pPr algn="l"/>
            <a:r>
              <a:rPr lang="en-US" b="1">
                <a:solidFill>
                  <a:srgbClr val="C00000"/>
                </a:solidFill>
              </a:rPr>
              <a:t>Competitive Exclusion Principle</a:t>
            </a:r>
          </a:p>
        </p:txBody>
      </p:sp>
      <p:sp>
        <p:nvSpPr>
          <p:cNvPr id="25602" name="Rectangle 3"/>
          <p:cNvSpPr>
            <a:spLocks noGrp="1" noChangeArrowheads="1"/>
          </p:cNvSpPr>
          <p:nvPr>
            <p:ph type="body" idx="1"/>
          </p:nvPr>
        </p:nvSpPr>
        <p:spPr>
          <a:xfrm>
            <a:off x="3810000" y="1371600"/>
            <a:ext cx="6553200" cy="4737100"/>
          </a:xfrm>
        </p:spPr>
        <p:txBody>
          <a:bodyPr/>
          <a:lstStyle/>
          <a:p>
            <a:pPr>
              <a:spcBef>
                <a:spcPct val="120000"/>
              </a:spcBef>
              <a:buClr>
                <a:srgbClr val="FF0000"/>
              </a:buClr>
              <a:buSzPct val="101000"/>
            </a:pPr>
            <a:r>
              <a:rPr lang="en-US" sz="4000"/>
              <a:t> </a:t>
            </a:r>
            <a:r>
              <a:rPr lang="en-US" b="1">
                <a:solidFill>
                  <a:srgbClr val="002060"/>
                </a:solidFill>
              </a:rPr>
              <a:t>Central principle of ecology</a:t>
            </a:r>
          </a:p>
          <a:p>
            <a:pPr>
              <a:spcBef>
                <a:spcPts val="2400"/>
              </a:spcBef>
              <a:buClr>
                <a:srgbClr val="FF0000"/>
              </a:buClr>
              <a:buSzPct val="101000"/>
            </a:pPr>
            <a:r>
              <a:rPr lang="en-US" b="1">
                <a:solidFill>
                  <a:srgbClr val="002060"/>
                </a:solidFill>
              </a:rPr>
              <a:t> </a:t>
            </a:r>
            <a:r>
              <a:rPr lang="en-US" b="1" u="sng">
                <a:solidFill>
                  <a:srgbClr val="002060"/>
                </a:solidFill>
              </a:rPr>
              <a:t>Key</a:t>
            </a:r>
            <a:r>
              <a:rPr lang="en-US" b="1">
                <a:solidFill>
                  <a:srgbClr val="002060"/>
                </a:solidFill>
              </a:rPr>
              <a:t> to understanding</a:t>
            </a:r>
            <a:r>
              <a:rPr lang="en-US">
                <a:solidFill>
                  <a:srgbClr val="002060"/>
                </a:solidFill>
              </a:rPr>
              <a:t>:</a:t>
            </a:r>
          </a:p>
          <a:p>
            <a:pPr lvl="1">
              <a:spcBef>
                <a:spcPts val="1200"/>
              </a:spcBef>
              <a:buClr>
                <a:srgbClr val="C00000"/>
              </a:buClr>
              <a:buSzPct val="63000"/>
              <a:buFont typeface="Wingdings" pitchFamily="2" charset="2"/>
              <a:buChar char="v"/>
            </a:pPr>
            <a:r>
              <a:rPr lang="en-US" b="1" i="1">
                <a:solidFill>
                  <a:srgbClr val="002060"/>
                </a:solidFill>
              </a:rPr>
              <a:t> </a:t>
            </a:r>
            <a:r>
              <a:rPr lang="en-US" sz="2400" b="1" i="1">
                <a:solidFill>
                  <a:srgbClr val="002060"/>
                </a:solidFill>
              </a:rPr>
              <a:t>Resource partitioning</a:t>
            </a:r>
          </a:p>
          <a:p>
            <a:pPr lvl="1">
              <a:spcBef>
                <a:spcPts val="1200"/>
              </a:spcBef>
              <a:buClr>
                <a:srgbClr val="C00000"/>
              </a:buClr>
              <a:buSzPct val="51000"/>
              <a:buFont typeface="Wingdings" pitchFamily="2" charset="2"/>
              <a:buChar char="v"/>
            </a:pPr>
            <a:r>
              <a:rPr lang="en-US" sz="2400" i="1">
                <a:solidFill>
                  <a:srgbClr val="002060"/>
                </a:solidFill>
              </a:rPr>
              <a:t> </a:t>
            </a:r>
            <a:r>
              <a:rPr lang="en-US" sz="2400" b="1" i="1">
                <a:solidFill>
                  <a:srgbClr val="002060"/>
                </a:solidFill>
              </a:rPr>
              <a:t>Distribution &amp; abundance</a:t>
            </a:r>
          </a:p>
          <a:p>
            <a:pPr lvl="1">
              <a:spcBef>
                <a:spcPts val="1200"/>
              </a:spcBef>
              <a:buClr>
                <a:srgbClr val="C00000"/>
              </a:buClr>
              <a:buSzPct val="51000"/>
              <a:buFont typeface="Wingdings" pitchFamily="2" charset="2"/>
              <a:buChar char="v"/>
            </a:pPr>
            <a:r>
              <a:rPr lang="en-US" sz="2400" b="1" i="1">
                <a:solidFill>
                  <a:srgbClr val="002060"/>
                </a:solidFill>
              </a:rPr>
              <a:t> Evolution &amp; adaptive radiation</a:t>
            </a:r>
          </a:p>
          <a:p>
            <a:pPr lvl="1">
              <a:spcBef>
                <a:spcPts val="1200"/>
              </a:spcBef>
              <a:buClr>
                <a:srgbClr val="C00000"/>
              </a:buClr>
              <a:buSzPct val="63000"/>
              <a:buFont typeface="Wingdings" pitchFamily="2" charset="2"/>
              <a:buChar char="v"/>
            </a:pPr>
            <a:r>
              <a:rPr lang="en-US" sz="2400" b="1" i="1">
                <a:solidFill>
                  <a:srgbClr val="002060"/>
                </a:solidFill>
              </a:rPr>
              <a:t> Community structure &amp; diversity</a:t>
            </a:r>
          </a:p>
        </p:txBody>
      </p:sp>
      <p:pic>
        <p:nvPicPr>
          <p:cNvPr id="25603" name="Picture 11" descr="Gause_experiments"/>
          <p:cNvPicPr>
            <a:picLocks noChangeAspect="1" noChangeArrowheads="1"/>
          </p:cNvPicPr>
          <p:nvPr/>
        </p:nvPicPr>
        <p:blipFill>
          <a:blip r:embed="rId3" cstate="print">
            <a:lum bright="-10000" contrast="18000"/>
          </a:blip>
          <a:srcRect/>
          <a:stretch>
            <a:fillRect/>
          </a:stretch>
        </p:blipFill>
        <p:spPr bwMode="auto">
          <a:xfrm>
            <a:off x="574675" y="1600200"/>
            <a:ext cx="3235325" cy="3124200"/>
          </a:xfrm>
          <a:prstGeom prst="rect">
            <a:avLst/>
          </a:prstGeom>
          <a:noFill/>
          <a:ln w="9525">
            <a:noFill/>
            <a:miter lim="800000"/>
            <a:headEnd/>
            <a:tailEnd/>
          </a:ln>
        </p:spPr>
      </p:pic>
      <p:pic>
        <p:nvPicPr>
          <p:cNvPr id="25604" name="Picture 5" descr="Paramecium.jpg"/>
          <p:cNvPicPr>
            <a:picLocks noChangeAspect="1"/>
          </p:cNvPicPr>
          <p:nvPr/>
        </p:nvPicPr>
        <p:blipFill>
          <a:blip r:embed="rId4" cstate="print">
            <a:lum contrast="10000"/>
          </a:blip>
          <a:srcRect/>
          <a:stretch>
            <a:fillRect/>
          </a:stretch>
        </p:blipFill>
        <p:spPr bwMode="auto">
          <a:xfrm>
            <a:off x="0" y="0"/>
            <a:ext cx="990600" cy="76200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3819</Words>
  <Application>Microsoft Macintosh PowerPoint</Application>
  <PresentationFormat>On-screen Show (4:3)</PresentationFormat>
  <Paragraphs>260</Paragraphs>
  <Slides>38</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Marlett</vt:lpstr>
      <vt:lpstr>Wingdings</vt:lpstr>
      <vt:lpstr>Office Theme</vt:lpstr>
      <vt:lpstr>PowerPoint Presentation</vt:lpstr>
      <vt:lpstr>Gause’s Principle of Competitive Exclusion </vt:lpstr>
      <vt:lpstr>What is meant by a species’ “niche”?</vt:lpstr>
      <vt:lpstr>Competition is a significant determinant in species diversity</vt:lpstr>
      <vt:lpstr>PowerPoint Presentation</vt:lpstr>
      <vt:lpstr>Types of competition</vt:lpstr>
      <vt:lpstr>Gause Competition Experiments</vt:lpstr>
      <vt:lpstr>What happened when the two species were grown together?</vt:lpstr>
      <vt:lpstr>Competitive Exclusion Principle</vt:lpstr>
      <vt:lpstr>Resource Partitioning: Anolis Lizards</vt:lpstr>
      <vt:lpstr>Food Partitioning: Anolis Lizards</vt:lpstr>
      <vt:lpstr>Space Partitioning: Anolis lizards</vt:lpstr>
      <vt:lpstr>Microhabitat Partitioning</vt:lpstr>
      <vt:lpstr>Competitive Release</vt:lpstr>
      <vt:lpstr>Character Displacement</vt:lpstr>
      <vt:lpstr>Adaptive Radiation:  Darwin’s  Finches</vt:lpstr>
      <vt:lpstr>Competition &amp; Character Displacement</vt:lpstr>
      <vt:lpstr>Competition &amp; Character Displacement</vt:lpstr>
      <vt:lpstr>Competition &amp; Character Displacement</vt:lpstr>
      <vt:lpstr>Predator-Prey Coevolution and Invasive Species</vt:lpstr>
      <vt:lpstr>PowerPoint Presentation</vt:lpstr>
      <vt:lpstr>PowerPoint Presentation</vt:lpstr>
      <vt:lpstr>Effects of Predators on Prey Abundance</vt:lpstr>
      <vt:lpstr>Predator-Prey Cycles</vt:lpstr>
      <vt:lpstr>PowerPoint Presentation</vt:lpstr>
      <vt:lpstr>PowerPoint Presentation</vt:lpstr>
      <vt:lpstr>PowerPoint Presentation</vt:lpstr>
      <vt:lpstr>Ecological Impact of Parasitism</vt:lpstr>
      <vt:lpstr>Parasites &amp; Host Behavior</vt:lpstr>
      <vt:lpstr>PowerPoint Presentation</vt:lpstr>
      <vt:lpstr>Parasites Can Drive Host Cycles</vt:lpstr>
      <vt:lpstr>Parasites &amp; Host Behavior</vt:lpstr>
      <vt:lpstr>Mutualism</vt:lpstr>
      <vt:lpstr>Obligate:</vt:lpstr>
      <vt:lpstr>Types of Benefits</vt:lpstr>
      <vt:lpstr>PowerPoint Presentation</vt:lpstr>
      <vt:lpstr>PowerPoint Presentation</vt:lpstr>
      <vt:lpstr>PowerPoint Presentation</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listeb</dc:creator>
  <cp:lastModifiedBy>Shablovsky, Georgi G.</cp:lastModifiedBy>
  <cp:revision>273</cp:revision>
  <dcterms:created xsi:type="dcterms:W3CDTF">2008-11-03T02:59:57Z</dcterms:created>
  <dcterms:modified xsi:type="dcterms:W3CDTF">2019-11-21T18:05:42Z</dcterms:modified>
</cp:coreProperties>
</file>