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34" r:id="rId2"/>
    <p:sldId id="313" r:id="rId3"/>
    <p:sldId id="317" r:id="rId4"/>
    <p:sldId id="316" r:id="rId5"/>
    <p:sldId id="261" r:id="rId6"/>
    <p:sldId id="265" r:id="rId7"/>
    <p:sldId id="358" r:id="rId8"/>
    <p:sldId id="325" r:id="rId9"/>
    <p:sldId id="350" r:id="rId10"/>
    <p:sldId id="351" r:id="rId11"/>
    <p:sldId id="372" r:id="rId12"/>
    <p:sldId id="354" r:id="rId13"/>
    <p:sldId id="349" r:id="rId14"/>
    <p:sldId id="371" r:id="rId15"/>
    <p:sldId id="377" r:id="rId16"/>
    <p:sldId id="378" r:id="rId17"/>
    <p:sldId id="379" r:id="rId18"/>
    <p:sldId id="383" r:id="rId19"/>
    <p:sldId id="382" r:id="rId20"/>
    <p:sldId id="381" r:id="rId21"/>
    <p:sldId id="376" r:id="rId22"/>
    <p:sldId id="373" r:id="rId23"/>
    <p:sldId id="374" r:id="rId24"/>
    <p:sldId id="375" r:id="rId25"/>
    <p:sldId id="380" r:id="rId26"/>
    <p:sldId id="300" r:id="rId27"/>
    <p:sldId id="308" r:id="rId28"/>
    <p:sldId id="370" r:id="rId29"/>
    <p:sldId id="384" r:id="rId30"/>
    <p:sldId id="297" r:id="rId31"/>
  </p:sldIdLst>
  <p:sldSz cx="9144000" cy="6858000" type="screen4x3"/>
  <p:notesSz cx="7053263" cy="9356725"/>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8000"/>
    <a:srgbClr val="0000CC"/>
    <a:srgbClr val="00CC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45" autoAdjust="0"/>
    <p:restoredTop sz="93512"/>
  </p:normalViewPr>
  <p:slideViewPr>
    <p:cSldViewPr>
      <p:cViewPr varScale="1">
        <p:scale>
          <a:sx n="70" d="100"/>
          <a:sy n="70" d="100"/>
        </p:scale>
        <p:origin x="424"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rgbClr val="C0C0C0"/>
        </a:solidFill>
        <a:ln w="3175">
          <a:solidFill>
            <a:schemeClr val="tx1"/>
          </a:solidFill>
          <a:prstDash val="solid"/>
        </a:ln>
      </c:spPr>
    </c:floor>
    <c:sideWall>
      <c:thickness val="0"/>
      <c:spPr>
        <a:noFill/>
        <a:ln w="12700">
          <a:solidFill>
            <a:schemeClr val="tx1"/>
          </a:solidFill>
          <a:prstDash val="solid"/>
        </a:ln>
      </c:spPr>
    </c:sideWall>
    <c:backWall>
      <c:thickness val="0"/>
      <c:spPr>
        <a:noFill/>
        <a:ln w="12700">
          <a:solidFill>
            <a:schemeClr val="tx1"/>
          </a:solidFill>
          <a:prstDash val="solid"/>
        </a:ln>
      </c:spPr>
    </c:backWall>
    <c:plotArea>
      <c:layout/>
      <c:bar3DChart>
        <c:barDir val="col"/>
        <c:grouping val="clustered"/>
        <c:varyColors val="0"/>
        <c:dLbls>
          <c:showLegendKey val="0"/>
          <c:showVal val="0"/>
          <c:showCatName val="0"/>
          <c:showSerName val="0"/>
          <c:showPercent val="0"/>
          <c:showBubbleSize val="0"/>
        </c:dLbls>
        <c:gapWidth val="150"/>
        <c:gapDepth val="0"/>
        <c:shape val="box"/>
        <c:axId val="46908544"/>
        <c:axId val="153905792"/>
        <c:axId val="0"/>
      </c:bar3DChart>
      <c:catAx>
        <c:axId val="46908544"/>
        <c:scaling>
          <c:orientation val="minMax"/>
        </c:scaling>
        <c:delete val="0"/>
        <c:axPos val="b"/>
        <c:majorTickMark val="out"/>
        <c:minorTickMark val="none"/>
        <c:tickLblPos val="low"/>
        <c:spPr>
          <a:ln w="3176">
            <a:solidFill>
              <a:schemeClr val="tx1"/>
            </a:solidFill>
            <a:prstDash val="solid"/>
          </a:ln>
        </c:spPr>
        <c:txPr>
          <a:bodyPr rot="0" vert="horz"/>
          <a:lstStyle/>
          <a:p>
            <a:pPr>
              <a:defRPr sz="1800" b="1" i="0" u="none" strike="noStrike" baseline="0">
                <a:solidFill>
                  <a:schemeClr val="tx1"/>
                </a:solidFill>
                <a:latin typeface="Times New Roman"/>
                <a:ea typeface="Times New Roman"/>
                <a:cs typeface="Times New Roman"/>
              </a:defRPr>
            </a:pPr>
            <a:endParaRPr lang="en-US"/>
          </a:p>
        </c:txPr>
        <c:crossAx val="153905792"/>
        <c:crosses val="autoZero"/>
        <c:auto val="1"/>
        <c:lblAlgn val="ctr"/>
        <c:lblOffset val="100"/>
        <c:tickMarkSkip val="1"/>
        <c:noMultiLvlLbl val="0"/>
      </c:catAx>
      <c:valAx>
        <c:axId val="153905792"/>
        <c:scaling>
          <c:orientation val="minMax"/>
        </c:scaling>
        <c:delete val="0"/>
        <c:axPos val="l"/>
        <c:majorTickMark val="out"/>
        <c:minorTickMark val="none"/>
        <c:tickLblPos val="nextTo"/>
        <c:spPr>
          <a:ln w="3176">
            <a:solidFill>
              <a:schemeClr val="tx1"/>
            </a:solidFill>
            <a:prstDash val="solid"/>
          </a:ln>
        </c:spPr>
        <c:txPr>
          <a:bodyPr rot="0" vert="horz"/>
          <a:lstStyle/>
          <a:p>
            <a:pPr>
              <a:defRPr sz="1800" b="1" i="0" u="none" strike="noStrike" baseline="0">
                <a:solidFill>
                  <a:schemeClr val="tx1"/>
                </a:solidFill>
                <a:latin typeface="Times New Roman"/>
                <a:ea typeface="Times New Roman"/>
                <a:cs typeface="Times New Roman"/>
              </a:defRPr>
            </a:pPr>
            <a:endParaRPr lang="en-US"/>
          </a:p>
        </c:txPr>
        <c:crossAx val="46908544"/>
        <c:crosses val="autoZero"/>
        <c:crossBetween val="between"/>
      </c:valAx>
      <c:spPr>
        <a:noFill/>
        <a:ln w="25406">
          <a:noFill/>
        </a:ln>
      </c:spPr>
    </c:plotArea>
    <c:legend>
      <c:legendPos val="r"/>
      <c:layout>
        <c:manualLayout>
          <c:xMode val="edge"/>
          <c:yMode val="edge"/>
          <c:x val="0.91111111111111109"/>
          <c:y val="0.43645083932853718"/>
          <c:w val="8.2539682539682538E-2"/>
          <c:h val="0.12949640287769784"/>
        </c:manualLayout>
      </c:layout>
      <c:overlay val="0"/>
      <c:spPr>
        <a:noFill/>
        <a:ln w="3176">
          <a:solidFill>
            <a:schemeClr val="tx1"/>
          </a:solidFill>
          <a:prstDash val="solid"/>
        </a:ln>
      </c:spPr>
      <c:txPr>
        <a:bodyPr/>
        <a:lstStyle/>
        <a:p>
          <a:pPr>
            <a:defRPr sz="1655" b="1" i="0" u="none" strike="noStrike" baseline="0">
              <a:solidFill>
                <a:schemeClr val="tx1"/>
              </a:solidFill>
              <a:latin typeface="Times New Roman"/>
              <a:ea typeface="Times New Roman"/>
              <a:cs typeface="Times New Roman"/>
            </a:defRPr>
          </a:pPr>
          <a:endParaRPr lang="en-US"/>
        </a:p>
      </c:txPr>
    </c:legend>
    <c:plotVisOnly val="1"/>
    <c:dispBlanksAs val="gap"/>
    <c:showDLblsOverMax val="0"/>
  </c:chart>
  <c:spPr>
    <a:noFill/>
    <a:ln>
      <a:noFill/>
    </a:ln>
  </c:spPr>
  <c:txPr>
    <a:bodyPr/>
    <a:lstStyle/>
    <a:p>
      <a:pPr>
        <a:defRPr sz="1800"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127139364303178E-2"/>
          <c:y val="8.2788671023965144E-2"/>
          <c:w val="0.91687041564792171"/>
          <c:h val="0.83877995642701531"/>
        </c:manualLayout>
      </c:layout>
      <c:barChart>
        <c:barDir val="col"/>
        <c:grouping val="clustered"/>
        <c:varyColors val="0"/>
        <c:ser>
          <c:idx val="0"/>
          <c:order val="0"/>
          <c:tx>
            <c:strRef>
              <c:f>Sheet1!$A$2</c:f>
              <c:strCache>
                <c:ptCount val="1"/>
                <c:pt idx="0">
                  <c:v>0</c:v>
                </c:pt>
              </c:strCache>
            </c:strRef>
          </c:tx>
          <c:spPr>
            <a:solidFill>
              <a:srgbClr val="FFFF00"/>
            </a:solidFill>
            <a:ln w="29081">
              <a:solidFill>
                <a:schemeClr val="tx1"/>
              </a:solidFill>
              <a:prstDash val="solid"/>
            </a:ln>
          </c:spPr>
          <c:invertIfNegative val="0"/>
          <c:cat>
            <c:strRef>
              <c:f>Sheet1!$B$1:$B$1</c:f>
              <c:strCache>
                <c:ptCount val="1"/>
                <c:pt idx="0">
                  <c:v>Diturbance</c:v>
                </c:pt>
              </c:strCache>
            </c:strRef>
          </c:cat>
          <c:val>
            <c:numRef>
              <c:f>Sheet1!$B$2:$B$2</c:f>
              <c:numCache>
                <c:formatCode>General</c:formatCode>
                <c:ptCount val="1"/>
                <c:pt idx="0">
                  <c:v>1</c:v>
                </c:pt>
              </c:numCache>
            </c:numRef>
          </c:val>
          <c:extLst>
            <c:ext xmlns:c16="http://schemas.microsoft.com/office/drawing/2014/chart" uri="{C3380CC4-5D6E-409C-BE32-E72D297353CC}">
              <c16:uniqueId val="{00000000-1660-A743-AB90-CA88E4B427E8}"/>
            </c:ext>
          </c:extLst>
        </c:ser>
        <c:ser>
          <c:idx val="1"/>
          <c:order val="1"/>
          <c:tx>
            <c:strRef>
              <c:f>Sheet1!$A$3</c:f>
              <c:strCache>
                <c:ptCount val="1"/>
                <c:pt idx="0">
                  <c:v>0.09</c:v>
                </c:pt>
              </c:strCache>
            </c:strRef>
          </c:tx>
          <c:spPr>
            <a:solidFill>
              <a:srgbClr val="FFFF00"/>
            </a:solidFill>
            <a:ln w="29081">
              <a:solidFill>
                <a:schemeClr val="tx1"/>
              </a:solidFill>
              <a:prstDash val="solid"/>
            </a:ln>
          </c:spPr>
          <c:invertIfNegative val="0"/>
          <c:cat>
            <c:strRef>
              <c:f>Sheet1!$B$1:$B$1</c:f>
              <c:strCache>
                <c:ptCount val="1"/>
                <c:pt idx="0">
                  <c:v>Diturbance</c:v>
                </c:pt>
              </c:strCache>
            </c:strRef>
          </c:cat>
          <c:val>
            <c:numRef>
              <c:f>Sheet1!$B$3:$B$3</c:f>
              <c:numCache>
                <c:formatCode>General</c:formatCode>
                <c:ptCount val="1"/>
                <c:pt idx="0">
                  <c:v>1.02</c:v>
                </c:pt>
              </c:numCache>
            </c:numRef>
          </c:val>
          <c:extLst>
            <c:ext xmlns:c16="http://schemas.microsoft.com/office/drawing/2014/chart" uri="{C3380CC4-5D6E-409C-BE32-E72D297353CC}">
              <c16:uniqueId val="{00000001-1660-A743-AB90-CA88E4B427E8}"/>
            </c:ext>
          </c:extLst>
        </c:ser>
        <c:ser>
          <c:idx val="2"/>
          <c:order val="2"/>
          <c:tx>
            <c:strRef>
              <c:f>Sheet1!$A$4</c:f>
              <c:strCache>
                <c:ptCount val="1"/>
                <c:pt idx="0">
                  <c:v>0.25</c:v>
                </c:pt>
              </c:strCache>
            </c:strRef>
          </c:tx>
          <c:spPr>
            <a:solidFill>
              <a:srgbClr val="FFFF00"/>
            </a:solidFill>
            <a:ln w="29081">
              <a:solidFill>
                <a:schemeClr val="tx1"/>
              </a:solidFill>
              <a:prstDash val="solid"/>
            </a:ln>
          </c:spPr>
          <c:invertIfNegative val="0"/>
          <c:cat>
            <c:strRef>
              <c:f>Sheet1!$B$1:$B$1</c:f>
              <c:strCache>
                <c:ptCount val="1"/>
                <c:pt idx="0">
                  <c:v>Diturbance</c:v>
                </c:pt>
              </c:strCache>
            </c:strRef>
          </c:cat>
          <c:val>
            <c:numRef>
              <c:f>Sheet1!$B$4:$B$4</c:f>
              <c:numCache>
                <c:formatCode>General</c:formatCode>
                <c:ptCount val="1"/>
                <c:pt idx="0">
                  <c:v>1.1399999999999999</c:v>
                </c:pt>
              </c:numCache>
            </c:numRef>
          </c:val>
          <c:extLst>
            <c:ext xmlns:c16="http://schemas.microsoft.com/office/drawing/2014/chart" uri="{C3380CC4-5D6E-409C-BE32-E72D297353CC}">
              <c16:uniqueId val="{00000002-1660-A743-AB90-CA88E4B427E8}"/>
            </c:ext>
          </c:extLst>
        </c:ser>
        <c:ser>
          <c:idx val="3"/>
          <c:order val="3"/>
          <c:tx>
            <c:strRef>
              <c:f>Sheet1!$A$5</c:f>
              <c:strCache>
                <c:ptCount val="1"/>
                <c:pt idx="0">
                  <c:v>0.36</c:v>
                </c:pt>
              </c:strCache>
            </c:strRef>
          </c:tx>
          <c:spPr>
            <a:solidFill>
              <a:srgbClr val="FFFF00"/>
            </a:solidFill>
            <a:ln w="29081">
              <a:solidFill>
                <a:schemeClr val="tx1"/>
              </a:solidFill>
              <a:prstDash val="solid"/>
            </a:ln>
          </c:spPr>
          <c:invertIfNegative val="0"/>
          <c:cat>
            <c:strRef>
              <c:f>Sheet1!$B$1:$B$1</c:f>
              <c:strCache>
                <c:ptCount val="1"/>
                <c:pt idx="0">
                  <c:v>Diturbance</c:v>
                </c:pt>
              </c:strCache>
            </c:strRef>
          </c:cat>
          <c:val>
            <c:numRef>
              <c:f>Sheet1!$B$5:$B$5</c:f>
              <c:numCache>
                <c:formatCode>General</c:formatCode>
                <c:ptCount val="1"/>
                <c:pt idx="0">
                  <c:v>1.67</c:v>
                </c:pt>
              </c:numCache>
            </c:numRef>
          </c:val>
          <c:extLst>
            <c:ext xmlns:c16="http://schemas.microsoft.com/office/drawing/2014/chart" uri="{C3380CC4-5D6E-409C-BE32-E72D297353CC}">
              <c16:uniqueId val="{00000003-1660-A743-AB90-CA88E4B427E8}"/>
            </c:ext>
          </c:extLst>
        </c:ser>
        <c:ser>
          <c:idx val="4"/>
          <c:order val="4"/>
          <c:tx>
            <c:strRef>
              <c:f>Sheet1!$A$6</c:f>
              <c:strCache>
                <c:ptCount val="1"/>
                <c:pt idx="0">
                  <c:v>0.42</c:v>
                </c:pt>
              </c:strCache>
            </c:strRef>
          </c:tx>
          <c:spPr>
            <a:solidFill>
              <a:srgbClr val="FFFF00"/>
            </a:solidFill>
            <a:ln w="9694">
              <a:solidFill>
                <a:schemeClr val="tx1"/>
              </a:solidFill>
              <a:prstDash val="solid"/>
            </a:ln>
          </c:spPr>
          <c:invertIfNegative val="0"/>
          <c:dPt>
            <c:idx val="0"/>
            <c:invertIfNegative val="0"/>
            <c:bubble3D val="0"/>
            <c:spPr>
              <a:solidFill>
                <a:srgbClr val="FFFF00"/>
              </a:solidFill>
              <a:ln w="29081">
                <a:solidFill>
                  <a:schemeClr val="tx1"/>
                </a:solidFill>
                <a:prstDash val="solid"/>
              </a:ln>
            </c:spPr>
            <c:extLst>
              <c:ext xmlns:c16="http://schemas.microsoft.com/office/drawing/2014/chart" uri="{C3380CC4-5D6E-409C-BE32-E72D297353CC}">
                <c16:uniqueId val="{00000005-1660-A743-AB90-CA88E4B427E8}"/>
              </c:ext>
            </c:extLst>
          </c:dPt>
          <c:cat>
            <c:strRef>
              <c:f>Sheet1!$B$1:$B$1</c:f>
              <c:strCache>
                <c:ptCount val="1"/>
                <c:pt idx="0">
                  <c:v>Diturbance</c:v>
                </c:pt>
              </c:strCache>
            </c:strRef>
          </c:cat>
          <c:val>
            <c:numRef>
              <c:f>Sheet1!$B$6:$B$6</c:f>
              <c:numCache>
                <c:formatCode>General</c:formatCode>
                <c:ptCount val="1"/>
                <c:pt idx="0">
                  <c:v>6.1</c:v>
                </c:pt>
              </c:numCache>
            </c:numRef>
          </c:val>
          <c:extLst>
            <c:ext xmlns:c16="http://schemas.microsoft.com/office/drawing/2014/chart" uri="{C3380CC4-5D6E-409C-BE32-E72D297353CC}">
              <c16:uniqueId val="{00000006-1660-A743-AB90-CA88E4B427E8}"/>
            </c:ext>
          </c:extLst>
        </c:ser>
        <c:ser>
          <c:idx val="5"/>
          <c:order val="5"/>
          <c:tx>
            <c:strRef>
              <c:f>Sheet1!$A$7</c:f>
              <c:strCache>
                <c:ptCount val="1"/>
                <c:pt idx="0">
                  <c:v>0.49</c:v>
                </c:pt>
              </c:strCache>
            </c:strRef>
          </c:tx>
          <c:spPr>
            <a:solidFill>
              <a:srgbClr val="FFFF00"/>
            </a:solidFill>
            <a:ln w="29081">
              <a:solidFill>
                <a:schemeClr val="tx1"/>
              </a:solidFill>
              <a:prstDash val="solid"/>
            </a:ln>
          </c:spPr>
          <c:invertIfNegative val="0"/>
          <c:cat>
            <c:strRef>
              <c:f>Sheet1!$B$1:$B$1</c:f>
              <c:strCache>
                <c:ptCount val="1"/>
                <c:pt idx="0">
                  <c:v>Diturbance</c:v>
                </c:pt>
              </c:strCache>
            </c:strRef>
          </c:cat>
          <c:val>
            <c:numRef>
              <c:f>Sheet1!$B$7:$B$7</c:f>
              <c:numCache>
                <c:formatCode>General</c:formatCode>
                <c:ptCount val="1"/>
                <c:pt idx="0">
                  <c:v>4.7</c:v>
                </c:pt>
              </c:numCache>
            </c:numRef>
          </c:val>
          <c:extLst>
            <c:ext xmlns:c16="http://schemas.microsoft.com/office/drawing/2014/chart" uri="{C3380CC4-5D6E-409C-BE32-E72D297353CC}">
              <c16:uniqueId val="{00000007-1660-A743-AB90-CA88E4B427E8}"/>
            </c:ext>
          </c:extLst>
        </c:ser>
        <c:ser>
          <c:idx val="6"/>
          <c:order val="6"/>
          <c:tx>
            <c:strRef>
              <c:f>Sheet1!$A$8</c:f>
              <c:strCache>
                <c:ptCount val="1"/>
                <c:pt idx="0">
                  <c:v>0.64</c:v>
                </c:pt>
              </c:strCache>
            </c:strRef>
          </c:tx>
          <c:spPr>
            <a:solidFill>
              <a:srgbClr val="FFFF00"/>
            </a:solidFill>
            <a:ln w="29081">
              <a:solidFill>
                <a:schemeClr val="tx1"/>
              </a:solidFill>
              <a:prstDash val="solid"/>
            </a:ln>
          </c:spPr>
          <c:invertIfNegative val="0"/>
          <c:cat>
            <c:strRef>
              <c:f>Sheet1!$B$1:$B$1</c:f>
              <c:strCache>
                <c:ptCount val="1"/>
                <c:pt idx="0">
                  <c:v>Diturbance</c:v>
                </c:pt>
              </c:strCache>
            </c:strRef>
          </c:cat>
          <c:val>
            <c:numRef>
              <c:f>Sheet1!$B$8:$B$8</c:f>
              <c:numCache>
                <c:formatCode>General</c:formatCode>
                <c:ptCount val="1"/>
                <c:pt idx="0">
                  <c:v>2.1</c:v>
                </c:pt>
              </c:numCache>
            </c:numRef>
          </c:val>
          <c:extLst>
            <c:ext xmlns:c16="http://schemas.microsoft.com/office/drawing/2014/chart" uri="{C3380CC4-5D6E-409C-BE32-E72D297353CC}">
              <c16:uniqueId val="{00000008-1660-A743-AB90-CA88E4B427E8}"/>
            </c:ext>
          </c:extLst>
        </c:ser>
        <c:ser>
          <c:idx val="7"/>
          <c:order val="7"/>
          <c:tx>
            <c:strRef>
              <c:f>Sheet1!$A$9</c:f>
              <c:strCache>
                <c:ptCount val="1"/>
                <c:pt idx="0">
                  <c:v>0.81</c:v>
                </c:pt>
              </c:strCache>
            </c:strRef>
          </c:tx>
          <c:spPr>
            <a:solidFill>
              <a:srgbClr val="FFFF00"/>
            </a:solidFill>
            <a:ln w="29081">
              <a:solidFill>
                <a:schemeClr val="tx1"/>
              </a:solidFill>
              <a:prstDash val="solid"/>
            </a:ln>
          </c:spPr>
          <c:invertIfNegative val="0"/>
          <c:cat>
            <c:strRef>
              <c:f>Sheet1!$B$1:$B$1</c:f>
              <c:strCache>
                <c:ptCount val="1"/>
                <c:pt idx="0">
                  <c:v>Diturbance</c:v>
                </c:pt>
              </c:strCache>
            </c:strRef>
          </c:cat>
          <c:val>
            <c:numRef>
              <c:f>Sheet1!$B$9:$B$9</c:f>
              <c:numCache>
                <c:formatCode>General</c:formatCode>
                <c:ptCount val="1"/>
                <c:pt idx="0">
                  <c:v>1.6</c:v>
                </c:pt>
              </c:numCache>
            </c:numRef>
          </c:val>
          <c:extLst>
            <c:ext xmlns:c16="http://schemas.microsoft.com/office/drawing/2014/chart" uri="{C3380CC4-5D6E-409C-BE32-E72D297353CC}">
              <c16:uniqueId val="{00000009-1660-A743-AB90-CA88E4B427E8}"/>
            </c:ext>
          </c:extLst>
        </c:ser>
        <c:ser>
          <c:idx val="8"/>
          <c:order val="8"/>
          <c:tx>
            <c:strRef>
              <c:f>Sheet1!$A$10</c:f>
              <c:strCache>
                <c:ptCount val="1"/>
                <c:pt idx="0">
                  <c:v>1</c:v>
                </c:pt>
              </c:strCache>
            </c:strRef>
          </c:tx>
          <c:spPr>
            <a:solidFill>
              <a:srgbClr val="FFFF00"/>
            </a:solidFill>
            <a:ln w="29081">
              <a:solidFill>
                <a:schemeClr val="tx1"/>
              </a:solidFill>
              <a:prstDash val="solid"/>
            </a:ln>
          </c:spPr>
          <c:invertIfNegative val="0"/>
          <c:cat>
            <c:strRef>
              <c:f>Sheet1!$B$1:$B$1</c:f>
              <c:strCache>
                <c:ptCount val="1"/>
                <c:pt idx="0">
                  <c:v>Diturbance</c:v>
                </c:pt>
              </c:strCache>
            </c:strRef>
          </c:cat>
          <c:val>
            <c:numRef>
              <c:f>Sheet1!$B$10:$B$10</c:f>
              <c:numCache>
                <c:formatCode>General</c:formatCode>
                <c:ptCount val="1"/>
                <c:pt idx="0">
                  <c:v>1.4</c:v>
                </c:pt>
              </c:numCache>
            </c:numRef>
          </c:val>
          <c:extLst>
            <c:ext xmlns:c16="http://schemas.microsoft.com/office/drawing/2014/chart" uri="{C3380CC4-5D6E-409C-BE32-E72D297353CC}">
              <c16:uniqueId val="{0000000A-1660-A743-AB90-CA88E4B427E8}"/>
            </c:ext>
          </c:extLst>
        </c:ser>
        <c:dLbls>
          <c:showLegendKey val="0"/>
          <c:showVal val="0"/>
          <c:showCatName val="0"/>
          <c:showSerName val="0"/>
          <c:showPercent val="0"/>
          <c:showBubbleSize val="0"/>
        </c:dLbls>
        <c:gapWidth val="150"/>
        <c:axId val="98466432"/>
        <c:axId val="98484608"/>
      </c:barChart>
      <c:catAx>
        <c:axId val="98466432"/>
        <c:scaling>
          <c:orientation val="minMax"/>
        </c:scaling>
        <c:delete val="1"/>
        <c:axPos val="b"/>
        <c:numFmt formatCode="General" sourceLinked="0"/>
        <c:majorTickMark val="out"/>
        <c:minorTickMark val="none"/>
        <c:tickLblPos val="nextTo"/>
        <c:crossAx val="98484608"/>
        <c:crosses val="autoZero"/>
        <c:auto val="1"/>
        <c:lblAlgn val="ctr"/>
        <c:lblOffset val="100"/>
        <c:noMultiLvlLbl val="0"/>
      </c:catAx>
      <c:valAx>
        <c:axId val="98484608"/>
        <c:scaling>
          <c:orientation val="minMax"/>
        </c:scaling>
        <c:delete val="0"/>
        <c:axPos val="l"/>
        <c:majorGridlines>
          <c:spPr>
            <a:ln w="29081">
              <a:solidFill>
                <a:schemeClr val="tx1"/>
              </a:solidFill>
              <a:prstDash val="solid"/>
            </a:ln>
          </c:spPr>
        </c:majorGridlines>
        <c:numFmt formatCode="General" sourceLinked="1"/>
        <c:majorTickMark val="out"/>
        <c:minorTickMark val="none"/>
        <c:tickLblPos val="nextTo"/>
        <c:spPr>
          <a:ln w="2423">
            <a:solidFill>
              <a:schemeClr val="tx1"/>
            </a:solidFill>
            <a:prstDash val="solid"/>
          </a:ln>
        </c:spPr>
        <c:txPr>
          <a:bodyPr rot="0" vert="horz"/>
          <a:lstStyle/>
          <a:p>
            <a:pPr>
              <a:defRPr sz="1832" b="1" i="0" u="none" strike="noStrike" baseline="0">
                <a:solidFill>
                  <a:schemeClr val="tx1"/>
                </a:solidFill>
                <a:latin typeface="Arial"/>
                <a:ea typeface="Arial"/>
                <a:cs typeface="Arial"/>
              </a:defRPr>
            </a:pPr>
            <a:endParaRPr lang="en-US"/>
          </a:p>
        </c:txPr>
        <c:crossAx val="98466432"/>
        <c:crosses val="autoZero"/>
        <c:crossBetween val="between"/>
      </c:valAx>
      <c:spPr>
        <a:solidFill>
          <a:srgbClr val="FFFFFF"/>
        </a:solidFill>
        <a:ln w="29081">
          <a:solidFill>
            <a:schemeClr val="tx1"/>
          </a:solidFill>
          <a:prstDash val="solid"/>
        </a:ln>
      </c:spPr>
    </c:plotArea>
    <c:plotVisOnly val="1"/>
    <c:dispBlanksAs val="gap"/>
    <c:showDLblsOverMax val="0"/>
  </c:chart>
  <c:spPr>
    <a:noFill/>
    <a:ln>
      <a:noFill/>
    </a:ln>
  </c:spPr>
  <c:txPr>
    <a:bodyPr/>
    <a:lstStyle/>
    <a:p>
      <a:pPr>
        <a:defRPr sz="1374"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5938" cy="468313"/>
          </a:xfrm>
          <a:prstGeom prst="rect">
            <a:avLst/>
          </a:prstGeom>
        </p:spPr>
        <p:txBody>
          <a:bodyPr vert="horz" lIns="93763" tIns="46881" rIns="93763" bIns="46881"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95738" y="0"/>
            <a:ext cx="3055937" cy="468313"/>
          </a:xfrm>
          <a:prstGeom prst="rect">
            <a:avLst/>
          </a:prstGeom>
        </p:spPr>
        <p:txBody>
          <a:bodyPr vert="horz" lIns="93763" tIns="46881" rIns="93763" bIns="46881" rtlCol="0"/>
          <a:lstStyle>
            <a:lvl1pPr algn="r" eaLnBrk="1" fontAlgn="auto" hangingPunct="1">
              <a:spcBef>
                <a:spcPts val="0"/>
              </a:spcBef>
              <a:spcAft>
                <a:spcPts val="0"/>
              </a:spcAft>
              <a:defRPr sz="1200">
                <a:latin typeface="+mn-lt"/>
                <a:cs typeface="+mn-cs"/>
              </a:defRPr>
            </a:lvl1pPr>
          </a:lstStyle>
          <a:p>
            <a:pPr>
              <a:defRPr/>
            </a:pPr>
            <a:fld id="{840C3DAB-F355-417D-884D-C37AD41CE892}" type="datetimeFigureOut">
              <a:rPr lang="en-US"/>
              <a:pPr>
                <a:defRPr/>
              </a:pPr>
              <a:t>4/10/19</a:t>
            </a:fld>
            <a:endParaRPr lang="en-US"/>
          </a:p>
        </p:txBody>
      </p:sp>
      <p:sp>
        <p:nvSpPr>
          <p:cNvPr id="4" name="Slide Image Placeholder 3"/>
          <p:cNvSpPr>
            <a:spLocks noGrp="1" noRot="1" noChangeAspect="1"/>
          </p:cNvSpPr>
          <p:nvPr>
            <p:ph type="sldImg" idx="2"/>
          </p:nvPr>
        </p:nvSpPr>
        <p:spPr>
          <a:xfrm>
            <a:off x="1189038" y="701675"/>
            <a:ext cx="4676775" cy="3508375"/>
          </a:xfrm>
          <a:prstGeom prst="rect">
            <a:avLst/>
          </a:prstGeom>
          <a:noFill/>
          <a:ln w="12700">
            <a:solidFill>
              <a:prstClr val="black"/>
            </a:solidFill>
          </a:ln>
        </p:spPr>
        <p:txBody>
          <a:bodyPr vert="horz" lIns="93763" tIns="46881" rIns="93763" bIns="46881" rtlCol="0" anchor="ctr"/>
          <a:lstStyle/>
          <a:p>
            <a:pPr lvl="0"/>
            <a:endParaRPr lang="en-US" noProof="0"/>
          </a:p>
        </p:txBody>
      </p:sp>
      <p:sp>
        <p:nvSpPr>
          <p:cNvPr id="5" name="Notes Placeholder 4"/>
          <p:cNvSpPr>
            <a:spLocks noGrp="1"/>
          </p:cNvSpPr>
          <p:nvPr>
            <p:ph type="body" sz="quarter" idx="3"/>
          </p:nvPr>
        </p:nvSpPr>
        <p:spPr>
          <a:xfrm>
            <a:off x="704850" y="4445000"/>
            <a:ext cx="5643563" cy="4210050"/>
          </a:xfrm>
          <a:prstGeom prst="rect">
            <a:avLst/>
          </a:prstGeom>
        </p:spPr>
        <p:txBody>
          <a:bodyPr vert="horz" lIns="93763" tIns="46881" rIns="93763" bIns="46881"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86825"/>
            <a:ext cx="3055938" cy="468313"/>
          </a:xfrm>
          <a:prstGeom prst="rect">
            <a:avLst/>
          </a:prstGeom>
        </p:spPr>
        <p:txBody>
          <a:bodyPr vert="horz" lIns="93763" tIns="46881" rIns="93763" bIns="46881"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95738" y="8886825"/>
            <a:ext cx="3055937" cy="468313"/>
          </a:xfrm>
          <a:prstGeom prst="rect">
            <a:avLst/>
          </a:prstGeom>
        </p:spPr>
        <p:txBody>
          <a:bodyPr vert="horz" wrap="square" lIns="93763" tIns="46881" rIns="93763" bIns="46881" numCol="1" anchor="b" anchorCtr="0" compatLnSpc="1">
            <a:prstTxWarp prst="textNoShape">
              <a:avLst/>
            </a:prstTxWarp>
          </a:bodyPr>
          <a:lstStyle>
            <a:lvl1pPr algn="r" eaLnBrk="1" hangingPunct="1">
              <a:defRPr sz="1200" smtClean="0">
                <a:latin typeface="Calibri" pitchFamily="34" charset="0"/>
              </a:defRPr>
            </a:lvl1pPr>
          </a:lstStyle>
          <a:p>
            <a:pPr>
              <a:defRPr/>
            </a:pPr>
            <a:fld id="{A64890DE-586C-44EA-A735-D15BF962C83F}" type="slidenum">
              <a:rPr lang="en-US" altLang="en-US"/>
              <a:pPr>
                <a:defRPr/>
              </a:pPr>
              <a:t>‹#›</a:t>
            </a:fld>
            <a:endParaRPr lang="en-US" altLang="en-US"/>
          </a:p>
        </p:txBody>
      </p:sp>
    </p:spTree>
    <p:extLst>
      <p:ext uri="{BB962C8B-B14F-4D97-AF65-F5344CB8AC3E}">
        <p14:creationId xmlns:p14="http://schemas.microsoft.com/office/powerpoint/2010/main" val="33693010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en.wikipedia.org/wiki/Trendalyzer" TargetMode="External"/><Relationship Id="rId3" Type="http://schemas.openxmlformats.org/officeDocument/2006/relationships/hyperlink" Target="http://en.wikipedia.org/wiki/Hans_Rosling#cite_note-0" TargetMode="External"/><Relationship Id="rId7" Type="http://schemas.openxmlformats.org/officeDocument/2006/relationships/hyperlink" Target="http://en.wikipedia.org/w/index.php?title=Gapminder_Foundation&amp;action=edit&amp;redlink=1" TargetMode="External"/><Relationship Id="rId12" Type="http://schemas.openxmlformats.org/officeDocument/2006/relationships/hyperlink" Target="http://en.wikipedia.org/wiki/Mozambique"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en.wikipedia.org/wiki/Karolinska_Institute" TargetMode="External"/><Relationship Id="rId11" Type="http://schemas.openxmlformats.org/officeDocument/2006/relationships/hyperlink" Target="http://en.wikipedia.org/wiki/Nacala" TargetMode="External"/><Relationship Id="rId5" Type="http://schemas.openxmlformats.org/officeDocument/2006/relationships/hyperlink" Target="http://en.wikipedia.org/wiki/Sweden" TargetMode="External"/><Relationship Id="rId10" Type="http://schemas.openxmlformats.org/officeDocument/2006/relationships/hyperlink" Target="http://en.wikipedia.org/wiki/Bangalore" TargetMode="External"/><Relationship Id="rId4" Type="http://schemas.openxmlformats.org/officeDocument/2006/relationships/hyperlink" Target="http://en.wikipedia.org/wiki/Uppsala" TargetMode="External"/><Relationship Id="rId9" Type="http://schemas.openxmlformats.org/officeDocument/2006/relationships/hyperlink" Target="http://en.wikipedia.org/wiki/Uppsala_University"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en.wikipedia.org/wiki/K-selected"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en.wikipedia.org/wiki/R-selected"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5FB6DF39-2194-4ABA-94A2-A9B8C0208D8C}" type="slidenum">
              <a:rPr lang="en-US" altLang="en-US"/>
              <a:pPr>
                <a:spcBef>
                  <a:spcPct val="0"/>
                </a:spcBef>
              </a:pPr>
              <a:t>1</a:t>
            </a:fld>
            <a:endParaRPr lang="en-US" altLang="en-US"/>
          </a:p>
        </p:txBody>
      </p:sp>
      <p:sp>
        <p:nvSpPr>
          <p:cNvPr id="317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Biodiversity is the sum total of 3.5 BY of evolutionary experience.  Our lives depend on it as well as our economies.  It is a fundamental asset.  Humans are a very small part of the biodiversity- just one species. And what will we do without the remaining species?  It seems that we have no conscious understnding of the value of biodiversity as we see species disappear within our life times.  Extinction is a normal part of evolution but we are witnessing this over decades and not half a million years.  Is it safe to think that we are at the top of the food chain so impacting other species, while it will cause changes, will not cause hardship or our own extinction?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bwMode="auto">
          <a:xfrm>
            <a:off x="1187450" y="701675"/>
            <a:ext cx="4678363" cy="3508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This slide shows the changes in forest over a long human time period.  What impact will fragmentation have on the native populations of species?  Total area decreases, # of patches increases while area of remaining patches decrease, and less connectivity which will effect emigration.  Each species has different area requirements for survival.</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txBox="1">
            <a:spLocks noGrp="1" noChangeArrowheads="1"/>
          </p:cNvSpPr>
          <p:nvPr/>
        </p:nvSpPr>
        <p:spPr bwMode="auto">
          <a:xfrm>
            <a:off x="3995738" y="8886825"/>
            <a:ext cx="3055937" cy="468313"/>
          </a:xfrm>
          <a:prstGeom prst="rect">
            <a:avLst/>
          </a:prstGeom>
          <a:noFill/>
          <a:ln>
            <a:miter lim="800000"/>
            <a:headEnd/>
            <a:tailEnd/>
          </a:ln>
        </p:spPr>
        <p:txBody>
          <a:bodyPr lIns="93763" tIns="46881" rIns="93763" bIns="46881" anchor="b"/>
          <a:lstStyle/>
          <a:p>
            <a:pPr algn="r">
              <a:defRPr/>
            </a:pPr>
            <a:fld id="{B9C7F036-40AF-4C3C-AE75-BF2BB6FFECA5}" type="slidenum">
              <a:rPr lang="en-US" sz="1200">
                <a:latin typeface="+mn-lt"/>
                <a:cs typeface="+mn-cs"/>
              </a:rPr>
              <a:pPr algn="r">
                <a:defRPr/>
              </a:pPr>
              <a:t>11</a:t>
            </a:fld>
            <a:endParaRPr lang="en-US" sz="1200">
              <a:latin typeface="+mn-lt"/>
              <a:cs typeface="+mn-cs"/>
            </a:endParaRPr>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p:cNvSpPr>
            <a:spLocks noGrp="1" noChangeArrowheads="1"/>
          </p:cNvSpPr>
          <p:nvPr>
            <p:ph type="body" idx="1"/>
          </p:nvPr>
        </p:nvSpPr>
        <p:spPr bwMode="auto">
          <a:xfrm>
            <a:off x="939800" y="4440238"/>
            <a:ext cx="5173663" cy="280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xfrm>
            <a:off x="1187450" y="701675"/>
            <a:ext cx="4678363" cy="3508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Patchiness in the rain forest.  What affect might this have on species diversity?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3995738" y="8886825"/>
            <a:ext cx="3055937"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63" tIns="46881" rIns="93763" bIns="46881" anchor="b"/>
          <a:lstStyle>
            <a:lvl1pPr defTabSz="938213">
              <a:spcBef>
                <a:spcPct val="30000"/>
              </a:spcBef>
              <a:defRPr sz="1200">
                <a:solidFill>
                  <a:schemeClr val="tx1"/>
                </a:solidFill>
                <a:latin typeface="Calibri" pitchFamily="34" charset="0"/>
              </a:defRPr>
            </a:lvl1pPr>
            <a:lvl2pPr marL="742950" indent="-285750" defTabSz="938213">
              <a:spcBef>
                <a:spcPct val="30000"/>
              </a:spcBef>
              <a:defRPr sz="1200">
                <a:solidFill>
                  <a:schemeClr val="tx1"/>
                </a:solidFill>
                <a:latin typeface="Calibri" pitchFamily="34" charset="0"/>
              </a:defRPr>
            </a:lvl2pPr>
            <a:lvl3pPr marL="1143000" indent="-228600" defTabSz="938213">
              <a:spcBef>
                <a:spcPct val="30000"/>
              </a:spcBef>
              <a:defRPr sz="1200">
                <a:solidFill>
                  <a:schemeClr val="tx1"/>
                </a:solidFill>
                <a:latin typeface="Calibri" pitchFamily="34" charset="0"/>
              </a:defRPr>
            </a:lvl3pPr>
            <a:lvl4pPr marL="1600200" indent="-228600" defTabSz="938213">
              <a:spcBef>
                <a:spcPct val="30000"/>
              </a:spcBef>
              <a:defRPr sz="1200">
                <a:solidFill>
                  <a:schemeClr val="tx1"/>
                </a:solidFill>
                <a:latin typeface="Calibri" pitchFamily="34" charset="0"/>
              </a:defRPr>
            </a:lvl4pPr>
            <a:lvl5pPr marL="2057400" indent="-228600" defTabSz="938213">
              <a:spcBef>
                <a:spcPct val="30000"/>
              </a:spcBef>
              <a:defRPr sz="1200">
                <a:solidFill>
                  <a:schemeClr val="tx1"/>
                </a:solidFill>
                <a:latin typeface="Calibri" pitchFamily="34" charset="0"/>
              </a:defRPr>
            </a:lvl5pPr>
            <a:lvl6pPr marL="2514600" indent="-228600" defTabSz="938213" eaLnBrk="0" fontAlgn="base" hangingPunct="0">
              <a:spcBef>
                <a:spcPct val="30000"/>
              </a:spcBef>
              <a:spcAft>
                <a:spcPct val="0"/>
              </a:spcAft>
              <a:defRPr sz="1200">
                <a:solidFill>
                  <a:schemeClr val="tx1"/>
                </a:solidFill>
                <a:latin typeface="Calibri" pitchFamily="34" charset="0"/>
              </a:defRPr>
            </a:lvl6pPr>
            <a:lvl7pPr marL="2971800" indent="-228600" defTabSz="938213" eaLnBrk="0" fontAlgn="base" hangingPunct="0">
              <a:spcBef>
                <a:spcPct val="30000"/>
              </a:spcBef>
              <a:spcAft>
                <a:spcPct val="0"/>
              </a:spcAft>
              <a:defRPr sz="1200">
                <a:solidFill>
                  <a:schemeClr val="tx1"/>
                </a:solidFill>
                <a:latin typeface="Calibri" pitchFamily="34" charset="0"/>
              </a:defRPr>
            </a:lvl7pPr>
            <a:lvl8pPr marL="3429000" indent="-228600" defTabSz="938213" eaLnBrk="0" fontAlgn="base" hangingPunct="0">
              <a:spcBef>
                <a:spcPct val="30000"/>
              </a:spcBef>
              <a:spcAft>
                <a:spcPct val="0"/>
              </a:spcAft>
              <a:defRPr sz="1200">
                <a:solidFill>
                  <a:schemeClr val="tx1"/>
                </a:solidFill>
                <a:latin typeface="Calibri" pitchFamily="34" charset="0"/>
              </a:defRPr>
            </a:lvl8pPr>
            <a:lvl9pPr marL="3886200" indent="-228600" defTabSz="938213"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09B8475E-8584-4067-8ACF-2936E389C040}" type="slidenum">
              <a:rPr lang="en-US" altLang="en-US"/>
              <a:pPr algn="r" eaLnBrk="1" hangingPunct="1">
                <a:spcBef>
                  <a:spcPct val="0"/>
                </a:spcBef>
              </a:pPr>
              <a:t>13</a:t>
            </a:fld>
            <a:endParaRPr lang="en-US" altLang="en-US"/>
          </a:p>
        </p:txBody>
      </p:sp>
      <p:sp>
        <p:nvSpPr>
          <p:cNvPr id="44035" name="Rectangle 2"/>
          <p:cNvSpPr>
            <a:spLocks noGrp="1" noRot="1" noChangeAspect="1" noChangeArrowheads="1" noTextEdit="1"/>
          </p:cNvSpPr>
          <p:nvPr>
            <p:ph type="sldImg"/>
          </p:nvPr>
        </p:nvSpPr>
        <p:spPr bwMode="auto">
          <a:xfrm>
            <a:off x="1187450" y="701675"/>
            <a:ext cx="4678363" cy="3508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xfrm>
            <a:off x="939800" y="4440238"/>
            <a:ext cx="5173663" cy="2809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25000" lnSpcReduction="20000"/>
          </a:bodyPr>
          <a:lstStyle/>
          <a:p>
            <a:pPr eaLnBrk="1" hangingPunct="1">
              <a:spcBef>
                <a:spcPct val="0"/>
              </a:spcBef>
              <a:defRPr/>
            </a:pPr>
            <a:r>
              <a:rPr lang="en-US" altLang="en-US" dirty="0"/>
              <a:t>VIDEO is 8’.  New Guinea is the second largest island on the Earth and holds the largest rainforest in Asia.  The land mass was never connected directly to Asia thus it has countless new life forms not found anywhere else and not described or cataloged.  Humans first settled the area 50,000 years ago and there are hundreds of indigenous people who have lived in concert with nature.  Examples of this include their use of Sago palm trees for source of starch and fishing in a methodical and environmentally sensitive manner.  The threat is now from the government and logging industry that cuts the Sago palm down and turns it into nutritional supplements used in the western world.  The loggers destroy all in their paths and are forcing the indigenous people to change their ways and destroying the biodiversity of the island.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54F44D3F-110E-4D35-9980-A18ACE2A1067}" type="slidenum">
              <a:rPr lang="en-US" altLang="en-US">
                <a:latin typeface="Calibri" pitchFamily="34" charset="0"/>
              </a:rPr>
              <a:pPr/>
              <a:t>14</a:t>
            </a:fld>
            <a:endParaRPr lang="en-US" altLang="en-US">
              <a:latin typeface="Calibri" pitchFamily="34" charset="0"/>
            </a:endParaRPr>
          </a:p>
        </p:txBody>
      </p:sp>
      <p:sp>
        <p:nvSpPr>
          <p:cNvPr id="450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0" name="Rectangle 3"/>
          <p:cNvSpPr>
            <a:spLocks noGrp="1" noChangeArrowheads="1"/>
          </p:cNvSpPr>
          <p:nvPr>
            <p:ph type="body" idx="1"/>
          </p:nvPr>
        </p:nvSpPr>
        <p:spPr bwMode="auto">
          <a:xfrm>
            <a:off x="939800" y="4438650"/>
            <a:ext cx="5173663" cy="280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pPr>
              <a:lnSpc>
                <a:spcPct val="80000"/>
              </a:lnSpc>
            </a:pPr>
            <a:r>
              <a:rPr lang="en-US" altLang="en-US" sz="800">
                <a:solidFill>
                  <a:srgbClr val="002060"/>
                </a:solidFill>
              </a:rPr>
              <a:t>Habitat destruction, invading species, global warming</a:t>
            </a:r>
            <a:r>
              <a:rPr lang="en-US" altLang="en-US" sz="800" b="1">
                <a:solidFill>
                  <a:srgbClr val="002060"/>
                </a:solidFill>
              </a:rPr>
              <a:t> </a:t>
            </a:r>
          </a:p>
          <a:p>
            <a:pPr eaLnBrk="1" hangingPunct="1">
              <a:lnSpc>
                <a:spcPct val="80000"/>
              </a:lnSpc>
              <a:spcBef>
                <a:spcPct val="0"/>
              </a:spcBef>
            </a:pPr>
            <a:r>
              <a:rPr lang="en-US" altLang="en-US" sz="800"/>
              <a:t>Habitat loss and degradation we have shown previously during the ecology sessions.  Overexploitation would be hunting or fishing species to extinction or cutting down trees for wood.  Invasive species are bringing in new species to an ecosystem where they did not occur and them upsetting the ecological balance.  Disease could be new or movement due to global warming.  Pollution is obvious but highly toxic to amphibians as in the example of polluted water and decrease in frog populations.  Intrinsic factors are those particularly relevant to the specific organism related to their genetic capabilities.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words above define our ecological footprint.  The video shows the amount of land being used to sustain our current usage of our resources.  As you can see we are approximately 30% over what we need to sustain things as they are now.  This overshoot will require adjustments in our current method of operation.  The populations of other vertebrate species have declined by over 35%.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ecological footprint is not shared equally.  The US, Japan, UK, and UAR are all in ecological deficit using more global hectares than their own land mass (http://www.sustainablescale.org/conceptualframework/understandingscale/measuringscale/ecologicalfootprint.aspx.)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Hans Rosling</a:t>
            </a:r>
            <a:r>
              <a:rPr lang="en-US" altLang="en-US"/>
              <a:t> (born July 27, 1948</a:t>
            </a:r>
            <a:r>
              <a:rPr lang="en-US" altLang="en-US" baseline="30000">
                <a:hlinkClick r:id="rId3"/>
              </a:rPr>
              <a:t>[1]</a:t>
            </a:r>
            <a:r>
              <a:rPr lang="en-US" altLang="en-US"/>
              <a:t> in </a:t>
            </a:r>
            <a:r>
              <a:rPr lang="en-US" altLang="en-US">
                <a:hlinkClick r:id="rId4" tooltip="Uppsala"/>
              </a:rPr>
              <a:t>Uppsala</a:t>
            </a:r>
            <a:r>
              <a:rPr lang="en-US" altLang="en-US"/>
              <a:t>, </a:t>
            </a:r>
            <a:r>
              <a:rPr lang="en-US" altLang="en-US">
                <a:hlinkClick r:id="rId5" tooltip="Sweden"/>
              </a:rPr>
              <a:t>Sweden</a:t>
            </a:r>
            <a:r>
              <a:rPr lang="en-US" altLang="en-US"/>
              <a:t>) is Professor of International Health at </a:t>
            </a:r>
            <a:r>
              <a:rPr lang="en-US" altLang="en-US">
                <a:hlinkClick r:id="rId6" tooltip="Karolinska Institute"/>
              </a:rPr>
              <a:t>Karolinska Institute</a:t>
            </a:r>
            <a:r>
              <a:rPr lang="en-US" altLang="en-US"/>
              <a:t> and Director of the </a:t>
            </a:r>
            <a:r>
              <a:rPr lang="en-US" altLang="en-US">
                <a:hlinkClick r:id="rId7" tooltip="Gapminder Foundation (page does not exist)"/>
              </a:rPr>
              <a:t>Gapminder Foundation</a:t>
            </a:r>
            <a:r>
              <a:rPr lang="en-US" altLang="en-US"/>
              <a:t>, which developed the </a:t>
            </a:r>
            <a:r>
              <a:rPr lang="en-US" altLang="en-US">
                <a:hlinkClick r:id="rId8" tooltip="Trendalyzer"/>
              </a:rPr>
              <a:t>Trendalyzer</a:t>
            </a:r>
            <a:r>
              <a:rPr lang="en-US" altLang="en-US"/>
              <a:t> software system. From 1967 to 1974 he studied statistics and medicine at </a:t>
            </a:r>
            <a:r>
              <a:rPr lang="en-US" altLang="en-US">
                <a:hlinkClick r:id="rId9" tooltip="Uppsala University"/>
              </a:rPr>
              <a:t>Uppsala University</a:t>
            </a:r>
            <a:r>
              <a:rPr lang="en-US" altLang="en-US"/>
              <a:t>, and in 1972 he studied public health at St John's Medical College, </a:t>
            </a:r>
            <a:r>
              <a:rPr lang="en-US" altLang="en-US">
                <a:hlinkClick r:id="rId10" tooltip="Bangalore"/>
              </a:rPr>
              <a:t>Bangalore</a:t>
            </a:r>
            <a:r>
              <a:rPr lang="en-US" altLang="en-US"/>
              <a:t>. He became a licenced physician in 1976 and from 1979 to 1981 he served as District Medical Officer in </a:t>
            </a:r>
            <a:r>
              <a:rPr lang="en-US" altLang="en-US">
                <a:hlinkClick r:id="rId11" tooltip="Nacala"/>
              </a:rPr>
              <a:t>Nacala</a:t>
            </a:r>
            <a:r>
              <a:rPr lang="en-US" altLang="en-US"/>
              <a:t> in northern </a:t>
            </a:r>
            <a:r>
              <a:rPr lang="en-US" altLang="en-US">
                <a:hlinkClick r:id="rId12" tooltip="Mozambique"/>
              </a:rPr>
              <a:t>Mozambique</a:t>
            </a:r>
            <a:r>
              <a:rPr lang="en-US" altLang="en-US"/>
              <a:t>.  Trendalyzer converts statistics into a more mobile form as shown in the video. http://en.wikipedia.org/wiki/Hans_Rosling.</a:t>
            </a: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63C4ED55-6312-4D94-9A5E-420188A137AB}" type="slidenum">
              <a:rPr lang="en-US" altLang="en-US">
                <a:latin typeface="Calibri" pitchFamily="34" charset="0"/>
              </a:rPr>
              <a:pPr/>
              <a:t>17</a:t>
            </a:fld>
            <a:endParaRPr lang="en-US" altLang="en-US">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59AB7578-0ED0-4AD6-A93A-90D895AC356A}" type="slidenum">
              <a:rPr lang="en-US" altLang="en-US">
                <a:latin typeface="Calibri" pitchFamily="34" charset="0"/>
              </a:rPr>
              <a:pPr/>
              <a:t>19</a:t>
            </a:fld>
            <a:endParaRPr lang="en-US" altLang="en-US">
              <a:latin typeface="Calibri" pitchFamily="34" charset="0"/>
            </a:endParaRPr>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6" name="Rectangle 3"/>
          <p:cNvSpPr>
            <a:spLocks noGrp="1" noChangeArrowheads="1"/>
          </p:cNvSpPr>
          <p:nvPr>
            <p:ph type="body" idx="1"/>
          </p:nvPr>
        </p:nvSpPr>
        <p:spPr bwMode="auto">
          <a:xfrm>
            <a:off x="939800" y="4440238"/>
            <a:ext cx="5173663" cy="280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Video 8’</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Fishing down the food web indicates the trend of catching the larger higher trophic fish first until their supply is limited in which case fish from lower trophic levels are caught.  The higher trophic level fish mostly eat other fish and the lower may have a diet of more invertebrates and plankton.  This is not a sustainable pattern.  Data are from 220 different species in 60 published articles of marine food webs.  Analysis was by </a:t>
            </a:r>
            <a:r>
              <a:rPr lang="en-US" altLang="en-US" dirty="0" err="1"/>
              <a:t>Ecopath</a:t>
            </a:r>
            <a:r>
              <a:rPr lang="en-US" altLang="en-US" dirty="0"/>
              <a:t> software.  Data from fisheries landings was used for comparison.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What do we have now?</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8AE82BED-4494-4BA2-96B4-A968F21D5665}" type="slidenum">
              <a:rPr lang="en-US" altLang="en-US">
                <a:latin typeface="Calibri" pitchFamily="34" charset="0"/>
              </a:rPr>
              <a:pPr/>
              <a:t>21</a:t>
            </a:fld>
            <a:endParaRPr lang="en-US" altLang="en-US">
              <a:latin typeface="Calibri" pitchFamily="34" charset="0"/>
            </a:endParaRPr>
          </a:p>
        </p:txBody>
      </p:sp>
      <p:sp>
        <p:nvSpPr>
          <p:cNvPr id="512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 notes are obvious on the slide.  The insets are a picture of the prickly pear cactus in its native environment of the Americas and a moth whose larvae effectively eat the plant.  There were no controlling species in Australia thus the problem.  The moth causes problems within the native environment where the prickly pear cactus is natural and has possible medicinal and industrial uses.  One persons useful species is another's invasive species.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5BB438EC-9B29-4DD2-AA54-C108E79D53CD}" type="slidenum">
              <a:rPr lang="en-US" altLang="en-US">
                <a:latin typeface="Calibri" pitchFamily="34" charset="0"/>
              </a:rPr>
              <a:pPr/>
              <a:t>22</a:t>
            </a:fld>
            <a:endParaRPr lang="en-US" altLang="en-US">
              <a:latin typeface="Calibri" pitchFamily="34" charset="0"/>
            </a:endParaRPr>
          </a:p>
        </p:txBody>
      </p:sp>
      <p:sp>
        <p:nvSpPr>
          <p:cNvPr id="522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The gypsy moth was also native to Europe and introduced into the US in 1869 for silk production.  They devastate and defoliate trees as stated above.  The European starling was introduced in 1890 as a plan to introduce all birds mentioned in the works of Shakespeare into the United States (USDA National Agricultural Library).  Competes or outcompetes native species and destroys crops and is distributed throughout the US.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1B5B664F-A133-4E95-A7E9-C035BC20A54A}" type="slidenum">
              <a:rPr lang="en-US" altLang="en-US">
                <a:latin typeface="Calibri" pitchFamily="34" charset="0"/>
              </a:rPr>
              <a:pPr/>
              <a:t>23</a:t>
            </a:fld>
            <a:endParaRPr lang="en-US" altLang="en-US">
              <a:latin typeface="Calibri" pitchFamily="34" charset="0"/>
            </a:endParaRPr>
          </a:p>
        </p:txBody>
      </p:sp>
      <p:sp>
        <p:nvSpPr>
          <p:cNvPr id="532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4FEFAC4D-DC7B-44F1-9704-676A40131672}" type="slidenum">
              <a:rPr lang="en-US" altLang="en-US">
                <a:latin typeface="Calibri" pitchFamily="34" charset="0"/>
              </a:rPr>
              <a:pPr/>
              <a:t>24</a:t>
            </a:fld>
            <a:endParaRPr lang="en-US" altLang="en-US">
              <a:latin typeface="Calibri" pitchFamily="34" charset="0"/>
            </a:endParaRPr>
          </a:p>
        </p:txBody>
      </p:sp>
      <p:sp>
        <p:nvSpPr>
          <p:cNvPr id="542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Examples of invasive species.  Brown snake on Guam- arrived by plane from New guinea and spread to whole island.  Ate all of the birds.  Fire ants are invasive in many areas of the world.  Entered US by boat in Mobile, AL and now infests south and southwest.  It bites and impacts people, animals, and crops.  Zebra mussels are native to Russia and entered in the ballast of boats in the St. Lawrence Seaway.  Major problem in the Great Lakes and other waterways.  Affect water treatment plants.  Purple loosestrife is native to Europe and has spread through temperate North American wetlands.  Enter by ship and as a medicinal herb.  Can reach high density and become part of canopy.  Tiger mosquito was imported in tire casings imported for recapping (from Asia).  Carries encephalitis virus and West Nile Virus.  Active during the day.  Tamarisk trees are invasive in Nevada where they cause problems with water resources.  It was intentionally introduced as a wind break and shade tree.  The European Green crab was introduced twice to US in ballast water from shipping- 1817 on East coast and 1980 on west coast.  It preys on bivalves and other crustaceans.  The wooly </a:t>
            </a:r>
            <a:r>
              <a:rPr lang="en-US" altLang="en-US" dirty="0" err="1"/>
              <a:t>adelgid</a:t>
            </a:r>
            <a:r>
              <a:rPr lang="en-US" altLang="en-US" dirty="0"/>
              <a:t> is native to Asia and introduced in 1920s to west coast and 1951 to east coast.  It destroys Eastern hemlock trees.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explosion May 18, 1980 was shown in the video in graphic detail but here in still life you can see the difference in one area impacted by the volcano. The northern flank of the mountain collapsed and the landslide covered 24 </a:t>
            </a:r>
            <a:r>
              <a:rPr lang="en-US" altLang="en-US" dirty="0" err="1"/>
              <a:t>sq</a:t>
            </a:r>
            <a:r>
              <a:rPr lang="en-US" altLang="en-US" dirty="0"/>
              <a:t> miles with 600 </a:t>
            </a:r>
            <a:r>
              <a:rPr lang="en-US" altLang="en-US" dirty="0" err="1"/>
              <a:t>ft</a:t>
            </a:r>
            <a:r>
              <a:rPr lang="en-US" altLang="en-US" dirty="0"/>
              <a:t> of debris.  520 million tons of ash were blown into the air over 230 </a:t>
            </a:r>
            <a:r>
              <a:rPr lang="en-US" altLang="en-US" dirty="0" err="1"/>
              <a:t>sq</a:t>
            </a:r>
            <a:r>
              <a:rPr lang="en-US" altLang="en-US" dirty="0"/>
              <a:t> mi.  Knocked down 14 billion board </a:t>
            </a:r>
            <a:r>
              <a:rPr lang="en-US" altLang="en-US" dirty="0" err="1"/>
              <a:t>ft</a:t>
            </a:r>
            <a:r>
              <a:rPr lang="en-US" altLang="en-US" dirty="0"/>
              <a:t> of lumber.</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recovery has been remarkable of the 30 year period, especially around Spirit Lake.  Secondary succession is series of changes to the community that was previously colonized but then disturbed or damaged.  Mt. Saint Helens pushes this a bit but there were areas of significantly less damaged land that allowed for invasion into the newly opened blast area.  Maybe the region called Pumice Plain is more like primary as it is rock being recolonized.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recolonization of the Mt. Saint Helens area has provided a unique opportunity for scientists to study the recovery.  The time lapse is from Landsat series of satellites.  Before 1984 images appear red because the Landsats could not see blue light wavelengths.  See recovery first in NW away from volcano with Spirit Lake becoming greener in late 1990’s.  The hold out region is called Pumice Plain and it is starting to show signs of life with flowers, insects, and small animals.  This can not be seen from satellite.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Shown are relative scales to indicate a range of disturbance where the lower numbers refer to frequency of disturbances. “At low levels of disturbance, more competitive organisms will push subordinate species to extinction and dominate the ecosystem. </a:t>
            </a:r>
            <a:r>
              <a:rPr lang="en-US" altLang="en-US">
                <a:hlinkClick r:id="" action="ppaction://noaction"/>
              </a:rPr>
              <a:t>[1]</a:t>
            </a:r>
            <a:r>
              <a:rPr lang="en-US" altLang="en-US"/>
              <a:t>. At high levels of disturbance, due to frequent forest fires or human impacts like deforestation, all species are at risk of going extinct. According to IDH theory, at intermediate levels of disturbance, diversity is thus maximized because both competitive </a:t>
            </a:r>
            <a:r>
              <a:rPr lang="en-US" altLang="en-US">
                <a:hlinkClick r:id="rId3" tooltip="K-selected"/>
              </a:rPr>
              <a:t>K-selected</a:t>
            </a:r>
            <a:r>
              <a:rPr lang="en-US" altLang="en-US"/>
              <a:t> organisms and </a:t>
            </a:r>
            <a:r>
              <a:rPr lang="en-US" altLang="en-US">
                <a:hlinkClick r:id="rId4" tooltip="R-selected"/>
              </a:rPr>
              <a:t>r-selected</a:t>
            </a:r>
            <a:r>
              <a:rPr lang="en-US" altLang="en-US"/>
              <a:t> species can coexist. This coexistence is a result of the differing life history strategies of species, which dictate a preference for high or low disturbance. K-selected species tend to be more competitive, because they invest a larger proportion of resources into growth and competition and thus generally dominate stable ecosystems over long time periods. In contrast, r-selected species, which colonize open areas quickly, can dominate landscapes recently cleared by disturbance. Therefore, in areas where disturbance occurs occasionally, both species can take advantage of the same region.”  from Wikipedia.</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dirty="0" err="1"/>
              <a:t>Pseudoryx</a:t>
            </a:r>
            <a:r>
              <a:rPr lang="en-US" altLang="en-US" b="1" i="1" dirty="0"/>
              <a:t> </a:t>
            </a:r>
            <a:r>
              <a:rPr lang="en-US" altLang="en-US" i="1" dirty="0" err="1"/>
              <a:t>nghetinhensis</a:t>
            </a:r>
            <a:r>
              <a:rPr lang="en-US" altLang="en-US" dirty="0"/>
              <a:t> or </a:t>
            </a:r>
            <a:r>
              <a:rPr lang="en-US" altLang="en-US" dirty="0" err="1"/>
              <a:t>Saola</a:t>
            </a:r>
            <a:r>
              <a:rPr lang="en-US" altLang="en-US" dirty="0"/>
              <a:t> is an unusual species that has caused considerable taxonomic disagreement but may belong in the ungulates. It is a large mammal.  </a:t>
            </a:r>
            <a:r>
              <a:rPr lang="en-US" altLang="en-US" i="1" dirty="0" err="1"/>
              <a:t>Macaca</a:t>
            </a:r>
            <a:r>
              <a:rPr lang="en-US" altLang="en-US" i="1" dirty="0"/>
              <a:t> </a:t>
            </a:r>
            <a:r>
              <a:rPr lang="en-US" altLang="en-US" i="1" dirty="0" err="1"/>
              <a:t>munzala</a:t>
            </a:r>
            <a:r>
              <a:rPr lang="en-US" altLang="en-US" dirty="0"/>
              <a:t> is a macaque or an old world monkey found in India that dwells at high altitudes (~5,000-11,5000 </a:t>
            </a:r>
            <a:r>
              <a:rPr lang="en-US" altLang="en-US" dirty="0" err="1"/>
              <a:t>ft</a:t>
            </a:r>
            <a:r>
              <a:rPr lang="en-US" altLang="en-US" dirty="0"/>
              <a:t> above sea level).  </a:t>
            </a:r>
            <a:r>
              <a:rPr lang="en-US" altLang="en-US" i="1" dirty="0" err="1"/>
              <a:t>Microcebus</a:t>
            </a:r>
            <a:r>
              <a:rPr lang="en-US" altLang="en-US" i="1" dirty="0"/>
              <a:t> </a:t>
            </a:r>
            <a:r>
              <a:rPr lang="en-US" altLang="en-US" i="1" dirty="0" err="1"/>
              <a:t>lehilahytsara</a:t>
            </a:r>
            <a:r>
              <a:rPr lang="en-US" altLang="en-US" dirty="0"/>
              <a:t> is a mouse lemur discovered in 2005 in eastern </a:t>
            </a:r>
            <a:r>
              <a:rPr lang="en-US" altLang="en-US" dirty="0" err="1"/>
              <a:t>Madigascar</a:t>
            </a:r>
            <a:r>
              <a:rPr lang="en-US" altLang="en-US" dirty="0"/>
              <a:t>.  Lemurs are only found in Madagascar in the wild and there are now 49 species.  Many have gone extinct.  Their evolutionary significance is as an ancient link to the primate lineage that evolved into humans.  The civet cat does not have a distinct classification- only shown in a few photographs- and is commonly referred to as the cat-fox.  A marine census has turned up many highly unusual forms (~6,000) from bacteria to ancestral octopus relatives.  Work of 2,700 researchers over 10 years and from 80 countries.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Part of the Microbial Genome Sequencing Project launched in 2004.  Supported by the Gordon and Betty Moore Foundation and coordinated by the J. Craig Venter Institute.  For reference see http://www.moore.org/microgenome/index.aspx.  The field is called metagenomics where the genomes are recovered directly from environmental samples.  To appear in the analysis the bacteria do not have to be grown in the lab.  Venter is again using shotgun sequencing methods.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9FB01DBE-A73F-4353-879B-723AE8E2E449}" type="slidenum">
              <a:rPr lang="en-US" altLang="en-US"/>
              <a:pPr>
                <a:spcBef>
                  <a:spcPct val="0"/>
                </a:spcBef>
              </a:pPr>
              <a:t>5</a:t>
            </a:fld>
            <a:endParaRPr lang="en-US" altLang="en-US"/>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8" name="Rectangle 3"/>
          <p:cNvSpPr>
            <a:spLocks noGrp="1" noChangeArrowheads="1"/>
          </p:cNvSpPr>
          <p:nvPr>
            <p:ph type="body" idx="1"/>
          </p:nvPr>
        </p:nvSpPr>
        <p:spPr bwMode="auto">
          <a:xfrm>
            <a:off x="939800" y="4440238"/>
            <a:ext cx="5173663" cy="2809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pPr eaLnBrk="1" hangingPunct="1">
              <a:spcBef>
                <a:spcPct val="0"/>
              </a:spcBef>
              <a:defRPr/>
            </a:pPr>
            <a:r>
              <a:rPr lang="en-US" altLang="en-US"/>
              <a:t>The previous example was quite specific but exciting as an approach.  Where have we seen distributions previously- a latitudinal gradient for bird species and now we show that a similar gradient for mammals exist.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B32F15F0-94A7-422B-8549-4896478A11BD}" type="slidenum">
              <a:rPr lang="en-US" altLang="en-US"/>
              <a:pPr>
                <a:spcBef>
                  <a:spcPct val="0"/>
                </a:spcBef>
              </a:pPr>
              <a:t>6</a:t>
            </a:fld>
            <a:endParaRPr lang="en-US" altLang="en-US"/>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4" name="Rectangle 3"/>
          <p:cNvSpPr>
            <a:spLocks noGrp="1" noChangeArrowheads="1"/>
          </p:cNvSpPr>
          <p:nvPr>
            <p:ph type="body" idx="1"/>
          </p:nvPr>
        </p:nvSpPr>
        <p:spPr bwMode="auto">
          <a:xfrm>
            <a:off x="939800" y="4440238"/>
            <a:ext cx="5173663" cy="2794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0000" lnSpcReduction="20000"/>
          </a:bodyPr>
          <a:lstStyle/>
          <a:p>
            <a:pPr eaLnBrk="1" hangingPunct="1">
              <a:spcBef>
                <a:spcPct val="0"/>
              </a:spcBef>
              <a:defRPr/>
            </a:pPr>
            <a:r>
              <a:rPr lang="en-US" altLang="en-US"/>
              <a:t>The mathematical formula has to do with the species richness in an area and in this form with the actual size of the space.  Defining the terms: S=number of species, A=area in hectares ( a hectare is), c and z are constants that are species specific.  C is the species richness factor?? And z is the species accumulation factor??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995738" y="8886825"/>
            <a:ext cx="3055937"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63" tIns="46881" rIns="93763" bIns="46881" anchor="b"/>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D8FB92BC-C515-4268-81DA-BBAC18869564}" type="slidenum">
              <a:rPr lang="en-US" altLang="en-US"/>
              <a:pPr algn="r" eaLnBrk="1" hangingPunct="1">
                <a:spcBef>
                  <a:spcPct val="0"/>
                </a:spcBef>
              </a:pPr>
              <a:t>7</a:t>
            </a:fld>
            <a:endParaRPr lang="en-US" altLang="en-US"/>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xfrm>
            <a:off x="939800" y="4440238"/>
            <a:ext cx="5173663" cy="2794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pPr eaLnBrk="1" hangingPunct="1">
              <a:spcBef>
                <a:spcPct val="0"/>
              </a:spcBef>
              <a:defRPr/>
            </a:pPr>
            <a:r>
              <a:rPr lang="en-US" altLang="en-US"/>
              <a:t>Instead of islands, more broad use of island would be isolated territory and the same system applies for fish species diversity in lakes of different area.</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Because the world is patchy each territory can be considered as an island if it is an area of suitable habitat surrounded by unsuitable habitat areas.  See Wikipedia on Island biogeography.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TextEdit="1"/>
          </p:cNvSpPr>
          <p:nvPr>
            <p:ph type="sldImg"/>
          </p:nvPr>
        </p:nvSpPr>
        <p:spPr bwMode="auto">
          <a:xfrm>
            <a:off x="1187450" y="701675"/>
            <a:ext cx="4678363" cy="3508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Habitat fragmentation is a result of human habitation and the processes that go along with that.  Studies show that the border regions are the most vulnerable in fragmentation of habitats (vegetation on rim is different than further inside) and that species diversity decreases in smaller fragments (how many territories will fit in the patch).</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B83FA33-7DF5-4392-8CB6-B09A5689584E}" type="datetimeFigureOut">
              <a:rPr lang="en-US"/>
              <a:pPr>
                <a:defRPr/>
              </a:pPr>
              <a:t>4/10/19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C57F27E-9292-4AC3-8CB0-784F58A7F4F2}" type="slidenum">
              <a:rPr lang="en-US" altLang="en-US"/>
              <a:pPr>
                <a:defRPr/>
              </a:pPr>
              <a:t>‹#›</a:t>
            </a:fld>
            <a:endParaRPr lang="en-US" altLang="en-US"/>
          </a:p>
        </p:txBody>
      </p:sp>
    </p:spTree>
    <p:extLst>
      <p:ext uri="{BB962C8B-B14F-4D97-AF65-F5344CB8AC3E}">
        <p14:creationId xmlns:p14="http://schemas.microsoft.com/office/powerpoint/2010/main" val="1295888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F53CF47-F9BB-4982-B43A-8C33B881C525}" type="datetimeFigureOut">
              <a:rPr lang="en-US"/>
              <a:pPr>
                <a:defRPr/>
              </a:pPr>
              <a:t>4/10/19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2F2790B-9784-4832-9FDD-5B02C8D55D02}" type="slidenum">
              <a:rPr lang="en-US" altLang="en-US"/>
              <a:pPr>
                <a:defRPr/>
              </a:pPr>
              <a:t>‹#›</a:t>
            </a:fld>
            <a:endParaRPr lang="en-US" altLang="en-US"/>
          </a:p>
        </p:txBody>
      </p:sp>
    </p:spTree>
    <p:extLst>
      <p:ext uri="{BB962C8B-B14F-4D97-AF65-F5344CB8AC3E}">
        <p14:creationId xmlns:p14="http://schemas.microsoft.com/office/powerpoint/2010/main" val="495649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C216E1E-F72C-4852-A550-6D6AEDB64ADC}" type="datetimeFigureOut">
              <a:rPr lang="en-US"/>
              <a:pPr>
                <a:defRPr/>
              </a:pPr>
              <a:t>4/10/19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BB7F99-03BA-4DBD-A551-87F44AF0052B}" type="slidenum">
              <a:rPr lang="en-US" altLang="en-US"/>
              <a:pPr>
                <a:defRPr/>
              </a:pPr>
              <a:t>‹#›</a:t>
            </a:fld>
            <a:endParaRPr lang="en-US" altLang="en-US"/>
          </a:p>
        </p:txBody>
      </p:sp>
    </p:spTree>
    <p:extLst>
      <p:ext uri="{BB962C8B-B14F-4D97-AF65-F5344CB8AC3E}">
        <p14:creationId xmlns:p14="http://schemas.microsoft.com/office/powerpoint/2010/main" val="331461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427E525-87C9-469B-A41F-84F99FFF2B29}" type="datetimeFigureOut">
              <a:rPr lang="en-US"/>
              <a:pPr>
                <a:defRPr/>
              </a:pPr>
              <a:t>4/10/19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40B418E-508A-4124-A652-B84FF2B574F5}" type="slidenum">
              <a:rPr lang="en-US" altLang="en-US"/>
              <a:pPr>
                <a:defRPr/>
              </a:pPr>
              <a:t>‹#›</a:t>
            </a:fld>
            <a:endParaRPr lang="en-US" altLang="en-US"/>
          </a:p>
        </p:txBody>
      </p:sp>
    </p:spTree>
    <p:extLst>
      <p:ext uri="{BB962C8B-B14F-4D97-AF65-F5344CB8AC3E}">
        <p14:creationId xmlns:p14="http://schemas.microsoft.com/office/powerpoint/2010/main" val="3429029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AC2F67D-5F0A-464B-B449-09C968700360}" type="datetimeFigureOut">
              <a:rPr lang="en-US"/>
              <a:pPr>
                <a:defRPr/>
              </a:pPr>
              <a:t>4/10/19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3F6681-8AC8-45DA-8199-BDA1718C6A4C}" type="slidenum">
              <a:rPr lang="en-US" altLang="en-US"/>
              <a:pPr>
                <a:defRPr/>
              </a:pPr>
              <a:t>‹#›</a:t>
            </a:fld>
            <a:endParaRPr lang="en-US" altLang="en-US"/>
          </a:p>
        </p:txBody>
      </p:sp>
    </p:spTree>
    <p:extLst>
      <p:ext uri="{BB962C8B-B14F-4D97-AF65-F5344CB8AC3E}">
        <p14:creationId xmlns:p14="http://schemas.microsoft.com/office/powerpoint/2010/main" val="35441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4C7C2B4-0B25-4DD3-844F-C8FCF1486F79}" type="datetimeFigureOut">
              <a:rPr lang="en-US"/>
              <a:pPr>
                <a:defRPr/>
              </a:pPr>
              <a:t>4/10/19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76AF2C6-76B3-4E61-B1BB-9B2B809A4CC5}" type="slidenum">
              <a:rPr lang="en-US" altLang="en-US"/>
              <a:pPr>
                <a:defRPr/>
              </a:pPr>
              <a:t>‹#›</a:t>
            </a:fld>
            <a:endParaRPr lang="en-US" altLang="en-US"/>
          </a:p>
        </p:txBody>
      </p:sp>
    </p:spTree>
    <p:extLst>
      <p:ext uri="{BB962C8B-B14F-4D97-AF65-F5344CB8AC3E}">
        <p14:creationId xmlns:p14="http://schemas.microsoft.com/office/powerpoint/2010/main" val="220560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83C9346-7D87-4A04-8B54-2C4032547A1F}" type="datetimeFigureOut">
              <a:rPr lang="en-US"/>
              <a:pPr>
                <a:defRPr/>
              </a:pPr>
              <a:t>4/10/19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33427EF-C0FB-4E27-A6A2-BCC86DBCC3B1}" type="slidenum">
              <a:rPr lang="en-US" altLang="en-US"/>
              <a:pPr>
                <a:defRPr/>
              </a:pPr>
              <a:t>‹#›</a:t>
            </a:fld>
            <a:endParaRPr lang="en-US" altLang="en-US"/>
          </a:p>
        </p:txBody>
      </p:sp>
    </p:spTree>
    <p:extLst>
      <p:ext uri="{BB962C8B-B14F-4D97-AF65-F5344CB8AC3E}">
        <p14:creationId xmlns:p14="http://schemas.microsoft.com/office/powerpoint/2010/main" val="3644202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FDE8894-616A-444A-869D-923DF0E9170A}" type="datetimeFigureOut">
              <a:rPr lang="en-US"/>
              <a:pPr>
                <a:defRPr/>
              </a:pPr>
              <a:t>4/10/19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805C7F5-1725-4835-A5BA-A5421EC15D62}" type="slidenum">
              <a:rPr lang="en-US" altLang="en-US"/>
              <a:pPr>
                <a:defRPr/>
              </a:pPr>
              <a:t>‹#›</a:t>
            </a:fld>
            <a:endParaRPr lang="en-US" altLang="en-US"/>
          </a:p>
        </p:txBody>
      </p:sp>
    </p:spTree>
    <p:extLst>
      <p:ext uri="{BB962C8B-B14F-4D97-AF65-F5344CB8AC3E}">
        <p14:creationId xmlns:p14="http://schemas.microsoft.com/office/powerpoint/2010/main" val="4005133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2BDD900-D484-4DCE-87B4-676ED3CB6F36}" type="datetimeFigureOut">
              <a:rPr lang="en-US"/>
              <a:pPr>
                <a:defRPr/>
              </a:pPr>
              <a:t>4/10/19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37C0F64-023D-41C2-A6B1-4A3B63016F80}" type="slidenum">
              <a:rPr lang="en-US" altLang="en-US"/>
              <a:pPr>
                <a:defRPr/>
              </a:pPr>
              <a:t>‹#›</a:t>
            </a:fld>
            <a:endParaRPr lang="en-US" altLang="en-US"/>
          </a:p>
        </p:txBody>
      </p:sp>
    </p:spTree>
    <p:extLst>
      <p:ext uri="{BB962C8B-B14F-4D97-AF65-F5344CB8AC3E}">
        <p14:creationId xmlns:p14="http://schemas.microsoft.com/office/powerpoint/2010/main" val="2396400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A9C9EEE-0A27-4149-8B0F-006B12808EEC}" type="datetimeFigureOut">
              <a:rPr lang="en-US"/>
              <a:pPr>
                <a:defRPr/>
              </a:pPr>
              <a:t>4/10/19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C24CD52-7720-47AF-B401-137102E09BF2}" type="slidenum">
              <a:rPr lang="en-US" altLang="en-US"/>
              <a:pPr>
                <a:defRPr/>
              </a:pPr>
              <a:t>‹#›</a:t>
            </a:fld>
            <a:endParaRPr lang="en-US" altLang="en-US"/>
          </a:p>
        </p:txBody>
      </p:sp>
    </p:spTree>
    <p:extLst>
      <p:ext uri="{BB962C8B-B14F-4D97-AF65-F5344CB8AC3E}">
        <p14:creationId xmlns:p14="http://schemas.microsoft.com/office/powerpoint/2010/main" val="3142171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0E1A5DE-7431-4C18-8568-E4F6C5AACE1B}" type="datetimeFigureOut">
              <a:rPr lang="en-US"/>
              <a:pPr>
                <a:defRPr/>
              </a:pPr>
              <a:t>4/10/19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794B68D-CF99-457B-AA33-222969123FF0}" type="slidenum">
              <a:rPr lang="en-US" altLang="en-US"/>
              <a:pPr>
                <a:defRPr/>
              </a:pPr>
              <a:t>‹#›</a:t>
            </a:fld>
            <a:endParaRPr lang="en-US" altLang="en-US"/>
          </a:p>
        </p:txBody>
      </p:sp>
    </p:spTree>
    <p:extLst>
      <p:ext uri="{BB962C8B-B14F-4D97-AF65-F5344CB8AC3E}">
        <p14:creationId xmlns:p14="http://schemas.microsoft.com/office/powerpoint/2010/main" val="3927424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844F0A5-EAD2-4D8A-A5FD-16A4B6EE8111}" type="datetimeFigureOut">
              <a:rPr lang="en-US"/>
              <a:pPr>
                <a:defRPr/>
              </a:pPr>
              <a:t>4/10/19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39C7DA5-25C0-4F70-97DA-999AD3CDBBB1}" type="slidenum">
              <a:rPr lang="en-US" altLang="en-US"/>
              <a:pPr>
                <a:defRPr/>
              </a:pPr>
              <a:t>‹#›</a:t>
            </a:fld>
            <a:endParaRPr lang="en-US" altLang="en-US"/>
          </a:p>
        </p:txBody>
      </p:sp>
    </p:spTree>
    <p:extLst>
      <p:ext uri="{BB962C8B-B14F-4D97-AF65-F5344CB8AC3E}">
        <p14:creationId xmlns:p14="http://schemas.microsoft.com/office/powerpoint/2010/main" val="3433458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A11060F1-ECA1-477D-8A03-18FB6B1A0BE5}" type="datetimeFigureOut">
              <a:rPr lang="en-US"/>
              <a:pPr>
                <a:defRPr/>
              </a:pPr>
              <a:t>4/10/19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itchFamily="34" charset="0"/>
              </a:defRPr>
            </a:lvl1pPr>
          </a:lstStyle>
          <a:p>
            <a:pPr>
              <a:defRPr/>
            </a:pPr>
            <a:fld id="{19B327F9-52C7-449F-A063-924629A7CA6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www.youtube.com/embed/I7G2rQARCC8?feature=oembed" TargetMode="External"/><Relationship Id="rId6" Type="http://schemas.openxmlformats.org/officeDocument/2006/relationships/image" Target="../media/image1.png"/><Relationship Id="rId5" Type="http://schemas.openxmlformats.org/officeDocument/2006/relationships/hyperlink" Target="http://intro.bio.rpi.edu/Studio/3Ecology/5/2In/videoBackup/NATURE_TheLoneliestAnimals_CriticalBiodiversity_PBS.mp4" TargetMode="External"/><Relationship Id="rId4" Type="http://schemas.openxmlformats.org/officeDocument/2006/relationships/hyperlink" Target="http://www.youtube.com/watch?v=I7G2rQARCC8"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ideo" Target="https://www.youtube.com/embed/RWpzNJ9RE5c?feature=oembed" TargetMode="External"/><Relationship Id="rId6" Type="http://schemas.openxmlformats.org/officeDocument/2006/relationships/image" Target="../media/image22.png"/><Relationship Id="rId5" Type="http://schemas.openxmlformats.org/officeDocument/2006/relationships/hyperlink" Target="http://www.youtube.com/watch?v=RWpzNJ9RE5c" TargetMode="External"/><Relationship Id="rId4" Type="http://schemas.openxmlformats.org/officeDocument/2006/relationships/hyperlink" Target="http://intro.bio.rpi.edu/Studio/3Ecology/5/2In/deforestation.wmv"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www.youtube.com/watch?v=KwTd9kUehvA"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intro.bio.rpi.edu/Studio/3Ecology/7/2In/HansRoslings200Countries200Yr4%20Min_BBCFour.flv" TargetMode="External"/><Relationship Id="rId2" Type="http://schemas.openxmlformats.org/officeDocument/2006/relationships/slideLayout" Target="../slideLayouts/slideLayout7.xml"/><Relationship Id="rId1" Type="http://schemas.openxmlformats.org/officeDocument/2006/relationships/video" Target="https://www.youtube.com/embed/jbkSRLYSojo?feature=oembed" TargetMode="External"/><Relationship Id="rId6" Type="http://schemas.openxmlformats.org/officeDocument/2006/relationships/image" Target="../media/image28.png"/><Relationship Id="rId5" Type="http://schemas.openxmlformats.org/officeDocument/2006/relationships/hyperlink" Target="https://www.youtube.com/watch?v=jbkSRLYSojo" TargetMode="External"/><Relationship Id="rId4" Type="http://schemas.openxmlformats.org/officeDocument/2006/relationships/hyperlink" Target="http://www.youtube.com/watch?v=jbkSRLYSojo&amp;feature=player_embedded"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https://www.youtube.com/embed/P0CzwljQY30?feature=oembed" TargetMode="External"/><Relationship Id="rId6" Type="http://schemas.openxmlformats.org/officeDocument/2006/relationships/image" Target="../media/image29.png"/><Relationship Id="rId5" Type="http://schemas.openxmlformats.org/officeDocument/2006/relationships/hyperlink" Target="http://intro.bio.rpi.edu/Studio/3Ecology/6/2In/postClass4_6EmptyOceans.wmv" TargetMode="External"/><Relationship Id="rId4" Type="http://schemas.openxmlformats.org/officeDocument/2006/relationships/hyperlink" Target="https://youtu.be/P0CzwljQY3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hyperlink" Target="http://www.invasivespeciesinfo.gov/animals/eurogypsymoth.s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jpeg"/><Relationship Id="rId9"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8.xml.rels><?xml version="1.0" encoding="UTF-8" standalone="yes"?>
<Relationships xmlns="http://schemas.openxmlformats.org/package/2006/relationships"><Relationship Id="rId3" Type="http://schemas.openxmlformats.org/officeDocument/2006/relationships/hyperlink" Target="http://www.wired.com/wiredscience/2010/05/mount-st-helens-recovery-from-space/"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video" Target="https://www.youtube.com/embed/0FOtMOazpJg?feature=oembed" TargetMode="External"/><Relationship Id="rId5" Type="http://schemas.openxmlformats.org/officeDocument/2006/relationships/hyperlink" Target="http://intro.bio.rpi.edu/videos/Mount%20St.%20Helens_%20Time-Lapse%20From%20Space%20(1979-2009)%20%5b720p%5d.mp4" TargetMode="External"/><Relationship Id="rId4" Type="http://schemas.openxmlformats.org/officeDocument/2006/relationships/hyperlink" Target="https://youtu.be/0FOtMOazpJ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4"/>
          <p:cNvSpPr>
            <a:spLocks noGrp="1" noChangeArrowheads="1"/>
          </p:cNvSpPr>
          <p:nvPr>
            <p:ph type="body" idx="1"/>
          </p:nvPr>
        </p:nvSpPr>
        <p:spPr>
          <a:xfrm>
            <a:off x="2286000" y="0"/>
            <a:ext cx="6629400" cy="1905000"/>
          </a:xfrm>
        </p:spPr>
        <p:txBody>
          <a:bodyPr/>
          <a:lstStyle/>
          <a:p>
            <a:pPr marL="0" indent="0">
              <a:lnSpc>
                <a:spcPct val="90000"/>
              </a:lnSpc>
              <a:buFontTx/>
              <a:buNone/>
            </a:pPr>
            <a:r>
              <a:rPr lang="en-US" altLang="en-US" sz="3300" b="1" u="sng" dirty="0">
                <a:solidFill>
                  <a:srgbClr val="C00000"/>
                </a:solidFill>
                <a:hlinkClick r:id="rId4"/>
              </a:rPr>
              <a:t>Video: </a:t>
            </a:r>
            <a:r>
              <a:rPr lang="en-US" altLang="en-US" sz="3300" b="1" i="1" u="sng" dirty="0">
                <a:solidFill>
                  <a:srgbClr val="C00000"/>
                </a:solidFill>
                <a:hlinkClick r:id="rId4"/>
              </a:rPr>
              <a:t>Critical Biodiversity</a:t>
            </a:r>
            <a:r>
              <a:rPr lang="en-US" altLang="en-US" sz="3300" b="1" i="1" u="sng" dirty="0">
                <a:solidFill>
                  <a:srgbClr val="C00000"/>
                </a:solidFill>
              </a:rPr>
              <a:t>`</a:t>
            </a:r>
          </a:p>
        </p:txBody>
      </p:sp>
      <p:sp>
        <p:nvSpPr>
          <p:cNvPr id="2052" name="Rectangle 1"/>
          <p:cNvSpPr>
            <a:spLocks noChangeArrowheads="1"/>
          </p:cNvSpPr>
          <p:nvPr/>
        </p:nvSpPr>
        <p:spPr bwMode="auto">
          <a:xfrm>
            <a:off x="7391400" y="6572250"/>
            <a:ext cx="45720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90000"/>
              </a:lnSpc>
              <a:spcBef>
                <a:spcPct val="0"/>
              </a:spcBef>
              <a:buFontTx/>
              <a:buNone/>
            </a:pPr>
            <a:r>
              <a:rPr lang="en-US" altLang="en-US" sz="1400" i="1" dirty="0">
                <a:latin typeface="Arial" charset="0"/>
                <a:hlinkClick r:id="rId5"/>
              </a:rPr>
              <a:t>_video backup copy_</a:t>
            </a:r>
            <a:endParaRPr lang="en-US" altLang="en-US" sz="1400" i="1" dirty="0">
              <a:latin typeface="Arial" charset="0"/>
            </a:endParaRPr>
          </a:p>
        </p:txBody>
      </p:sp>
      <p:pic>
        <p:nvPicPr>
          <p:cNvPr id="2" name="NATURE | The Loneliest Animals | Critical Biodiversity | PBS">
            <a:hlinkClick r:id="" action="ppaction://media"/>
            <a:extLst>
              <a:ext uri="{FF2B5EF4-FFF2-40B4-BE49-F238E27FC236}">
                <a16:creationId xmlns:a16="http://schemas.microsoft.com/office/drawing/2014/main" id="{561B6275-C594-B146-A4D2-CA5026E90594}"/>
              </a:ext>
            </a:extLst>
          </p:cNvPr>
          <p:cNvPicPr>
            <a:picLocks noRot="1" noChangeAspect="1"/>
          </p:cNvPicPr>
          <p:nvPr>
            <a:videoFile r:link="rId1"/>
          </p:nvPr>
        </p:nvPicPr>
        <p:blipFill>
          <a:blip r:embed="rId6"/>
          <a:stretch>
            <a:fillRect/>
          </a:stretch>
        </p:blipFill>
        <p:spPr>
          <a:xfrm>
            <a:off x="76200" y="762000"/>
            <a:ext cx="8940800" cy="5029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p:txBody>
          <a:bodyPr/>
          <a:lstStyle/>
          <a:p>
            <a:r>
              <a:rPr lang="en-US" altLang="en-US"/>
              <a:t>Habitat Fragmentation of Forests</a:t>
            </a:r>
          </a:p>
        </p:txBody>
      </p:sp>
      <p:sp>
        <p:nvSpPr>
          <p:cNvPr id="11267" name="Rectangle 3"/>
          <p:cNvSpPr>
            <a:spLocks noGrp="1"/>
          </p:cNvSpPr>
          <p:nvPr>
            <p:ph type="body" sz="half" idx="2"/>
          </p:nvPr>
        </p:nvSpPr>
        <p:spPr>
          <a:xfrm>
            <a:off x="5105400" y="1219200"/>
            <a:ext cx="3581400" cy="2209800"/>
          </a:xfrm>
        </p:spPr>
        <p:txBody>
          <a:bodyPr/>
          <a:lstStyle/>
          <a:p>
            <a:r>
              <a:rPr lang="en-US" altLang="en-US" sz="3900"/>
              <a:t>Warwickshire, England </a:t>
            </a:r>
            <a:br>
              <a:rPr lang="en-US" altLang="en-US" sz="3900"/>
            </a:br>
            <a:r>
              <a:rPr lang="en-US" altLang="en-US" sz="3900"/>
              <a:t>400-1960</a:t>
            </a:r>
          </a:p>
        </p:txBody>
      </p:sp>
      <p:pic>
        <p:nvPicPr>
          <p:cNvPr id="11268" name="Picture 4" descr="deforestation01"/>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981200" y="1219200"/>
            <a:ext cx="3562350" cy="46482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9" name="Text Box 5"/>
          <p:cNvSpPr txBox="1">
            <a:spLocks noChangeArrowheads="1"/>
          </p:cNvSpPr>
          <p:nvPr/>
        </p:nvSpPr>
        <p:spPr bwMode="auto">
          <a:xfrm>
            <a:off x="762000" y="6172200"/>
            <a:ext cx="5105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200">
                <a:latin typeface="Arial" charset="0"/>
              </a:rPr>
              <a:t>http://darwin.eeb.uconn.edu/eeb310/lecture-notes/fragmentation.pdf</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76200" y="304800"/>
            <a:ext cx="8839200" cy="1143000"/>
          </a:xfrm>
        </p:spPr>
        <p:txBody>
          <a:bodyPr/>
          <a:lstStyle/>
          <a:p>
            <a:pPr algn="l" eaLnBrk="1" hangingPunct="1"/>
            <a:r>
              <a:rPr lang="en-US" altLang="en-US" sz="4000" b="1">
                <a:solidFill>
                  <a:srgbClr val="C00000"/>
                </a:solidFill>
              </a:rPr>
              <a:t>Global Deforestation  </a:t>
            </a:r>
            <a:r>
              <a:rPr lang="en-US" altLang="en-US" sz="3200" b="1">
                <a:solidFill>
                  <a:srgbClr val="C00000"/>
                </a:solidFill>
              </a:rPr>
              <a:t>8000 BC - 2000 AD</a:t>
            </a:r>
          </a:p>
        </p:txBody>
      </p:sp>
      <p:pic>
        <p:nvPicPr>
          <p:cNvPr id="4" name="Picture 3" descr="World II Original Veg.jpg"/>
          <p:cNvPicPr>
            <a:picLocks noChangeAspect="1"/>
          </p:cNvPicPr>
          <p:nvPr/>
        </p:nvPicPr>
        <p:blipFill>
          <a:blip r:embed="rId3">
            <a:lum bright="-10000" contrast="30000"/>
          </a:blip>
          <a:stretch>
            <a:fillRect/>
          </a:stretch>
        </p:blipFill>
        <p:spPr>
          <a:xfrm>
            <a:off x="223838" y="1600200"/>
            <a:ext cx="3814762" cy="2038350"/>
          </a:xfrm>
          <a:prstGeom prst="rect">
            <a:avLst/>
          </a:prstGeom>
          <a:ln>
            <a:solidFill>
              <a:schemeClr val="tx1"/>
            </a:solidFill>
          </a:ln>
          <a:effectLst>
            <a:outerShdw blurRad="292100" dist="139700" dir="2700000" algn="tl" rotWithShape="0">
              <a:srgbClr val="333333">
                <a:alpha val="65000"/>
              </a:srgbClr>
            </a:outerShdw>
          </a:effectLst>
        </p:spPr>
      </p:pic>
      <p:pic>
        <p:nvPicPr>
          <p:cNvPr id="5" name="Picture 4" descr="World veg 2000.jpg"/>
          <p:cNvPicPr>
            <a:picLocks noChangeAspect="1"/>
          </p:cNvPicPr>
          <p:nvPr/>
        </p:nvPicPr>
        <p:blipFill>
          <a:blip r:embed="rId4">
            <a:lum bright="-10000" contrast="30000"/>
          </a:blip>
          <a:srcRect b="7241"/>
          <a:stretch>
            <a:fillRect/>
          </a:stretch>
        </p:blipFill>
        <p:spPr>
          <a:xfrm>
            <a:off x="228600" y="3505200"/>
            <a:ext cx="3975100" cy="1912938"/>
          </a:xfrm>
          <a:prstGeom prst="rect">
            <a:avLst/>
          </a:prstGeom>
          <a:ln>
            <a:solidFill>
              <a:schemeClr val="tx1"/>
            </a:solidFill>
          </a:ln>
          <a:effectLst>
            <a:outerShdw blurRad="292100" dist="139700" dir="2700000" algn="tl" rotWithShape="0">
              <a:srgbClr val="333333">
                <a:alpha val="65000"/>
              </a:srgbClr>
            </a:outerShdw>
          </a:effectLst>
        </p:spPr>
      </p:pic>
      <p:sp>
        <p:nvSpPr>
          <p:cNvPr id="6" name="Text Box 2"/>
          <p:cNvSpPr txBox="1">
            <a:spLocks noChangeArrowheads="1"/>
          </p:cNvSpPr>
          <p:nvPr/>
        </p:nvSpPr>
        <p:spPr bwMode="auto">
          <a:xfrm>
            <a:off x="4572000" y="1447800"/>
            <a:ext cx="42672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105000"/>
              </a:lnSpc>
              <a:spcBef>
                <a:spcPts val="3000"/>
              </a:spcBef>
              <a:buClr>
                <a:srgbClr val="A50021"/>
              </a:buClr>
              <a:buSzPct val="78000"/>
            </a:pPr>
            <a:r>
              <a:rPr lang="en-US" altLang="en-US" sz="2400" b="1">
                <a:solidFill>
                  <a:srgbClr val="002060"/>
                </a:solidFill>
              </a:rPr>
              <a:t> </a:t>
            </a:r>
            <a:r>
              <a:rPr lang="en-US" altLang="en-US" sz="2000" b="1">
                <a:solidFill>
                  <a:srgbClr val="002060"/>
                </a:solidFill>
              </a:rPr>
              <a:t>60% of original forest gone</a:t>
            </a:r>
          </a:p>
          <a:p>
            <a:pPr eaLnBrk="1" hangingPunct="1">
              <a:lnSpc>
                <a:spcPct val="105000"/>
              </a:lnSpc>
              <a:spcBef>
                <a:spcPts val="3000"/>
              </a:spcBef>
              <a:buClr>
                <a:srgbClr val="A50021"/>
              </a:buClr>
              <a:buSzPct val="78000"/>
            </a:pPr>
            <a:r>
              <a:rPr lang="en-US" altLang="en-US" sz="2000" b="1">
                <a:solidFill>
                  <a:srgbClr val="002060"/>
                </a:solidFill>
              </a:rPr>
              <a:t> ½ of remaining badly degraded</a:t>
            </a:r>
          </a:p>
          <a:p>
            <a:pPr eaLnBrk="1" hangingPunct="1">
              <a:lnSpc>
                <a:spcPct val="105000"/>
              </a:lnSpc>
              <a:spcBef>
                <a:spcPts val="3000"/>
              </a:spcBef>
              <a:buClr>
                <a:srgbClr val="A50021"/>
              </a:buClr>
              <a:buSzPct val="71000"/>
            </a:pPr>
            <a:r>
              <a:rPr lang="en-US" altLang="en-US" sz="2000" b="1">
                <a:solidFill>
                  <a:srgbClr val="002060"/>
                </a:solidFill>
              </a:rPr>
              <a:t> Annual deforestation rate 1.4%</a:t>
            </a:r>
          </a:p>
          <a:p>
            <a:pPr eaLnBrk="1" hangingPunct="1">
              <a:lnSpc>
                <a:spcPct val="105000"/>
              </a:lnSpc>
              <a:spcBef>
                <a:spcPts val="3000"/>
              </a:spcBef>
              <a:buClr>
                <a:srgbClr val="A50021"/>
              </a:buClr>
              <a:buSzPct val="71000"/>
            </a:pPr>
            <a:r>
              <a:rPr lang="en-US" altLang="en-US" sz="2000" b="1">
                <a:solidFill>
                  <a:srgbClr val="002060"/>
                </a:solidFill>
              </a:rPr>
              <a:t> ½ life of remaining forest?  50yrs.</a:t>
            </a:r>
          </a:p>
          <a:p>
            <a:pPr eaLnBrk="1" hangingPunct="1">
              <a:lnSpc>
                <a:spcPct val="105000"/>
              </a:lnSpc>
              <a:spcBef>
                <a:spcPts val="3000"/>
              </a:spcBef>
              <a:buClr>
                <a:srgbClr val="A50021"/>
              </a:buClr>
              <a:buSzPct val="71000"/>
            </a:pPr>
            <a:r>
              <a:rPr lang="en-US" altLang="en-US" sz="2000" b="1" i="1">
                <a:solidFill>
                  <a:srgbClr val="002060"/>
                </a:solidFill>
              </a:rPr>
              <a:t> </a:t>
            </a:r>
            <a:r>
              <a:rPr lang="en-US" altLang="en-US" sz="2000" b="1">
                <a:solidFill>
                  <a:srgbClr val="002060"/>
                </a:solidFill>
              </a:rPr>
              <a:t>Last rain forest tree will fall by 2040</a:t>
            </a:r>
          </a:p>
          <a:p>
            <a:pPr eaLnBrk="1" hangingPunct="1">
              <a:lnSpc>
                <a:spcPct val="105000"/>
              </a:lnSpc>
              <a:spcBef>
                <a:spcPts val="3000"/>
              </a:spcBef>
              <a:buClr>
                <a:srgbClr val="A50021"/>
              </a:buClr>
              <a:buSzPct val="71000"/>
            </a:pPr>
            <a:r>
              <a:rPr lang="en-US" altLang="en-US" sz="2000" b="1">
                <a:solidFill>
                  <a:srgbClr val="002060"/>
                </a:solidFill>
              </a:rPr>
              <a:t> If 90% of rain forest area gone by 2025, what % of species will remain? </a:t>
            </a:r>
          </a:p>
        </p:txBody>
      </p:sp>
      <p:sp>
        <p:nvSpPr>
          <p:cNvPr id="12294" name="Text Box 7"/>
          <p:cNvSpPr txBox="1">
            <a:spLocks noChangeArrowheads="1"/>
          </p:cNvSpPr>
          <p:nvPr/>
        </p:nvSpPr>
        <p:spPr bwMode="auto">
          <a:xfrm>
            <a:off x="381000" y="3200400"/>
            <a:ext cx="762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200">
                <a:latin typeface="Arial" charset="0"/>
              </a:rPr>
              <a:t>8000BC</a:t>
            </a:r>
          </a:p>
        </p:txBody>
      </p:sp>
      <p:sp>
        <p:nvSpPr>
          <p:cNvPr id="12295" name="Text Box 8"/>
          <p:cNvSpPr txBox="1">
            <a:spLocks noChangeArrowheads="1"/>
          </p:cNvSpPr>
          <p:nvPr/>
        </p:nvSpPr>
        <p:spPr bwMode="auto">
          <a:xfrm>
            <a:off x="381000" y="5105400"/>
            <a:ext cx="1066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200">
                <a:latin typeface="Arial" charset="0"/>
              </a:rPr>
              <a:t>2000 AD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p:txBody>
          <a:bodyPr/>
          <a:lstStyle/>
          <a:p>
            <a:r>
              <a:rPr lang="en-US" altLang="en-US"/>
              <a:t>Logging Roads in Amazon</a:t>
            </a:r>
          </a:p>
        </p:txBody>
      </p:sp>
      <p:pic>
        <p:nvPicPr>
          <p:cNvPr id="13315" name="Picture 3" descr="amazonDeforestation"/>
          <p:cNvPicPr>
            <a:picLocks noChangeAspect="1" noChangeArrowheads="1"/>
          </p:cNvPicPr>
          <p:nvPr/>
        </p:nvPicPr>
        <p:blipFill>
          <a:blip r:embed="rId3">
            <a:extLst>
              <a:ext uri="{28A0092B-C50C-407E-A947-70E740481C1C}">
                <a14:useLocalDpi xmlns:a14="http://schemas.microsoft.com/office/drawing/2010/main" val="0"/>
              </a:ext>
            </a:extLst>
          </a:blip>
          <a:srcRect l="6667"/>
          <a:stretch>
            <a:fillRect/>
          </a:stretch>
        </p:blipFill>
        <p:spPr bwMode="auto">
          <a:xfrm>
            <a:off x="1981200" y="1219200"/>
            <a:ext cx="5257800"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 Box 4"/>
          <p:cNvSpPr txBox="1">
            <a:spLocks noChangeArrowheads="1"/>
          </p:cNvSpPr>
          <p:nvPr/>
        </p:nvSpPr>
        <p:spPr bwMode="auto">
          <a:xfrm>
            <a:off x="1371600" y="5334000"/>
            <a:ext cx="69342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800" dirty="0">
                <a:latin typeface="Arial" charset="0"/>
              </a:rPr>
              <a:t>Based upon what you have heard, what impact would patchiness have in the rainforest?  Would the impact here be less or greater than the impact in Warwickshire?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7848600" y="6096000"/>
            <a:ext cx="5715000" cy="1143000"/>
          </a:xfrm>
        </p:spPr>
        <p:txBody>
          <a:bodyPr/>
          <a:lstStyle/>
          <a:p>
            <a:pPr algn="l" eaLnBrk="1" hangingPunct="1"/>
            <a:r>
              <a:rPr lang="en-US" altLang="en-US" sz="1800" dirty="0">
                <a:solidFill>
                  <a:srgbClr val="C00000"/>
                </a:solidFill>
                <a:hlinkClick r:id="rId4"/>
              </a:rPr>
              <a:t>backup copy</a:t>
            </a:r>
            <a:endParaRPr lang="en-US" altLang="en-US" sz="1800" i="1" dirty="0">
              <a:solidFill>
                <a:srgbClr val="C00000"/>
              </a:solidFill>
            </a:endParaRPr>
          </a:p>
        </p:txBody>
      </p:sp>
      <p:sp>
        <p:nvSpPr>
          <p:cNvPr id="14340" name="TextBox 1"/>
          <p:cNvSpPr txBox="1">
            <a:spLocks noChangeArrowheads="1"/>
          </p:cNvSpPr>
          <p:nvPr/>
        </p:nvSpPr>
        <p:spPr bwMode="auto">
          <a:xfrm>
            <a:off x="3010421" y="-76200"/>
            <a:ext cx="36951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b="1" dirty="0">
                <a:latin typeface="Arial" charset="0"/>
                <a:hlinkClick r:id="rId5"/>
              </a:rPr>
              <a:t>Video: </a:t>
            </a:r>
            <a:r>
              <a:rPr lang="en-US" altLang="en-US" sz="2800" b="1" i="1" dirty="0">
                <a:latin typeface="Arial" charset="0"/>
                <a:hlinkClick r:id="rId5"/>
              </a:rPr>
              <a:t>Deforestation</a:t>
            </a:r>
            <a:endParaRPr lang="en-US" altLang="en-US" sz="2800" b="1" i="1" dirty="0">
              <a:latin typeface="Arial" charset="0"/>
            </a:endParaRPr>
          </a:p>
        </p:txBody>
      </p:sp>
      <p:pic>
        <p:nvPicPr>
          <p:cNvPr id="2" name="Deforestation">
            <a:hlinkClick r:id="" action="ppaction://media"/>
            <a:extLst>
              <a:ext uri="{FF2B5EF4-FFF2-40B4-BE49-F238E27FC236}">
                <a16:creationId xmlns:a16="http://schemas.microsoft.com/office/drawing/2014/main" id="{12EA1750-2FBD-1A42-A17D-82272B50A692}"/>
              </a:ext>
            </a:extLst>
          </p:cNvPr>
          <p:cNvPicPr>
            <a:picLocks noRot="1" noChangeAspect="1"/>
          </p:cNvPicPr>
          <p:nvPr>
            <a:videoFile r:link="rId1"/>
          </p:nvPr>
        </p:nvPicPr>
        <p:blipFill>
          <a:blip r:embed="rId6"/>
          <a:stretch>
            <a:fillRect/>
          </a:stretch>
        </p:blipFill>
        <p:spPr>
          <a:xfrm>
            <a:off x="533400" y="381000"/>
            <a:ext cx="8235582" cy="6172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Title 1"/>
          <p:cNvSpPr>
            <a:spLocks noGrp="1"/>
          </p:cNvSpPr>
          <p:nvPr>
            <p:ph type="title"/>
          </p:nvPr>
        </p:nvSpPr>
        <p:spPr>
          <a:xfrm>
            <a:off x="1246188" y="685800"/>
            <a:ext cx="8229600" cy="1143000"/>
          </a:xfrm>
        </p:spPr>
        <p:txBody>
          <a:bodyPr/>
          <a:lstStyle/>
          <a:p>
            <a:pPr algn="l" eaLnBrk="1" hangingPunct="1"/>
            <a:r>
              <a:rPr lang="en-US" altLang="en-US" b="1">
                <a:solidFill>
                  <a:srgbClr val="C00000"/>
                </a:solidFill>
              </a:rPr>
              <a:t>Greatest Threats to Biodiversity?</a:t>
            </a:r>
            <a:endParaRPr lang="en-US" altLang="en-US" b="1" u="sng">
              <a:solidFill>
                <a:srgbClr val="C00000"/>
              </a:solidFill>
            </a:endParaRPr>
          </a:p>
        </p:txBody>
      </p:sp>
      <p:pic>
        <p:nvPicPr>
          <p:cNvPr id="4" name="Picture 8" descr="Dodo"/>
          <p:cNvPicPr>
            <a:picLocks noChangeAspect="1" noChangeArrowheads="1"/>
          </p:cNvPicPr>
          <p:nvPr/>
        </p:nvPicPr>
        <p:blipFill>
          <a:blip r:embed="rId3"/>
          <a:srcRect l="9428" r="3546" b="14491"/>
          <a:stretch>
            <a:fillRect/>
          </a:stretch>
        </p:blipFill>
        <p:spPr bwMode="auto">
          <a:xfrm>
            <a:off x="152400" y="381000"/>
            <a:ext cx="990600" cy="1046163"/>
          </a:xfrm>
          <a:prstGeom prst="rect">
            <a:avLst/>
          </a:prstGeom>
          <a:ln w="19050">
            <a:solidFill>
              <a:srgbClr val="7030A0"/>
            </a:solidFill>
          </a:ln>
          <a:effectLst>
            <a:outerShdw blurRad="292100" dist="139700" dir="2700000" algn="tl" rotWithShape="0">
              <a:srgbClr val="333333">
                <a:alpha val="65000"/>
              </a:srgbClr>
            </a:outerShdw>
          </a:effectLst>
        </p:spPr>
      </p:pic>
      <p:pic>
        <p:nvPicPr>
          <p:cNvPr id="5" name="Picture 4" descr="Threats to biodiversity.jpg"/>
          <p:cNvPicPr>
            <a:picLocks noChangeAspect="1"/>
          </p:cNvPicPr>
          <p:nvPr/>
        </p:nvPicPr>
        <p:blipFill>
          <a:blip r:embed="rId4">
            <a:lum bright="-10000" contrast="20000"/>
          </a:blip>
          <a:srcRect r="3841"/>
          <a:stretch>
            <a:fillRect/>
          </a:stretch>
        </p:blipFill>
        <p:spPr>
          <a:xfrm>
            <a:off x="1676400" y="2187575"/>
            <a:ext cx="5489575" cy="3921125"/>
          </a:xfrm>
          <a:prstGeom prst="rect">
            <a:avLst/>
          </a:prstGeom>
          <a:ln w="28575">
            <a:solidFill>
              <a:srgbClr val="002060"/>
            </a:solid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304800" y="76200"/>
            <a:ext cx="8229600" cy="1143000"/>
          </a:xfrm>
        </p:spPr>
        <p:txBody>
          <a:bodyPr/>
          <a:lstStyle/>
          <a:p>
            <a:pPr algn="l"/>
            <a:r>
              <a:rPr lang="en-US" altLang="en-US" sz="3600" b="1">
                <a:solidFill>
                  <a:srgbClr val="C00000"/>
                </a:solidFill>
              </a:rPr>
              <a:t>Humanity’s Ecological Footprint  </a:t>
            </a:r>
            <a:r>
              <a:rPr lang="en-US" altLang="en-US" sz="3200" b="1">
                <a:solidFill>
                  <a:srgbClr val="C00000"/>
                </a:solidFill>
              </a:rPr>
              <a:t>1961-2004</a:t>
            </a:r>
          </a:p>
        </p:txBody>
      </p:sp>
      <p:pic>
        <p:nvPicPr>
          <p:cNvPr id="16387" name="Picture 3"/>
          <p:cNvPicPr>
            <a:picLocks noChangeAspect="1" noChangeArrowheads="1"/>
          </p:cNvPicPr>
          <p:nvPr/>
        </p:nvPicPr>
        <p:blipFill>
          <a:blip r:embed="rId3">
            <a:lum bright="-6000" contrast="24000"/>
            <a:extLst>
              <a:ext uri="{28A0092B-C50C-407E-A947-70E740481C1C}">
                <a14:useLocalDpi xmlns:a14="http://schemas.microsoft.com/office/drawing/2010/main" val="0"/>
              </a:ext>
            </a:extLst>
          </a:blip>
          <a:srcRect t="12312"/>
          <a:stretch>
            <a:fillRect/>
          </a:stretch>
        </p:blipFill>
        <p:spPr bwMode="auto">
          <a:xfrm>
            <a:off x="1371600" y="1371600"/>
            <a:ext cx="5410200"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2132" name="Text Box 4"/>
          <p:cNvSpPr txBox="1">
            <a:spLocks noChangeArrowheads="1"/>
          </p:cNvSpPr>
          <p:nvPr/>
        </p:nvSpPr>
        <p:spPr bwMode="auto">
          <a:xfrm>
            <a:off x="971550" y="4953000"/>
            <a:ext cx="69183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000" b="1">
                <a:solidFill>
                  <a:srgbClr val="002060"/>
                </a:solidFill>
                <a:latin typeface="Arial" charset="0"/>
              </a:rPr>
              <a:t>Area of land required to provide the resources &amp; absorb the emissions for the human population</a:t>
            </a:r>
            <a:r>
              <a:rPr lang="en-US" altLang="en-US" sz="1800" b="1">
                <a:latin typeface="Arial" charset="0"/>
              </a:rPr>
              <a:t>.</a:t>
            </a:r>
          </a:p>
        </p:txBody>
      </p:sp>
      <p:sp>
        <p:nvSpPr>
          <p:cNvPr id="16389" name="Text Box 5"/>
          <p:cNvSpPr txBox="1">
            <a:spLocks noChangeArrowheads="1"/>
          </p:cNvSpPr>
          <p:nvPr/>
        </p:nvSpPr>
        <p:spPr bwMode="auto">
          <a:xfrm>
            <a:off x="1752600" y="5867400"/>
            <a:ext cx="571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800">
                <a:latin typeface="Arial" charset="0"/>
                <a:hlinkClick r:id="rId4"/>
              </a:rPr>
              <a:t>http://www.youtube.com/watch?v=KwTd9kUehvA</a:t>
            </a:r>
            <a:r>
              <a:rPr lang="en-US" altLang="en-US" sz="1800">
                <a:latin typeface="Arial" charset="0"/>
              </a:rPr>
              <a:t>.  </a:t>
            </a:r>
          </a:p>
        </p:txBody>
      </p:sp>
      <p:sp>
        <p:nvSpPr>
          <p:cNvPr id="16390" name="Text Box 6"/>
          <p:cNvSpPr txBox="1">
            <a:spLocks noChangeArrowheads="1"/>
          </p:cNvSpPr>
          <p:nvPr/>
        </p:nvSpPr>
        <p:spPr bwMode="auto">
          <a:xfrm>
            <a:off x="6934200" y="1828800"/>
            <a:ext cx="182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800">
                <a:solidFill>
                  <a:srgbClr val="DA0000"/>
                </a:solidFill>
                <a:latin typeface="Arial" charset="0"/>
              </a:rPr>
              <a:t>30% overshoot</a:t>
            </a:r>
          </a:p>
        </p:txBody>
      </p:sp>
      <p:sp>
        <p:nvSpPr>
          <p:cNvPr id="16391" name="Line 7"/>
          <p:cNvSpPr>
            <a:spLocks noChangeShapeType="1"/>
          </p:cNvSpPr>
          <p:nvPr/>
        </p:nvSpPr>
        <p:spPr bwMode="auto">
          <a:xfrm flipH="1">
            <a:off x="6096000" y="2057400"/>
            <a:ext cx="9144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2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noChangeArrowheads="1"/>
          </p:cNvPicPr>
          <p:nvPr/>
        </p:nvPicPr>
        <p:blipFill>
          <a:blip r:embed="rId3">
            <a:lum bright="-12000" contrast="20000"/>
            <a:extLst>
              <a:ext uri="{28A0092B-C50C-407E-A947-70E740481C1C}">
                <a14:useLocalDpi xmlns:a14="http://schemas.microsoft.com/office/drawing/2010/main" val="0"/>
              </a:ext>
            </a:extLst>
          </a:blip>
          <a:srcRect t="6349"/>
          <a:stretch>
            <a:fillRect/>
          </a:stretch>
        </p:blipFill>
        <p:spPr bwMode="auto">
          <a:xfrm>
            <a:off x="0" y="1066800"/>
            <a:ext cx="9144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4"/>
          <p:cNvSpPr>
            <a:spLocks noChangeArrowheads="1"/>
          </p:cNvSpPr>
          <p:nvPr/>
        </p:nvSpPr>
        <p:spPr bwMode="auto">
          <a:xfrm>
            <a:off x="2690813" y="1022350"/>
            <a:ext cx="2743200" cy="2438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Arial" charset="0"/>
            </a:endParaRPr>
          </a:p>
        </p:txBody>
      </p:sp>
      <p:sp>
        <p:nvSpPr>
          <p:cNvPr id="17412" name="Rectangle 2"/>
          <p:cNvSpPr>
            <a:spLocks noGrp="1" noChangeArrowheads="1"/>
          </p:cNvSpPr>
          <p:nvPr>
            <p:ph type="title" idx="4294967295"/>
          </p:nvPr>
        </p:nvSpPr>
        <p:spPr>
          <a:xfrm>
            <a:off x="117475" y="11113"/>
            <a:ext cx="8839200" cy="1143000"/>
          </a:xfrm>
        </p:spPr>
        <p:txBody>
          <a:bodyPr/>
          <a:lstStyle/>
          <a:p>
            <a:pPr algn="l"/>
            <a:r>
              <a:rPr lang="en-US" altLang="en-US" sz="3600" b="1">
                <a:solidFill>
                  <a:srgbClr val="C00000"/>
                </a:solidFill>
              </a:rPr>
              <a:t>Ecological Footprint by Country </a:t>
            </a:r>
            <a:r>
              <a:rPr lang="en-US" altLang="en-US" sz="2800" b="1">
                <a:solidFill>
                  <a:srgbClr val="C00000"/>
                </a:solidFill>
              </a:rPr>
              <a:t>&amp;</a:t>
            </a:r>
            <a:r>
              <a:rPr lang="en-US" altLang="en-US" sz="3600" b="1">
                <a:solidFill>
                  <a:srgbClr val="C00000"/>
                </a:solidFill>
              </a:rPr>
              <a:t> Region </a:t>
            </a:r>
            <a:r>
              <a:rPr lang="en-US" altLang="en-US" sz="2800" b="1">
                <a:solidFill>
                  <a:srgbClr val="C00000"/>
                </a:solidFill>
              </a:rPr>
              <a:t>2001</a:t>
            </a:r>
          </a:p>
        </p:txBody>
      </p:sp>
    </p:spTree>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1"/>
          <p:cNvSpPr txBox="1">
            <a:spLocks noChangeArrowheads="1"/>
          </p:cNvSpPr>
          <p:nvPr/>
        </p:nvSpPr>
        <p:spPr bwMode="auto">
          <a:xfrm>
            <a:off x="1143000" y="609600"/>
            <a:ext cx="6934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4000" b="1">
                <a:solidFill>
                  <a:srgbClr val="FF0000"/>
                </a:solidFill>
                <a:latin typeface="Arial" charset="0"/>
              </a:rPr>
              <a:t>An Alternative Viewpoint for Anyone?</a:t>
            </a:r>
          </a:p>
        </p:txBody>
      </p:sp>
      <p:sp>
        <p:nvSpPr>
          <p:cNvPr id="18435" name="TextBox 2"/>
          <p:cNvSpPr txBox="1">
            <a:spLocks noChangeArrowheads="1"/>
          </p:cNvSpPr>
          <p:nvPr/>
        </p:nvSpPr>
        <p:spPr bwMode="auto">
          <a:xfrm>
            <a:off x="3962400" y="3581400"/>
            <a:ext cx="4343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b="1" u="sng" dirty="0">
                <a:latin typeface="Arial" charset="0"/>
                <a:hlinkClick r:id="" action="ppaction://hlinkshowjump?jump=nextslide"/>
              </a:rPr>
              <a:t>Video</a:t>
            </a:r>
            <a:endParaRPr lang="en-US" altLang="en-US" b="1" dirty="0">
              <a:latin typeface="Arial" charset="0"/>
            </a:endParaRPr>
          </a:p>
          <a:p>
            <a:pPr eaLnBrk="1" hangingPunct="1">
              <a:spcBef>
                <a:spcPct val="0"/>
              </a:spcBef>
              <a:buFontTx/>
              <a:buNone/>
            </a:pPr>
            <a:endParaRPr lang="en-US" altLang="en-US" b="1" dirty="0">
              <a:latin typeface="Arial" charset="0"/>
            </a:endParaRPr>
          </a:p>
        </p:txBody>
      </p:sp>
      <p:pic>
        <p:nvPicPr>
          <p:cNvPr id="184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057400"/>
            <a:ext cx="238125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Box 4"/>
          <p:cNvSpPr txBox="1">
            <a:spLocks noChangeArrowheads="1"/>
          </p:cNvSpPr>
          <p:nvPr/>
        </p:nvSpPr>
        <p:spPr bwMode="auto">
          <a:xfrm>
            <a:off x="990600" y="5943600"/>
            <a:ext cx="3505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dirty="0">
                <a:latin typeface="Arial" charset="0"/>
              </a:rPr>
              <a:t>Hans </a:t>
            </a:r>
            <a:r>
              <a:rPr lang="en-US" altLang="en-US" sz="1800" dirty="0" err="1">
                <a:latin typeface="Arial" charset="0"/>
              </a:rPr>
              <a:t>Rosling</a:t>
            </a:r>
            <a:r>
              <a:rPr lang="en-US" altLang="en-US" sz="1800" dirty="0">
                <a:latin typeface="Arial" charset="0"/>
              </a:rPr>
              <a:t>, former professor and physician</a:t>
            </a:r>
          </a:p>
        </p:txBody>
      </p:sp>
      <p:sp>
        <p:nvSpPr>
          <p:cNvPr id="18438" name="Rectangle 1"/>
          <p:cNvSpPr>
            <a:spLocks noChangeArrowheads="1"/>
          </p:cNvSpPr>
          <p:nvPr/>
        </p:nvSpPr>
        <p:spPr bwMode="auto">
          <a:xfrm>
            <a:off x="7543800" y="6405563"/>
            <a:ext cx="457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latin typeface="Arial" charset="0"/>
            </a:endParaRPr>
          </a:p>
          <a:p>
            <a:pPr eaLnBrk="1" hangingPunct="1">
              <a:spcBef>
                <a:spcPct val="0"/>
              </a:spcBef>
              <a:buFontTx/>
              <a:buNone/>
            </a:pPr>
            <a:endParaRPr lang="en-US" altLang="en-US" sz="1800" dirty="0">
              <a:latin typeface="Arial"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1685A2-191C-8148-A0E3-39A7A74F2DAF}"/>
              </a:ext>
            </a:extLst>
          </p:cNvPr>
          <p:cNvSpPr/>
          <p:nvPr/>
        </p:nvSpPr>
        <p:spPr>
          <a:xfrm>
            <a:off x="7933412" y="6488668"/>
            <a:ext cx="1210588" cy="369332"/>
          </a:xfrm>
          <a:prstGeom prst="rect">
            <a:avLst/>
          </a:prstGeom>
        </p:spPr>
        <p:txBody>
          <a:bodyPr wrap="none">
            <a:spAutoFit/>
          </a:bodyPr>
          <a:lstStyle/>
          <a:p>
            <a:pPr eaLnBrk="1" hangingPunct="1"/>
            <a:r>
              <a:rPr lang="en-US" altLang="en-US">
                <a:hlinkClick r:id="rId3"/>
              </a:rPr>
              <a:t>local copy</a:t>
            </a:r>
            <a:endParaRPr lang="en-US" altLang="en-US" dirty="0"/>
          </a:p>
        </p:txBody>
      </p:sp>
      <p:sp>
        <p:nvSpPr>
          <p:cNvPr id="3" name="Rectangle 2">
            <a:hlinkClick r:id="rId4"/>
            <a:extLst>
              <a:ext uri="{FF2B5EF4-FFF2-40B4-BE49-F238E27FC236}">
                <a16:creationId xmlns:a16="http://schemas.microsoft.com/office/drawing/2014/main" id="{6D7C6B41-B941-4D4B-A974-7B489CC31A81}"/>
              </a:ext>
            </a:extLst>
          </p:cNvPr>
          <p:cNvSpPr/>
          <p:nvPr/>
        </p:nvSpPr>
        <p:spPr>
          <a:xfrm>
            <a:off x="-1765097" y="-86618"/>
            <a:ext cx="12661697" cy="1077218"/>
          </a:xfrm>
          <a:prstGeom prst="rect">
            <a:avLst/>
          </a:prstGeom>
        </p:spPr>
        <p:txBody>
          <a:bodyPr wrap="square">
            <a:spAutoFit/>
          </a:bodyPr>
          <a:lstStyle/>
          <a:p>
            <a:pPr algn="ctr"/>
            <a:r>
              <a:rPr lang="en-US" sz="3200" b="1" u="sng" dirty="0">
                <a:solidFill>
                  <a:srgbClr val="0000FF"/>
                </a:solidFill>
                <a:latin typeface="Arial" panose="020B0604020202020204" pitchFamily="34" charset="0"/>
                <a:hlinkClick r:id="rId4"/>
              </a:rPr>
              <a:t>Video: </a:t>
            </a:r>
            <a:r>
              <a:rPr lang="en-US" sz="3200" dirty="0">
                <a:hlinkClick r:id="rId5"/>
              </a:rPr>
              <a:t>Hans Rosling's 200 Countries, </a:t>
            </a:r>
          </a:p>
          <a:p>
            <a:pPr algn="ctr"/>
            <a:r>
              <a:rPr lang="en-US" sz="3200" dirty="0">
                <a:hlinkClick r:id="rId5"/>
              </a:rPr>
              <a:t>200 Years, 4 Minutes. The Joy of Stats</a:t>
            </a:r>
            <a:endParaRPr lang="en-US" sz="3200" dirty="0"/>
          </a:p>
        </p:txBody>
      </p:sp>
      <p:pic>
        <p:nvPicPr>
          <p:cNvPr id="4" name="Hans Rosling's 200 Countries, 200 Years, 4 Minutes - The Joy of Stats - BBC Four">
            <a:hlinkClick r:id="" action="ppaction://media"/>
            <a:extLst>
              <a:ext uri="{FF2B5EF4-FFF2-40B4-BE49-F238E27FC236}">
                <a16:creationId xmlns:a16="http://schemas.microsoft.com/office/drawing/2014/main" id="{3535E370-5574-1842-A8FA-BAD898F24354}"/>
              </a:ext>
            </a:extLst>
          </p:cNvPr>
          <p:cNvPicPr>
            <a:picLocks noRot="1" noChangeAspect="1"/>
          </p:cNvPicPr>
          <p:nvPr>
            <a:videoFile r:link="rId1"/>
          </p:nvPr>
        </p:nvPicPr>
        <p:blipFill>
          <a:blip r:embed="rId6"/>
          <a:stretch>
            <a:fillRect/>
          </a:stretch>
        </p:blipFill>
        <p:spPr>
          <a:xfrm>
            <a:off x="76200" y="1143000"/>
            <a:ext cx="8940799" cy="5029200"/>
          </a:xfrm>
          <a:prstGeom prst="rect">
            <a:avLst/>
          </a:prstGeom>
        </p:spPr>
      </p:pic>
    </p:spTree>
    <p:extLst>
      <p:ext uri="{BB962C8B-B14F-4D97-AF65-F5344CB8AC3E}">
        <p14:creationId xmlns:p14="http://schemas.microsoft.com/office/powerpoint/2010/main" val="36400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8CB174-5AE3-6941-947A-D99E5F467C18}"/>
              </a:ext>
            </a:extLst>
          </p:cNvPr>
          <p:cNvSpPr/>
          <p:nvPr/>
        </p:nvSpPr>
        <p:spPr>
          <a:xfrm>
            <a:off x="2286000" y="-152400"/>
            <a:ext cx="6705600" cy="523220"/>
          </a:xfrm>
          <a:prstGeom prst="rect">
            <a:avLst/>
          </a:prstGeom>
        </p:spPr>
        <p:txBody>
          <a:bodyPr wrap="square">
            <a:spAutoFit/>
          </a:bodyPr>
          <a:lstStyle/>
          <a:p>
            <a:pPr>
              <a:spcBef>
                <a:spcPts val="0"/>
              </a:spcBef>
              <a:spcAft>
                <a:spcPts val="0"/>
              </a:spcAft>
            </a:pPr>
            <a:r>
              <a:rPr lang="en-US" sz="2800" b="1" u="sng" dirty="0">
                <a:solidFill>
                  <a:srgbClr val="0000FF"/>
                </a:solidFill>
                <a:latin typeface="Calibri" panose="020F0502020204030204" pitchFamily="34" charset="0"/>
                <a:hlinkClick r:id="rId4"/>
              </a:rPr>
              <a:t>Video: </a:t>
            </a:r>
            <a:r>
              <a:rPr lang="en-US" sz="2800" b="1" i="1" u="sng" dirty="0">
                <a:solidFill>
                  <a:srgbClr val="0000FF"/>
                </a:solidFill>
                <a:latin typeface="Calibri" panose="020F0502020204030204" pitchFamily="34" charset="0"/>
                <a:hlinkClick r:id="rId4"/>
              </a:rPr>
              <a:t>Empty Oceans, Empty Nets</a:t>
            </a:r>
            <a:endParaRPr lang="en-US" sz="2800" dirty="0"/>
          </a:p>
        </p:txBody>
      </p:sp>
      <p:sp>
        <p:nvSpPr>
          <p:cNvPr id="5" name="Rectangle 4">
            <a:extLst>
              <a:ext uri="{FF2B5EF4-FFF2-40B4-BE49-F238E27FC236}">
                <a16:creationId xmlns:a16="http://schemas.microsoft.com/office/drawing/2014/main" id="{E93AF9E3-6DCA-B540-9F10-3733E0D4EF44}"/>
              </a:ext>
            </a:extLst>
          </p:cNvPr>
          <p:cNvSpPr/>
          <p:nvPr/>
        </p:nvSpPr>
        <p:spPr>
          <a:xfrm>
            <a:off x="7844887" y="6564868"/>
            <a:ext cx="1375313" cy="369332"/>
          </a:xfrm>
          <a:prstGeom prst="rect">
            <a:avLst/>
          </a:prstGeom>
        </p:spPr>
        <p:txBody>
          <a:bodyPr wrap="none">
            <a:spAutoFit/>
          </a:bodyPr>
          <a:lstStyle/>
          <a:p>
            <a:pPr>
              <a:spcBef>
                <a:spcPts val="0"/>
              </a:spcBef>
              <a:spcAft>
                <a:spcPts val="0"/>
              </a:spcAft>
            </a:pPr>
            <a:r>
              <a:rPr lang="en-US" b="1" u="sng" dirty="0">
                <a:solidFill>
                  <a:srgbClr val="0000FF"/>
                </a:solidFill>
                <a:latin typeface="Calibri" panose="020F0502020204030204" pitchFamily="34" charset="0"/>
                <a:hlinkClick r:id="rId5"/>
              </a:rPr>
              <a:t>backup copy</a:t>
            </a:r>
            <a:endParaRPr lang="en-US" dirty="0"/>
          </a:p>
        </p:txBody>
      </p:sp>
      <p:pic>
        <p:nvPicPr>
          <p:cNvPr id="6" name="Video: Empty Oceans, Empty Nets">
            <a:hlinkClick r:id="" action="ppaction://media"/>
            <a:extLst>
              <a:ext uri="{FF2B5EF4-FFF2-40B4-BE49-F238E27FC236}">
                <a16:creationId xmlns:a16="http://schemas.microsoft.com/office/drawing/2014/main" id="{26DCA302-4525-864A-B64C-75528508CCAD}"/>
              </a:ext>
            </a:extLst>
          </p:cNvPr>
          <p:cNvPicPr>
            <a:picLocks noRot="1" noChangeAspect="1"/>
          </p:cNvPicPr>
          <p:nvPr>
            <a:videoFile r:link="rId1"/>
          </p:nvPr>
        </p:nvPicPr>
        <p:blipFill>
          <a:blip r:embed="rId6"/>
          <a:stretch>
            <a:fillRect/>
          </a:stretch>
        </p:blipFill>
        <p:spPr>
          <a:xfrm>
            <a:off x="586563" y="304800"/>
            <a:ext cx="8405037" cy="6299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384175" y="-34925"/>
            <a:ext cx="8229600" cy="1143000"/>
          </a:xfrm>
        </p:spPr>
        <p:txBody>
          <a:bodyPr/>
          <a:lstStyle/>
          <a:p>
            <a:pPr algn="l"/>
            <a:r>
              <a:rPr lang="en-US" altLang="en-US" sz="4000" b="1">
                <a:solidFill>
                  <a:srgbClr val="C00000"/>
                </a:solidFill>
              </a:rPr>
              <a:t>Named species: 1,800,000 </a:t>
            </a:r>
          </a:p>
        </p:txBody>
      </p:sp>
      <p:pic>
        <p:nvPicPr>
          <p:cNvPr id="3075" name="Picture 6" descr="allOrganism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1824" r="685" b="2452"/>
          <a:stretch>
            <a:fillRect/>
          </a:stretch>
        </p:blipFill>
        <p:spPr>
          <a:xfrm>
            <a:off x="1649413" y="1062038"/>
            <a:ext cx="5208587" cy="5491162"/>
          </a:xfrm>
          <a:noFill/>
          <a:ln>
            <a:solidFill>
              <a:schemeClr val="tx1"/>
            </a:solid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Fishhing dn fd ch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447800"/>
            <a:ext cx="4076700"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descr="Tropic levels of fishing down the food chain"/>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141288" y="0"/>
            <a:ext cx="3363912"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itle 1"/>
          <p:cNvSpPr>
            <a:spLocks noGrp="1"/>
          </p:cNvSpPr>
          <p:nvPr>
            <p:ph type="title"/>
          </p:nvPr>
        </p:nvSpPr>
        <p:spPr>
          <a:xfrm>
            <a:off x="4038600" y="228600"/>
            <a:ext cx="4038600" cy="1143000"/>
          </a:xfrm>
        </p:spPr>
        <p:txBody>
          <a:bodyPr/>
          <a:lstStyle/>
          <a:p>
            <a:pPr algn="l"/>
            <a:r>
              <a:rPr lang="en-US" altLang="en-US" b="1">
                <a:solidFill>
                  <a:srgbClr val="C00000"/>
                </a:solidFill>
              </a:rPr>
              <a:t>Fishing Down the Food Chain</a:t>
            </a:r>
            <a:endParaRPr lang="en-US" altLang="en-US" b="1" u="sng">
              <a:solidFill>
                <a:srgbClr val="C00000"/>
              </a:solidFill>
            </a:endParaRPr>
          </a:p>
        </p:txBody>
      </p:sp>
      <p:sp>
        <p:nvSpPr>
          <p:cNvPr id="20485" name="Text Box 6"/>
          <p:cNvSpPr txBox="1">
            <a:spLocks noChangeArrowheads="1"/>
          </p:cNvSpPr>
          <p:nvPr/>
        </p:nvSpPr>
        <p:spPr bwMode="auto">
          <a:xfrm>
            <a:off x="4572000" y="5791200"/>
            <a:ext cx="38862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a:latin typeface="Arial" charset="0"/>
              </a:rPr>
              <a:t>6 February 1998, Volume 279, pp. 860-863. Daniel Pauly,* Villy Christensen, Johanne Dalsgaard,</a:t>
            </a:r>
          </a:p>
          <a:p>
            <a:pPr eaLnBrk="1" hangingPunct="1">
              <a:spcBef>
                <a:spcPct val="0"/>
              </a:spcBef>
              <a:buFontTx/>
              <a:buNone/>
            </a:pPr>
            <a:r>
              <a:rPr lang="en-US" altLang="en-US" sz="1000">
                <a:latin typeface="Arial" charset="0"/>
              </a:rPr>
              <a:t>Rainer Froese, and Francisco Torres Jr.</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6" name="Text Box 6"/>
          <p:cNvSpPr txBox="1">
            <a:spLocks noChangeArrowheads="1"/>
          </p:cNvSpPr>
          <p:nvPr/>
        </p:nvSpPr>
        <p:spPr bwMode="auto">
          <a:xfrm>
            <a:off x="3984625" y="1711325"/>
            <a:ext cx="50292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ts val="3000"/>
              </a:spcBef>
              <a:buClr>
                <a:srgbClr val="CC3300"/>
              </a:buClr>
              <a:buSzPct val="40000"/>
              <a:buFont typeface="Marlett" pitchFamily="2" charset="2"/>
              <a:buChar char="n"/>
            </a:pPr>
            <a:r>
              <a:rPr lang="en-US" altLang="en-US" sz="2000" b="1">
                <a:solidFill>
                  <a:srgbClr val="002060"/>
                </a:solidFill>
              </a:rPr>
              <a:t> Prickly pear cactus (</a:t>
            </a:r>
            <a:r>
              <a:rPr lang="en-US" altLang="en-US" sz="2000" b="1" i="1">
                <a:solidFill>
                  <a:srgbClr val="002060"/>
                </a:solidFill>
              </a:rPr>
              <a:t>Opuntia</a:t>
            </a:r>
            <a:r>
              <a:rPr lang="en-US" altLang="en-US" sz="2000" b="1">
                <a:solidFill>
                  <a:srgbClr val="002060"/>
                </a:solidFill>
              </a:rPr>
              <a:t>) introduced into Australia in 1839 as garden plant</a:t>
            </a:r>
          </a:p>
          <a:p>
            <a:pPr eaLnBrk="1" hangingPunct="1">
              <a:spcBef>
                <a:spcPts val="3000"/>
              </a:spcBef>
              <a:buClr>
                <a:srgbClr val="CC3300"/>
              </a:buClr>
              <a:buSzPct val="40000"/>
              <a:buFont typeface="Marlett" pitchFamily="2" charset="2"/>
              <a:buChar char="n"/>
            </a:pPr>
            <a:r>
              <a:rPr lang="en-US" altLang="en-US" sz="2000" b="1">
                <a:solidFill>
                  <a:srgbClr val="002060"/>
                </a:solidFill>
              </a:rPr>
              <a:t> Lacking native herbivores, quickly spread &amp; became pest species covering 16,000</a:t>
            </a:r>
            <a:r>
              <a:rPr lang="en-US" altLang="en-US" sz="2000" b="1" baseline="30000">
                <a:solidFill>
                  <a:srgbClr val="002060"/>
                </a:solidFill>
              </a:rPr>
              <a:t>2</a:t>
            </a:r>
            <a:r>
              <a:rPr lang="en-US" altLang="en-US" sz="2000" b="1">
                <a:solidFill>
                  <a:srgbClr val="002060"/>
                </a:solidFill>
              </a:rPr>
              <a:t> miles </a:t>
            </a:r>
          </a:p>
          <a:p>
            <a:pPr eaLnBrk="1" hangingPunct="1">
              <a:spcBef>
                <a:spcPts val="3000"/>
              </a:spcBef>
              <a:buClr>
                <a:srgbClr val="CC3300"/>
              </a:buClr>
              <a:buSzPct val="40000"/>
              <a:buFont typeface="Marlett" pitchFamily="2" charset="2"/>
              <a:buChar char="n"/>
            </a:pPr>
            <a:r>
              <a:rPr lang="en-US" altLang="en-US" sz="2000" b="1">
                <a:solidFill>
                  <a:srgbClr val="002060"/>
                </a:solidFill>
              </a:rPr>
              <a:t> The moth </a:t>
            </a:r>
            <a:r>
              <a:rPr lang="en-US" altLang="en-US" sz="2000" b="1" i="1">
                <a:solidFill>
                  <a:srgbClr val="002060"/>
                </a:solidFill>
              </a:rPr>
              <a:t>Cactoblastis</a:t>
            </a:r>
            <a:r>
              <a:rPr lang="en-US" altLang="en-US" sz="2000" b="1">
                <a:solidFill>
                  <a:srgbClr val="002060"/>
                </a:solidFill>
              </a:rPr>
              <a:t> introduced from Argentina in 1925</a:t>
            </a:r>
          </a:p>
          <a:p>
            <a:pPr eaLnBrk="1" hangingPunct="1">
              <a:spcBef>
                <a:spcPts val="3000"/>
              </a:spcBef>
              <a:buClr>
                <a:srgbClr val="CC3300"/>
              </a:buClr>
              <a:buSzPct val="40000"/>
              <a:buFont typeface="Marlett" pitchFamily="2" charset="2"/>
              <a:buChar char="n"/>
            </a:pPr>
            <a:r>
              <a:rPr lang="en-US" altLang="en-US" sz="2000" b="1">
                <a:solidFill>
                  <a:srgbClr val="002060"/>
                </a:solidFill>
              </a:rPr>
              <a:t> Larvae completely destroy cactus plants </a:t>
            </a:r>
          </a:p>
          <a:p>
            <a:pPr eaLnBrk="1" hangingPunct="1">
              <a:spcBef>
                <a:spcPts val="3000"/>
              </a:spcBef>
              <a:buClr>
                <a:srgbClr val="CC3300"/>
              </a:buClr>
              <a:buSzPct val="40000"/>
              <a:buFont typeface="Marlett" pitchFamily="2" charset="2"/>
              <a:buChar char="n"/>
            </a:pPr>
            <a:r>
              <a:rPr lang="en-US" altLang="en-US" sz="2000" b="1">
                <a:solidFill>
                  <a:srgbClr val="002060"/>
                </a:solidFill>
              </a:rPr>
              <a:t> By 1931 only scattered populations of </a:t>
            </a:r>
            <a:r>
              <a:rPr lang="en-US" altLang="en-US" sz="2000" b="1" i="1">
                <a:solidFill>
                  <a:srgbClr val="002060"/>
                </a:solidFill>
              </a:rPr>
              <a:t>Opuntia</a:t>
            </a:r>
            <a:r>
              <a:rPr lang="en-US" altLang="en-US" sz="2000" b="1">
                <a:solidFill>
                  <a:srgbClr val="002060"/>
                </a:solidFill>
              </a:rPr>
              <a:t> remained</a:t>
            </a:r>
          </a:p>
        </p:txBody>
      </p:sp>
      <p:sp>
        <p:nvSpPr>
          <p:cNvPr id="21507" name="Rectangle 3"/>
          <p:cNvSpPr>
            <a:spLocks noChangeArrowheads="1"/>
          </p:cNvSpPr>
          <p:nvPr/>
        </p:nvSpPr>
        <p:spPr bwMode="auto">
          <a:xfrm>
            <a:off x="1538288" y="728663"/>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4000" b="1">
                <a:solidFill>
                  <a:srgbClr val="C00000"/>
                </a:solidFill>
              </a:rPr>
              <a:t>Biological Control of Invaders</a:t>
            </a:r>
          </a:p>
        </p:txBody>
      </p:sp>
      <p:grpSp>
        <p:nvGrpSpPr>
          <p:cNvPr id="21508" name="Group 7"/>
          <p:cNvGrpSpPr>
            <a:grpSpLocks/>
          </p:cNvGrpSpPr>
          <p:nvPr/>
        </p:nvGrpSpPr>
        <p:grpSpPr bwMode="auto">
          <a:xfrm>
            <a:off x="836613" y="1862138"/>
            <a:ext cx="2965450" cy="4027487"/>
            <a:chOff x="381000" y="2057400"/>
            <a:chExt cx="2965450" cy="4026964"/>
          </a:xfrm>
        </p:grpSpPr>
        <p:pic>
          <p:nvPicPr>
            <p:cNvPr id="15364" name="Picture 5" descr="opuntia before.jpg"/>
            <p:cNvPicPr>
              <a:picLocks noChangeAspect="1"/>
            </p:cNvPicPr>
            <p:nvPr/>
          </p:nvPicPr>
          <p:blipFill>
            <a:blip r:embed="rId3"/>
            <a:srcRect/>
            <a:stretch>
              <a:fillRect/>
            </a:stretch>
          </p:blipFill>
          <p:spPr bwMode="auto">
            <a:xfrm>
              <a:off x="381000" y="2057400"/>
              <a:ext cx="2944812" cy="1980943"/>
            </a:xfrm>
            <a:prstGeom prst="rect">
              <a:avLst/>
            </a:prstGeom>
            <a:ln w="19050">
              <a:solidFill>
                <a:schemeClr val="tx1"/>
              </a:solidFill>
            </a:ln>
            <a:effectLst>
              <a:outerShdw blurRad="292100" dist="139700" dir="2700000" algn="tl" rotWithShape="0">
                <a:srgbClr val="333333">
                  <a:alpha val="65000"/>
                </a:srgbClr>
              </a:outerShdw>
            </a:effectLst>
          </p:spPr>
        </p:pic>
        <p:pic>
          <p:nvPicPr>
            <p:cNvPr id="15365" name="Picture 6" descr="Opuntia after.jpg"/>
            <p:cNvPicPr>
              <a:picLocks noChangeAspect="1"/>
            </p:cNvPicPr>
            <p:nvPr/>
          </p:nvPicPr>
          <p:blipFill>
            <a:blip r:embed="rId4">
              <a:lum bright="-10000" contrast="-10000"/>
            </a:blip>
            <a:srcRect b="6538"/>
            <a:stretch>
              <a:fillRect/>
            </a:stretch>
          </p:blipFill>
          <p:spPr bwMode="auto">
            <a:xfrm>
              <a:off x="381000" y="4051041"/>
              <a:ext cx="2965450" cy="2033323"/>
            </a:xfrm>
            <a:prstGeom prst="rect">
              <a:avLst/>
            </a:prstGeom>
            <a:ln w="19050">
              <a:solidFill>
                <a:schemeClr val="tx1"/>
              </a:solidFill>
            </a:ln>
            <a:effectLst>
              <a:outerShdw blurRad="292100" dist="139700" dir="2700000" algn="tl" rotWithShape="0">
                <a:srgbClr val="333333">
                  <a:alpha val="65000"/>
                </a:srgbClr>
              </a:outerShdw>
            </a:effectLst>
          </p:spPr>
        </p:pic>
      </p:grpSp>
      <p:pic>
        <p:nvPicPr>
          <p:cNvPr id="15366" name="Picture 7" descr="Cactoblastic larva &amp; adult.jpg"/>
          <p:cNvPicPr>
            <a:picLocks noChangeAspect="1"/>
          </p:cNvPicPr>
          <p:nvPr/>
        </p:nvPicPr>
        <p:blipFill>
          <a:blip r:embed="rId5"/>
          <a:srcRect/>
          <a:stretch>
            <a:fillRect/>
          </a:stretch>
        </p:blipFill>
        <p:spPr bwMode="auto">
          <a:xfrm>
            <a:off x="415925" y="533400"/>
            <a:ext cx="1076325" cy="936625"/>
          </a:xfrm>
          <a:prstGeom prst="rect">
            <a:avLst/>
          </a:prstGeom>
          <a:ln w="19050">
            <a:solidFill>
              <a:srgbClr val="002060"/>
            </a:solidFill>
          </a:ln>
          <a:effectLst>
            <a:outerShdw blurRad="292100" dist="139700" dir="2700000" algn="tl" rotWithShape="0">
              <a:srgbClr val="333333">
                <a:alpha val="65000"/>
              </a:srgbClr>
            </a:outerShdw>
          </a:effectLst>
        </p:spPr>
      </p:pic>
      <p:sp>
        <p:nvSpPr>
          <p:cNvPr id="21510" name="TextBox 6"/>
          <p:cNvSpPr txBox="1">
            <a:spLocks noChangeArrowheads="1"/>
          </p:cNvSpPr>
          <p:nvPr/>
        </p:nvSpPr>
        <p:spPr bwMode="auto">
          <a:xfrm>
            <a:off x="715963" y="5907088"/>
            <a:ext cx="3429000"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b="1">
                <a:latin typeface="Arial Black" pitchFamily="34" charset="0"/>
              </a:rPr>
              <a:t>Top</a:t>
            </a:r>
            <a:r>
              <a:rPr lang="en-US" altLang="en-US" sz="1200" b="1">
                <a:latin typeface="Arial" charset="0"/>
              </a:rPr>
              <a:t>:  Dense stand of </a:t>
            </a:r>
            <a:r>
              <a:rPr lang="en-US" altLang="en-US" sz="1200" b="1" i="1">
                <a:latin typeface="Arial" charset="0"/>
              </a:rPr>
              <a:t>Opuntia</a:t>
            </a:r>
            <a:r>
              <a:rPr lang="en-US" altLang="en-US" sz="1200" b="1">
                <a:latin typeface="Arial" charset="0"/>
              </a:rPr>
              <a:t> cactus in Queensland, Australia</a:t>
            </a:r>
          </a:p>
          <a:p>
            <a:pPr eaLnBrk="1" hangingPunct="1">
              <a:spcBef>
                <a:spcPts val="300"/>
              </a:spcBef>
              <a:buFontTx/>
              <a:buNone/>
            </a:pPr>
            <a:r>
              <a:rPr lang="en-US" altLang="en-US" sz="1200" b="1">
                <a:latin typeface="Arial Black" pitchFamily="34" charset="0"/>
              </a:rPr>
              <a:t>Bottom</a:t>
            </a:r>
            <a:r>
              <a:rPr lang="en-US" altLang="en-US" sz="1200" b="1">
                <a:latin typeface="Arial" charset="0"/>
              </a:rPr>
              <a:t>: After introduction of </a:t>
            </a:r>
            <a:r>
              <a:rPr lang="en-US" altLang="en-US" sz="1200" b="1" i="1">
                <a:latin typeface="Arial" charset="0"/>
              </a:rPr>
              <a:t>Cactoblastis</a:t>
            </a:r>
            <a:r>
              <a:rPr lang="en-US" altLang="en-US" sz="1200" b="1">
                <a:latin typeface="Arial" charset="0"/>
              </a:rPr>
              <a:t> </a:t>
            </a:r>
          </a:p>
        </p:txBody>
      </p:sp>
      <p:pic>
        <p:nvPicPr>
          <p:cNvPr id="21511"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352800"/>
            <a:ext cx="113982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6600" y="4038600"/>
            <a:ext cx="1025525"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68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68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68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68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68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cology of Invasion Cover.jpg"/>
          <p:cNvPicPr>
            <a:picLocks noChangeAspect="1"/>
          </p:cNvPicPr>
          <p:nvPr/>
        </p:nvPicPr>
        <p:blipFill>
          <a:blip r:embed="rId3">
            <a:lum contrast="-10000"/>
          </a:blip>
          <a:stretch>
            <a:fillRect/>
          </a:stretch>
        </p:blipFill>
        <p:spPr>
          <a:xfrm>
            <a:off x="762000" y="1503363"/>
            <a:ext cx="2459038" cy="3297237"/>
          </a:xfrm>
          <a:prstGeom prst="rect">
            <a:avLst/>
          </a:prstGeom>
          <a:ln w="19050">
            <a:solidFill>
              <a:srgbClr val="660066"/>
            </a:solidFill>
          </a:ln>
          <a:effectLst>
            <a:outerShdw blurRad="292100" dist="139700" dir="2700000" algn="tl" rotWithShape="0">
              <a:srgbClr val="333333">
                <a:alpha val="65000"/>
              </a:srgbClr>
            </a:outerShdw>
          </a:effectLst>
        </p:spPr>
      </p:pic>
      <p:pic>
        <p:nvPicPr>
          <p:cNvPr id="9219" name="Picture 8" descr="Charles Elton.jpg"/>
          <p:cNvPicPr>
            <a:picLocks noChangeAspect="1"/>
          </p:cNvPicPr>
          <p:nvPr/>
        </p:nvPicPr>
        <p:blipFill>
          <a:blip r:embed="rId4">
            <a:lum contrast="10000"/>
          </a:blip>
          <a:srcRect/>
          <a:stretch>
            <a:fillRect/>
          </a:stretch>
        </p:blipFill>
        <p:spPr bwMode="auto">
          <a:xfrm>
            <a:off x="762000" y="4038600"/>
            <a:ext cx="896938" cy="1295400"/>
          </a:xfrm>
          <a:prstGeom prst="rect">
            <a:avLst/>
          </a:prstGeom>
          <a:ln w="19050">
            <a:solidFill>
              <a:schemeClr val="tx1"/>
            </a:solidFill>
          </a:ln>
          <a:effectLst>
            <a:outerShdw blurRad="292100" dist="139700" dir="2700000" algn="tl" rotWithShape="0">
              <a:srgbClr val="333333">
                <a:alpha val="65000"/>
              </a:srgbClr>
            </a:outerShdw>
          </a:effectLst>
        </p:spPr>
      </p:pic>
      <p:sp>
        <p:nvSpPr>
          <p:cNvPr id="22532" name="Rectangle 5"/>
          <p:cNvSpPr>
            <a:spLocks noChangeArrowheads="1"/>
          </p:cNvSpPr>
          <p:nvPr/>
        </p:nvSpPr>
        <p:spPr bwMode="auto">
          <a:xfrm>
            <a:off x="304800" y="228600"/>
            <a:ext cx="5562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4400">
                <a:solidFill>
                  <a:srgbClr val="C00000"/>
                </a:solidFill>
              </a:rPr>
              <a:t> </a:t>
            </a:r>
            <a:r>
              <a:rPr lang="en-US" altLang="en-US" sz="4400" b="1">
                <a:solidFill>
                  <a:srgbClr val="C00000"/>
                </a:solidFill>
              </a:rPr>
              <a:t>Invading Species</a:t>
            </a:r>
          </a:p>
        </p:txBody>
      </p:sp>
      <p:pic>
        <p:nvPicPr>
          <p:cNvPr id="9221" name="Picture 5" descr="early Photo Gypsy moth.jpg"/>
          <p:cNvPicPr>
            <a:picLocks noChangeAspect="1"/>
          </p:cNvPicPr>
          <p:nvPr/>
        </p:nvPicPr>
        <p:blipFill>
          <a:blip r:embed="rId5">
            <a:lum bright="-10000"/>
          </a:blip>
          <a:srcRect/>
          <a:stretch>
            <a:fillRect/>
          </a:stretch>
        </p:blipFill>
        <p:spPr bwMode="auto">
          <a:xfrm>
            <a:off x="4038600" y="1524000"/>
            <a:ext cx="1776413" cy="2590800"/>
          </a:xfrm>
          <a:prstGeom prst="rect">
            <a:avLst/>
          </a:prstGeom>
          <a:ln w="19050">
            <a:solidFill>
              <a:schemeClr val="tx1"/>
            </a:solidFill>
          </a:ln>
          <a:effectLst>
            <a:outerShdw blurRad="292100" dist="139700" dir="2700000" algn="tl" rotWithShape="0">
              <a:srgbClr val="333333">
                <a:alpha val="65000"/>
              </a:srgbClr>
            </a:outerShdw>
          </a:effectLst>
        </p:spPr>
      </p:pic>
      <p:sp>
        <p:nvSpPr>
          <p:cNvPr id="27656" name="Rectangle 8"/>
          <p:cNvSpPr>
            <a:spLocks noChangeArrowheads="1"/>
          </p:cNvSpPr>
          <p:nvPr/>
        </p:nvSpPr>
        <p:spPr bwMode="auto">
          <a:xfrm>
            <a:off x="4017963" y="4090988"/>
            <a:ext cx="1828800" cy="431800"/>
          </a:xfrm>
          <a:prstGeom prst="rect">
            <a:avLst/>
          </a:prstGeom>
          <a:solidFill>
            <a:schemeClr val="accent6">
              <a:lumMod val="20000"/>
              <a:lumOff val="80000"/>
            </a:schemeClr>
          </a:solidFill>
          <a:ln w="9525">
            <a:solidFill>
              <a:schemeClr val="tx1"/>
            </a:solidFill>
            <a:miter lim="800000"/>
            <a:headEnd/>
            <a:tailEnd/>
          </a:ln>
        </p:spPr>
        <p:txBody>
          <a:bodyPr>
            <a:spAutoFit/>
          </a:bodyPr>
          <a:lstStyle/>
          <a:p>
            <a:pPr>
              <a:defRPr/>
            </a:pPr>
            <a:r>
              <a:rPr lang="en-US" sz="1100" b="1" dirty="0">
                <a:latin typeface="Calibri" pitchFamily="34" charset="0"/>
              </a:rPr>
              <a:t>Gypsy moths cover tree in Medford, MA - 1889</a:t>
            </a:r>
            <a:endParaRPr lang="en-US" sz="1100" dirty="0">
              <a:latin typeface="Calibri" pitchFamily="34" charset="0"/>
            </a:endParaRPr>
          </a:p>
        </p:txBody>
      </p:sp>
      <p:grpSp>
        <p:nvGrpSpPr>
          <p:cNvPr id="2" name="Group 12"/>
          <p:cNvGrpSpPr>
            <a:grpSpLocks/>
          </p:cNvGrpSpPr>
          <p:nvPr/>
        </p:nvGrpSpPr>
        <p:grpSpPr bwMode="auto">
          <a:xfrm>
            <a:off x="5899150" y="1752600"/>
            <a:ext cx="3244850" cy="4233863"/>
            <a:chOff x="5899150" y="1752600"/>
            <a:chExt cx="3244850" cy="4233863"/>
          </a:xfrm>
        </p:grpSpPr>
        <p:pic>
          <p:nvPicPr>
            <p:cNvPr id="9222" name="Picture 2" descr="http://static.guim.co.uk/Guardian/environment/gallery/2007/nov/07/wildlife/PD8402359@A-large-flock-of-star-5333.jpg"/>
            <p:cNvPicPr>
              <a:picLocks noChangeAspect="1" noChangeArrowheads="1"/>
            </p:cNvPicPr>
            <p:nvPr/>
          </p:nvPicPr>
          <p:blipFill>
            <a:blip r:embed="rId6">
              <a:lum contrast="20000"/>
            </a:blip>
            <a:srcRect l="8000"/>
            <a:stretch>
              <a:fillRect/>
            </a:stretch>
          </p:blipFill>
          <p:spPr bwMode="auto">
            <a:xfrm>
              <a:off x="5943600" y="2209800"/>
              <a:ext cx="1752600" cy="2455863"/>
            </a:xfrm>
            <a:prstGeom prst="rect">
              <a:avLst/>
            </a:prstGeom>
            <a:ln w="19050">
              <a:solidFill>
                <a:schemeClr val="tx1"/>
              </a:solidFill>
            </a:ln>
            <a:effectLst>
              <a:outerShdw blurRad="292100" dist="139700" dir="2700000" algn="tl" rotWithShape="0">
                <a:srgbClr val="333333">
                  <a:alpha val="65000"/>
                </a:srgbClr>
              </a:outerShdw>
            </a:effectLst>
          </p:spPr>
        </p:pic>
        <p:sp>
          <p:nvSpPr>
            <p:cNvPr id="27655" name="Rectangle 7"/>
            <p:cNvSpPr>
              <a:spLocks noChangeArrowheads="1"/>
            </p:cNvSpPr>
            <p:nvPr/>
          </p:nvSpPr>
          <p:spPr bwMode="auto">
            <a:xfrm>
              <a:off x="5943600" y="4648200"/>
              <a:ext cx="1752600" cy="261938"/>
            </a:xfrm>
            <a:prstGeom prst="rect">
              <a:avLst/>
            </a:prstGeom>
            <a:solidFill>
              <a:schemeClr val="accent6">
                <a:lumMod val="20000"/>
                <a:lumOff val="80000"/>
              </a:schemeClr>
            </a:solidFill>
            <a:ln w="9525">
              <a:solidFill>
                <a:schemeClr val="tx1"/>
              </a:solidFill>
              <a:miter lim="800000"/>
              <a:headEnd/>
              <a:tailEnd/>
            </a:ln>
          </p:spPr>
          <p:txBody>
            <a:bodyPr>
              <a:spAutoFit/>
            </a:bodyPr>
            <a:lstStyle/>
            <a:p>
              <a:pPr algn="ctr">
                <a:defRPr/>
              </a:pPr>
              <a:r>
                <a:rPr lang="en-US" sz="1100" b="1" dirty="0">
                  <a:latin typeface="Calibri" pitchFamily="34" charset="0"/>
                </a:rPr>
                <a:t>Flock of Starlings</a:t>
              </a:r>
              <a:endParaRPr lang="en-US" sz="1100" dirty="0">
                <a:latin typeface="Calibri" pitchFamily="34" charset="0"/>
              </a:endParaRPr>
            </a:p>
          </p:txBody>
        </p:sp>
        <p:sp>
          <p:nvSpPr>
            <p:cNvPr id="22541" name="TextBox 9"/>
            <p:cNvSpPr txBox="1">
              <a:spLocks noChangeArrowheads="1"/>
            </p:cNvSpPr>
            <p:nvPr/>
          </p:nvSpPr>
          <p:spPr bwMode="auto">
            <a:xfrm>
              <a:off x="5899150" y="4924425"/>
              <a:ext cx="324485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ts val="600"/>
                </a:spcBef>
                <a:buClr>
                  <a:srgbClr val="FF0000"/>
                </a:buClr>
                <a:buSzPct val="134000"/>
              </a:pPr>
              <a:r>
                <a:rPr lang="en-US" altLang="en-US" sz="1200" b="1">
                  <a:solidFill>
                    <a:srgbClr val="002060"/>
                  </a:solidFill>
                </a:rPr>
                <a:t> Introduced 1896 Central Park</a:t>
              </a:r>
            </a:p>
            <a:p>
              <a:pPr eaLnBrk="1" hangingPunct="1">
                <a:spcBef>
                  <a:spcPts val="600"/>
                </a:spcBef>
                <a:buClr>
                  <a:srgbClr val="FF0000"/>
                </a:buClr>
                <a:buSzPct val="134000"/>
              </a:pPr>
              <a:r>
                <a:rPr lang="en-US" altLang="en-US" sz="1200" b="1">
                  <a:solidFill>
                    <a:srgbClr val="002060"/>
                  </a:solidFill>
                </a:rPr>
                <a:t> By 1936 occupied eastern ½  of US</a:t>
              </a:r>
            </a:p>
            <a:p>
              <a:pPr eaLnBrk="1" hangingPunct="1">
                <a:spcBef>
                  <a:spcPts val="600"/>
                </a:spcBef>
                <a:buClr>
                  <a:srgbClr val="FF0000"/>
                </a:buClr>
                <a:buSzPct val="134000"/>
              </a:pPr>
              <a:r>
                <a:rPr lang="en-US" altLang="en-US" sz="1200" b="1">
                  <a:solidFill>
                    <a:srgbClr val="002060"/>
                  </a:solidFill>
                </a:rPr>
                <a:t> Outcompeted Eastern Blue Bird </a:t>
              </a:r>
            </a:p>
            <a:p>
              <a:pPr eaLnBrk="1" hangingPunct="1">
                <a:spcBef>
                  <a:spcPts val="600"/>
                </a:spcBef>
                <a:buClr>
                  <a:srgbClr val="FF0000"/>
                </a:buClr>
                <a:buSzPct val="134000"/>
              </a:pPr>
              <a:r>
                <a:rPr lang="en-US" altLang="en-US" sz="1200" b="1">
                  <a:solidFill>
                    <a:srgbClr val="002060"/>
                  </a:solidFill>
                </a:rPr>
                <a:t> Lowered abundances of many natives</a:t>
              </a:r>
            </a:p>
          </p:txBody>
        </p:sp>
        <p:pic>
          <p:nvPicPr>
            <p:cNvPr id="22542" name="Picture 10" descr="Starling.jpg"/>
            <p:cNvPicPr>
              <a:picLocks noChangeAspect="1"/>
            </p:cNvPicPr>
            <p:nvPr/>
          </p:nvPicPr>
          <p:blipFill>
            <a:blip r:embed="rId7">
              <a:lum bright="20000"/>
              <a:extLst>
                <a:ext uri="{28A0092B-C50C-407E-A947-70E740481C1C}">
                  <a14:useLocalDpi xmlns:a14="http://schemas.microsoft.com/office/drawing/2010/main" val="0"/>
                </a:ext>
              </a:extLst>
            </a:blip>
            <a:srcRect r="6174"/>
            <a:stretch>
              <a:fillRect/>
            </a:stretch>
          </p:blipFill>
          <p:spPr bwMode="auto">
            <a:xfrm>
              <a:off x="5984875" y="1752600"/>
              <a:ext cx="609600" cy="8667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22536" name="TextBox 11"/>
          <p:cNvSpPr txBox="1">
            <a:spLocks noChangeArrowheads="1"/>
          </p:cNvSpPr>
          <p:nvPr/>
        </p:nvSpPr>
        <p:spPr bwMode="auto">
          <a:xfrm>
            <a:off x="3941763" y="4519613"/>
            <a:ext cx="198120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ts val="600"/>
              </a:spcBef>
              <a:buClr>
                <a:srgbClr val="FF0000"/>
              </a:buClr>
              <a:buSzPct val="134000"/>
            </a:pPr>
            <a:r>
              <a:rPr lang="en-US" altLang="en-US" sz="1200">
                <a:solidFill>
                  <a:srgbClr val="002060"/>
                </a:solidFill>
              </a:rPr>
              <a:t> </a:t>
            </a:r>
            <a:r>
              <a:rPr lang="en-US" altLang="en-US" sz="1200" b="1">
                <a:solidFill>
                  <a:srgbClr val="002060"/>
                </a:solidFill>
              </a:rPr>
              <a:t>1868 - introduced by French scientist Leopold Trouvelot in  Medford, MA</a:t>
            </a:r>
          </a:p>
          <a:p>
            <a:pPr eaLnBrk="1" hangingPunct="1">
              <a:spcBef>
                <a:spcPts val="600"/>
              </a:spcBef>
              <a:buClr>
                <a:srgbClr val="FF0000"/>
              </a:buClr>
              <a:buSzPct val="134000"/>
            </a:pPr>
            <a:r>
              <a:rPr lang="en-US" altLang="en-US" sz="1200" b="1">
                <a:solidFill>
                  <a:srgbClr val="002060"/>
                </a:solidFill>
              </a:rPr>
              <a:t> First outbreak - 1889</a:t>
            </a:r>
          </a:p>
          <a:p>
            <a:pPr eaLnBrk="1" hangingPunct="1">
              <a:spcBef>
                <a:spcPts val="600"/>
              </a:spcBef>
              <a:buClr>
                <a:srgbClr val="FF0000"/>
              </a:buClr>
              <a:buSzPct val="134000"/>
            </a:pPr>
            <a:r>
              <a:rPr lang="en-US" altLang="en-US" sz="1200" b="1">
                <a:solidFill>
                  <a:srgbClr val="002060"/>
                </a:solidFill>
              </a:rPr>
              <a:t> Defoliates &gt; 1 million acres (4,000 km²) of forest each year</a:t>
            </a:r>
          </a:p>
        </p:txBody>
      </p:sp>
      <p:pic>
        <p:nvPicPr>
          <p:cNvPr id="22537" name="Picture 12" descr="Gypsy Moth.jpg"/>
          <p:cNvPicPr>
            <a:picLocks noChangeAspect="1"/>
          </p:cNvPicPr>
          <p:nvPr/>
        </p:nvPicPr>
        <p:blipFill>
          <a:blip r:embed="rId8">
            <a:lum contrast="40000"/>
            <a:extLst>
              <a:ext uri="{28A0092B-C50C-407E-A947-70E740481C1C}">
                <a14:useLocalDpi xmlns:a14="http://schemas.microsoft.com/office/drawing/2010/main" val="0"/>
              </a:ext>
            </a:extLst>
          </a:blip>
          <a:srcRect l="3571" t="6021"/>
          <a:stretch>
            <a:fillRect/>
          </a:stretch>
        </p:blipFill>
        <p:spPr bwMode="auto">
          <a:xfrm>
            <a:off x="3775075" y="1479550"/>
            <a:ext cx="914400" cy="6096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2538" name="Text Box 15"/>
          <p:cNvSpPr txBox="1">
            <a:spLocks noChangeArrowheads="1"/>
          </p:cNvSpPr>
          <p:nvPr/>
        </p:nvSpPr>
        <p:spPr bwMode="auto">
          <a:xfrm>
            <a:off x="304800" y="5715000"/>
            <a:ext cx="373380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1800">
                <a:latin typeface="Arial" charset="0"/>
                <a:hlinkClick r:id="rId9"/>
              </a:rPr>
              <a:t>www.invasivespeciesinfo.gov  </a:t>
            </a:r>
            <a:r>
              <a:rPr lang="en-US" altLang="en-US" sz="1800">
                <a:latin typeface="Arial" charset="0"/>
              </a:rPr>
              <a:t>Gypsy moth video.</a:t>
            </a:r>
          </a:p>
          <a:p>
            <a:pPr algn="ctr" eaLnBrk="1" hangingPunct="1">
              <a:spcBef>
                <a:spcPct val="50000"/>
              </a:spcBef>
              <a:buFontTx/>
              <a:buNone/>
            </a:pPr>
            <a:endParaRPr lang="en-US" altLang="en-US" sz="1800">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4"/>
          <p:cNvGrpSpPr>
            <a:grpSpLocks/>
          </p:cNvGrpSpPr>
          <p:nvPr/>
        </p:nvGrpSpPr>
        <p:grpSpPr bwMode="auto">
          <a:xfrm>
            <a:off x="381000" y="1111250"/>
            <a:ext cx="4724400" cy="5334000"/>
            <a:chOff x="446442" y="1480968"/>
            <a:chExt cx="3894280" cy="4693518"/>
          </a:xfrm>
        </p:grpSpPr>
        <p:pic>
          <p:nvPicPr>
            <p:cNvPr id="23557" name="Picture 2" descr="Invading fish plants etc since 1790.jpg"/>
            <p:cNvPicPr>
              <a:picLocks noChangeAspect="1"/>
            </p:cNvPicPr>
            <p:nvPr/>
          </p:nvPicPr>
          <p:blipFill>
            <a:blip r:embed="rId3">
              <a:extLst>
                <a:ext uri="{28A0092B-C50C-407E-A947-70E740481C1C}">
                  <a14:useLocalDpi xmlns:a14="http://schemas.microsoft.com/office/drawing/2010/main" val="0"/>
                </a:ext>
              </a:extLst>
            </a:blip>
            <a:srcRect l="50238"/>
            <a:stretch>
              <a:fillRect/>
            </a:stretch>
          </p:blipFill>
          <p:spPr bwMode="auto">
            <a:xfrm>
              <a:off x="446442" y="1480968"/>
              <a:ext cx="3890406" cy="259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3" descr="Invading fish plants etc since 1790.jpg"/>
            <p:cNvPicPr>
              <a:picLocks noChangeAspect="1"/>
            </p:cNvPicPr>
            <p:nvPr/>
          </p:nvPicPr>
          <p:blipFill>
            <a:blip r:embed="rId3">
              <a:extLst>
                <a:ext uri="{28A0092B-C50C-407E-A947-70E740481C1C}">
                  <a14:useLocalDpi xmlns:a14="http://schemas.microsoft.com/office/drawing/2010/main" val="0"/>
                </a:ext>
              </a:extLst>
            </a:blip>
            <a:srcRect r="50832"/>
            <a:stretch>
              <a:fillRect/>
            </a:stretch>
          </p:blipFill>
          <p:spPr bwMode="auto">
            <a:xfrm>
              <a:off x="609599" y="3657600"/>
              <a:ext cx="3731123" cy="2516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555" name="Rectangle 4"/>
          <p:cNvSpPr>
            <a:spLocks noGrp="1" noChangeArrowheads="1"/>
          </p:cNvSpPr>
          <p:nvPr>
            <p:ph type="title"/>
          </p:nvPr>
        </p:nvSpPr>
        <p:spPr>
          <a:xfrm>
            <a:off x="407988" y="-20638"/>
            <a:ext cx="9144000" cy="1143001"/>
          </a:xfrm>
          <a:noFill/>
        </p:spPr>
        <p:txBody>
          <a:bodyPr/>
          <a:lstStyle/>
          <a:p>
            <a:pPr algn="l" eaLnBrk="1" hangingPunct="1"/>
            <a:r>
              <a:rPr lang="en-US" altLang="en-US" sz="4000" b="1">
                <a:solidFill>
                  <a:srgbClr val="C00000"/>
                </a:solidFill>
                <a:latin typeface="Arial" charset="0"/>
              </a:rPr>
              <a:t>Invading Species</a:t>
            </a:r>
            <a:endParaRPr lang="en-US" altLang="en-US" sz="4000" b="1" i="1">
              <a:solidFill>
                <a:srgbClr val="C00000"/>
              </a:solidFill>
              <a:latin typeface="Arial" charset="0"/>
            </a:endParaRPr>
          </a:p>
        </p:txBody>
      </p:sp>
      <p:sp>
        <p:nvSpPr>
          <p:cNvPr id="8" name="Rectangle 7"/>
          <p:cNvSpPr/>
          <p:nvPr/>
        </p:nvSpPr>
        <p:spPr>
          <a:xfrm>
            <a:off x="5029200" y="1219200"/>
            <a:ext cx="4038600" cy="1938338"/>
          </a:xfrm>
          <a:prstGeom prst="rect">
            <a:avLst/>
          </a:prstGeom>
        </p:spPr>
        <p:txBody>
          <a:bodyPr>
            <a:spAutoFit/>
          </a:bodyPr>
          <a:lstStyle/>
          <a:p>
            <a:pPr fontAlgn="auto">
              <a:lnSpc>
                <a:spcPts val="2400"/>
              </a:lnSpc>
              <a:spcBef>
                <a:spcPts val="1200"/>
              </a:spcBef>
              <a:spcAft>
                <a:spcPts val="0"/>
              </a:spcAft>
              <a:buClr>
                <a:srgbClr val="A50021"/>
              </a:buClr>
              <a:buSzPct val="163000"/>
              <a:buFont typeface="Arial" pitchFamily="34" charset="0"/>
              <a:buChar char="•"/>
              <a:defRPr/>
            </a:pPr>
            <a:r>
              <a:rPr lang="en-US" sz="2000" b="1" dirty="0">
                <a:solidFill>
                  <a:srgbClr val="002060"/>
                </a:solidFill>
                <a:latin typeface="+mj-lt"/>
              </a:rPr>
              <a:t> European settlers brought 100s of alien species</a:t>
            </a:r>
          </a:p>
          <a:p>
            <a:pPr fontAlgn="auto">
              <a:spcBef>
                <a:spcPts val="2400"/>
              </a:spcBef>
              <a:spcAft>
                <a:spcPts val="0"/>
              </a:spcAft>
              <a:buClr>
                <a:srgbClr val="A50021"/>
              </a:buClr>
              <a:buSzPct val="163000"/>
              <a:buFont typeface="Arial" pitchFamily="34" charset="0"/>
              <a:buChar char="•"/>
              <a:defRPr/>
            </a:pPr>
            <a:r>
              <a:rPr lang="en-US" b="1" dirty="0">
                <a:solidFill>
                  <a:srgbClr val="002060"/>
                </a:solidFill>
              </a:rPr>
              <a:t> </a:t>
            </a:r>
            <a:r>
              <a:rPr lang="en-US" sz="2000" b="1" dirty="0">
                <a:solidFill>
                  <a:srgbClr val="002060"/>
                </a:solidFill>
                <a:latin typeface="+mj-lt"/>
              </a:rPr>
              <a:t># of species invading continental US has increased steadily at ~10 sp/yr for plants </a:t>
            </a:r>
            <a:r>
              <a:rPr lang="en-US" sz="1600" b="1" dirty="0">
                <a:solidFill>
                  <a:srgbClr val="002060"/>
                </a:solidFill>
                <a:latin typeface="+mj-lt"/>
              </a:rPr>
              <a:t>&amp;</a:t>
            </a:r>
            <a:r>
              <a:rPr lang="en-US" sz="2000" b="1" dirty="0">
                <a:solidFill>
                  <a:srgbClr val="002060"/>
                </a:solidFill>
                <a:latin typeface="+mj-lt"/>
              </a:rPr>
              <a:t> insects  </a:t>
            </a:r>
            <a:r>
              <a:rPr lang="en-US" sz="2000" b="1" i="1" dirty="0">
                <a:solidFill>
                  <a:srgbClr val="002060"/>
                </a:solidFill>
                <a:latin typeface="+mj-lt"/>
              </a:rPr>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Zebra"/>
          <p:cNvPicPr>
            <a:picLocks noChangeAspect="1" noChangeArrowheads="1"/>
          </p:cNvPicPr>
          <p:nvPr/>
        </p:nvPicPr>
        <p:blipFill>
          <a:blip r:embed="rId3">
            <a:lum bright="-12000" contrast="30000"/>
          </a:blip>
          <a:srcRect l="11238" t="1587" r="4553"/>
          <a:stretch>
            <a:fillRect/>
          </a:stretch>
        </p:blipFill>
        <p:spPr bwMode="auto">
          <a:xfrm>
            <a:off x="1066800" y="4648200"/>
            <a:ext cx="1017588" cy="1585913"/>
          </a:xfrm>
          <a:prstGeom prst="rect">
            <a:avLst/>
          </a:prstGeom>
          <a:ln>
            <a:solidFill>
              <a:schemeClr val="accent6">
                <a:lumMod val="75000"/>
              </a:schemeClr>
            </a:solidFill>
          </a:ln>
          <a:effectLst>
            <a:outerShdw blurRad="292100" dist="139700" dir="2700000" algn="tl" rotWithShape="0">
              <a:srgbClr val="333333">
                <a:alpha val="65000"/>
              </a:srgbClr>
            </a:outerShdw>
          </a:effectLst>
        </p:spPr>
      </p:pic>
      <p:pic>
        <p:nvPicPr>
          <p:cNvPr id="7" name="Picture 12" descr="loosestrife"/>
          <p:cNvPicPr>
            <a:picLocks noChangeAspect="1" noChangeArrowheads="1"/>
          </p:cNvPicPr>
          <p:nvPr/>
        </p:nvPicPr>
        <p:blipFill>
          <a:blip r:embed="rId4">
            <a:lum bright="10000" contrast="40000"/>
          </a:blip>
          <a:srcRect r="2538" b="24210"/>
          <a:stretch>
            <a:fillRect/>
          </a:stretch>
        </p:blipFill>
        <p:spPr bwMode="auto">
          <a:xfrm>
            <a:off x="2667000" y="1295400"/>
            <a:ext cx="1676400" cy="1828800"/>
          </a:xfrm>
          <a:prstGeom prst="rect">
            <a:avLst/>
          </a:prstGeom>
          <a:ln>
            <a:solidFill>
              <a:schemeClr val="tx1"/>
            </a:solidFill>
          </a:ln>
          <a:effectLst>
            <a:outerShdw blurRad="292100" dist="139700" dir="2700000" algn="tl" rotWithShape="0">
              <a:srgbClr val="333333">
                <a:alpha val="65000"/>
              </a:srgbClr>
            </a:outerShdw>
          </a:effectLst>
        </p:spPr>
      </p:pic>
      <p:pic>
        <p:nvPicPr>
          <p:cNvPr id="11" name="Picture 2054" descr="tiger_mosquito"/>
          <p:cNvPicPr>
            <a:picLocks noChangeAspect="1" noChangeArrowheads="1"/>
          </p:cNvPicPr>
          <p:nvPr/>
        </p:nvPicPr>
        <p:blipFill>
          <a:blip r:embed="rId5">
            <a:lum contrast="40000"/>
          </a:blip>
          <a:srcRect l="20983" t="18364" r="23711" b="18635"/>
          <a:stretch>
            <a:fillRect/>
          </a:stretch>
        </p:blipFill>
        <p:spPr bwMode="auto">
          <a:xfrm>
            <a:off x="2971800" y="3962400"/>
            <a:ext cx="1219200" cy="1143000"/>
          </a:xfrm>
          <a:prstGeom prst="rect">
            <a:avLst/>
          </a:prstGeom>
          <a:ln w="19050">
            <a:solidFill>
              <a:schemeClr val="tx1"/>
            </a:solidFill>
          </a:ln>
          <a:effectLst>
            <a:outerShdw blurRad="292100" dist="139700" dir="2700000" algn="tl" rotWithShape="0">
              <a:srgbClr val="333333">
                <a:alpha val="65000"/>
              </a:srgbClr>
            </a:outerShdw>
          </a:effectLst>
        </p:spPr>
      </p:pic>
      <p:pic>
        <p:nvPicPr>
          <p:cNvPr id="12" name="Picture 8" descr="Tamarisk"/>
          <p:cNvPicPr>
            <a:picLocks noChangeAspect="1" noChangeArrowheads="1"/>
          </p:cNvPicPr>
          <p:nvPr/>
        </p:nvPicPr>
        <p:blipFill>
          <a:blip r:embed="rId6">
            <a:lum contrast="40000"/>
          </a:blip>
          <a:srcRect l="7142" t="3278" b="1673"/>
          <a:stretch>
            <a:fillRect/>
          </a:stretch>
        </p:blipFill>
        <p:spPr bwMode="auto">
          <a:xfrm>
            <a:off x="4724400" y="1066800"/>
            <a:ext cx="2286000" cy="1408113"/>
          </a:xfrm>
          <a:prstGeom prst="rect">
            <a:avLst/>
          </a:prstGeom>
          <a:ln>
            <a:solidFill>
              <a:schemeClr val="tx1"/>
            </a:solidFill>
          </a:ln>
          <a:effectLst>
            <a:outerShdw blurRad="292100" dist="139700" dir="2700000" algn="tl" rotWithShape="0">
              <a:srgbClr val="333333">
                <a:alpha val="65000"/>
              </a:srgbClr>
            </a:outerShdw>
          </a:effectLst>
        </p:spPr>
      </p:pic>
      <p:pic>
        <p:nvPicPr>
          <p:cNvPr id="13" name="Picture 7" descr="crab"/>
          <p:cNvPicPr>
            <a:picLocks noChangeAspect="1" noChangeArrowheads="1"/>
          </p:cNvPicPr>
          <p:nvPr/>
        </p:nvPicPr>
        <p:blipFill>
          <a:blip r:embed="rId7">
            <a:lum bright="-6000" contrast="40000"/>
          </a:blip>
          <a:srcRect/>
          <a:stretch>
            <a:fillRect/>
          </a:stretch>
        </p:blipFill>
        <p:spPr bwMode="auto">
          <a:xfrm>
            <a:off x="6019800" y="3124200"/>
            <a:ext cx="1708150" cy="1309688"/>
          </a:xfrm>
          <a:prstGeom prst="rect">
            <a:avLst/>
          </a:prstGeom>
          <a:ln w="19050">
            <a:solidFill>
              <a:schemeClr val="tx1"/>
            </a:solidFill>
          </a:ln>
          <a:effectLst>
            <a:outerShdw blurRad="292100" dist="139700" dir="2700000" algn="tl" rotWithShape="0">
              <a:srgbClr val="333333">
                <a:alpha val="65000"/>
              </a:srgbClr>
            </a:outerShdw>
          </a:effectLst>
        </p:spPr>
      </p:pic>
      <p:pic>
        <p:nvPicPr>
          <p:cNvPr id="24583" name="Picture 15" descr="Wooly adelgid.jpg"/>
          <p:cNvPicPr>
            <a:picLocks noChangeAspect="1"/>
          </p:cNvPicPr>
          <p:nvPr/>
        </p:nvPicPr>
        <p:blipFill>
          <a:blip r:embed="rId8">
            <a:lum contrast="20000"/>
            <a:extLst>
              <a:ext uri="{28A0092B-C50C-407E-A947-70E740481C1C}">
                <a14:useLocalDpi xmlns:a14="http://schemas.microsoft.com/office/drawing/2010/main" val="0"/>
              </a:ext>
            </a:extLst>
          </a:blip>
          <a:srcRect l="10168" t="9091" r="18645" b="18182"/>
          <a:stretch>
            <a:fillRect/>
          </a:stretch>
        </p:blipFill>
        <p:spPr bwMode="auto">
          <a:xfrm>
            <a:off x="4572000" y="4724400"/>
            <a:ext cx="15335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descr="wooly adelgid2"/>
          <p:cNvPicPr>
            <a:picLocks noChangeAspect="1" noChangeArrowheads="1"/>
          </p:cNvPicPr>
          <p:nvPr/>
        </p:nvPicPr>
        <p:blipFill>
          <a:blip r:embed="rId9">
            <a:lum bright="6000" contrast="30000"/>
          </a:blip>
          <a:srcRect l="7013" t="9084" r="7564" b="35265"/>
          <a:stretch>
            <a:fillRect/>
          </a:stretch>
        </p:blipFill>
        <p:spPr bwMode="auto">
          <a:xfrm>
            <a:off x="5334000" y="5638800"/>
            <a:ext cx="898525" cy="609600"/>
          </a:xfrm>
          <a:prstGeom prst="rect">
            <a:avLst/>
          </a:prstGeom>
          <a:ln w="19050">
            <a:solidFill>
              <a:schemeClr val="tx1"/>
            </a:solidFill>
          </a:ln>
          <a:effectLst>
            <a:outerShdw blurRad="292100" dist="139700" dir="2700000" algn="tl" rotWithShape="0">
              <a:srgbClr val="333333">
                <a:alpha val="65000"/>
              </a:srgbClr>
            </a:outerShdw>
          </a:effectLst>
        </p:spPr>
      </p:pic>
      <p:sp>
        <p:nvSpPr>
          <p:cNvPr id="24585" name="Rectangle 2"/>
          <p:cNvSpPr>
            <a:spLocks noGrp="1" noChangeArrowheads="1"/>
          </p:cNvSpPr>
          <p:nvPr>
            <p:ph type="title"/>
          </p:nvPr>
        </p:nvSpPr>
        <p:spPr>
          <a:xfrm>
            <a:off x="533400" y="11113"/>
            <a:ext cx="9144000" cy="1143000"/>
          </a:xfrm>
        </p:spPr>
        <p:txBody>
          <a:bodyPr/>
          <a:lstStyle/>
          <a:p>
            <a:pPr algn="l" eaLnBrk="1" hangingPunct="1"/>
            <a:r>
              <a:rPr lang="en-US" altLang="en-US" b="1">
                <a:solidFill>
                  <a:srgbClr val="C00000"/>
                </a:solidFill>
                <a:latin typeface="Arial" charset="0"/>
                <a:cs typeface="Arial" charset="0"/>
              </a:rPr>
              <a:t>Most (Un)Wanted</a:t>
            </a:r>
          </a:p>
        </p:txBody>
      </p:sp>
      <p:pic>
        <p:nvPicPr>
          <p:cNvPr id="24586" name="Picture 6" descr="fire_ant"/>
          <p:cNvPicPr>
            <a:picLocks noChangeAspect="1" noChangeArrowheads="1"/>
          </p:cNvPicPr>
          <p:nvPr/>
        </p:nvPicPr>
        <p:blipFill>
          <a:blip r:embed="rId10">
            <a:lum bright="-6000" contrast="30000"/>
            <a:extLst>
              <a:ext uri="{28A0092B-C50C-407E-A947-70E740481C1C}">
                <a14:useLocalDpi xmlns:a14="http://schemas.microsoft.com/office/drawing/2010/main" val="0"/>
              </a:ext>
            </a:extLst>
          </a:blip>
          <a:srcRect l="21385" r="24841" b="21362"/>
          <a:stretch>
            <a:fillRect/>
          </a:stretch>
        </p:blipFill>
        <p:spPr bwMode="auto">
          <a:xfrm>
            <a:off x="838200" y="3048000"/>
            <a:ext cx="1352550" cy="1252538"/>
          </a:xfrm>
          <a:prstGeom prst="rect">
            <a:avLst/>
          </a:prstGeom>
          <a:noFill/>
          <a:ln w="19050">
            <a:solidFill>
              <a:srgbClr val="993300"/>
            </a:solidFill>
            <a:miter lim="800000"/>
            <a:headEnd/>
            <a:tailEnd/>
          </a:ln>
          <a:extLst>
            <a:ext uri="{909E8E84-426E-40DD-AFC4-6F175D3DCCD1}">
              <a14:hiddenFill xmlns:a14="http://schemas.microsoft.com/office/drawing/2010/main">
                <a:solidFill>
                  <a:srgbClr val="FFFFFF"/>
                </a:solidFill>
              </a14:hiddenFill>
            </a:ext>
          </a:extLst>
        </p:spPr>
      </p:pic>
      <p:sp>
        <p:nvSpPr>
          <p:cNvPr id="24587" name="TextBox 13"/>
          <p:cNvSpPr txBox="1">
            <a:spLocks noChangeArrowheads="1"/>
          </p:cNvSpPr>
          <p:nvPr/>
        </p:nvSpPr>
        <p:spPr bwMode="auto">
          <a:xfrm>
            <a:off x="1108075" y="2571750"/>
            <a:ext cx="11779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b="1">
                <a:latin typeface="Arial" charset="0"/>
              </a:rPr>
              <a:t>Brown snake</a:t>
            </a:r>
          </a:p>
        </p:txBody>
      </p:sp>
      <p:sp>
        <p:nvSpPr>
          <p:cNvPr id="24588" name="TextBox 14"/>
          <p:cNvSpPr txBox="1">
            <a:spLocks noChangeArrowheads="1"/>
          </p:cNvSpPr>
          <p:nvPr/>
        </p:nvSpPr>
        <p:spPr bwMode="auto">
          <a:xfrm>
            <a:off x="1223963" y="4264025"/>
            <a:ext cx="1177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b="1">
                <a:latin typeface="Arial" charset="0"/>
              </a:rPr>
              <a:t>Fire ant</a:t>
            </a:r>
          </a:p>
        </p:txBody>
      </p:sp>
      <p:sp>
        <p:nvSpPr>
          <p:cNvPr id="24589" name="TextBox 15"/>
          <p:cNvSpPr txBox="1">
            <a:spLocks noChangeArrowheads="1"/>
          </p:cNvSpPr>
          <p:nvPr/>
        </p:nvSpPr>
        <p:spPr bwMode="auto">
          <a:xfrm>
            <a:off x="990600" y="6184900"/>
            <a:ext cx="1295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b="1">
                <a:latin typeface="Arial" charset="0"/>
              </a:rPr>
              <a:t>Zebra mussel</a:t>
            </a:r>
          </a:p>
        </p:txBody>
      </p:sp>
      <p:sp>
        <p:nvSpPr>
          <p:cNvPr id="24590" name="TextBox 17"/>
          <p:cNvSpPr txBox="1">
            <a:spLocks noChangeArrowheads="1"/>
          </p:cNvSpPr>
          <p:nvPr/>
        </p:nvSpPr>
        <p:spPr bwMode="auto">
          <a:xfrm>
            <a:off x="1219200" y="3810000"/>
            <a:ext cx="1177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b="1">
                <a:latin typeface="Arial" charset="0"/>
              </a:rPr>
              <a:t>Brown snake</a:t>
            </a:r>
          </a:p>
        </p:txBody>
      </p:sp>
      <p:sp>
        <p:nvSpPr>
          <p:cNvPr id="24591" name="TextBox 19"/>
          <p:cNvSpPr txBox="1">
            <a:spLocks noChangeArrowheads="1"/>
          </p:cNvSpPr>
          <p:nvPr/>
        </p:nvSpPr>
        <p:spPr bwMode="auto">
          <a:xfrm>
            <a:off x="2819400" y="5181600"/>
            <a:ext cx="1371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b="1">
                <a:latin typeface="Arial" charset="0"/>
              </a:rPr>
              <a:t>Tiger mosquito</a:t>
            </a:r>
          </a:p>
        </p:txBody>
      </p:sp>
      <p:sp>
        <p:nvSpPr>
          <p:cNvPr id="24592" name="TextBox 20"/>
          <p:cNvSpPr txBox="1">
            <a:spLocks noChangeArrowheads="1"/>
          </p:cNvSpPr>
          <p:nvPr/>
        </p:nvSpPr>
        <p:spPr bwMode="auto">
          <a:xfrm>
            <a:off x="2819400" y="3124200"/>
            <a:ext cx="152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b="1">
                <a:latin typeface="Arial" charset="0"/>
              </a:rPr>
              <a:t>Purple loosestrife</a:t>
            </a:r>
          </a:p>
        </p:txBody>
      </p:sp>
      <p:sp>
        <p:nvSpPr>
          <p:cNvPr id="24593" name="TextBox 21"/>
          <p:cNvSpPr txBox="1">
            <a:spLocks noChangeArrowheads="1"/>
          </p:cNvSpPr>
          <p:nvPr/>
        </p:nvSpPr>
        <p:spPr bwMode="auto">
          <a:xfrm>
            <a:off x="5299075" y="2457450"/>
            <a:ext cx="1177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b="1">
                <a:latin typeface="Arial" charset="0"/>
              </a:rPr>
              <a:t>Tamarisk tree</a:t>
            </a:r>
          </a:p>
        </p:txBody>
      </p:sp>
      <p:sp>
        <p:nvSpPr>
          <p:cNvPr id="24594" name="TextBox 22"/>
          <p:cNvSpPr txBox="1">
            <a:spLocks noChangeArrowheads="1"/>
          </p:cNvSpPr>
          <p:nvPr/>
        </p:nvSpPr>
        <p:spPr bwMode="auto">
          <a:xfrm>
            <a:off x="4267200" y="6248400"/>
            <a:ext cx="1371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b="1">
                <a:latin typeface="Arial" charset="0"/>
              </a:rPr>
              <a:t>Wooly adelgid</a:t>
            </a:r>
          </a:p>
        </p:txBody>
      </p:sp>
      <p:sp>
        <p:nvSpPr>
          <p:cNvPr id="24595" name="TextBox 23"/>
          <p:cNvSpPr txBox="1">
            <a:spLocks noChangeArrowheads="1"/>
          </p:cNvSpPr>
          <p:nvPr/>
        </p:nvSpPr>
        <p:spPr bwMode="auto">
          <a:xfrm>
            <a:off x="6311900" y="4648200"/>
            <a:ext cx="11763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b="1">
                <a:latin typeface="Arial" charset="0"/>
              </a:rPr>
              <a:t>Green crab</a:t>
            </a:r>
          </a:p>
        </p:txBody>
      </p:sp>
      <p:pic>
        <p:nvPicPr>
          <p:cNvPr id="24596" name="Picture 2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4800" y="1143000"/>
            <a:ext cx="220980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2"/>
          <p:cNvSpPr txBox="1">
            <a:spLocks noChangeArrowheads="1"/>
          </p:cNvSpPr>
          <p:nvPr/>
        </p:nvSpPr>
        <p:spPr bwMode="auto">
          <a:xfrm>
            <a:off x="228600" y="1066800"/>
            <a:ext cx="9067800" cy="738188"/>
          </a:xfrm>
          <a:prstGeom prst="rect">
            <a:avLst/>
          </a:prstGeom>
          <a:noFill/>
          <a:ln w="9525">
            <a:noFill/>
            <a:miter lim="800000"/>
            <a:headEnd/>
            <a:tailEnd/>
          </a:ln>
          <a:effectLst/>
        </p:spPr>
        <p:txBody>
          <a:bodyPr>
            <a:spAutoFit/>
          </a:bodyPr>
          <a:lstStyle/>
          <a:p>
            <a:pPr eaLnBrk="1" hangingPunct="1">
              <a:lnSpc>
                <a:spcPct val="105000"/>
              </a:lnSpc>
              <a:spcBef>
                <a:spcPct val="50000"/>
              </a:spcBef>
              <a:buClr>
                <a:srgbClr val="A50021"/>
              </a:buClr>
              <a:buSzPct val="55000"/>
              <a:buFont typeface="Marlett" pitchFamily="2" charset="2"/>
              <a:buNone/>
              <a:defRPr/>
            </a:pPr>
            <a:r>
              <a:rPr lang="en-US" sz="2000" b="1" dirty="0">
                <a:solidFill>
                  <a:srgbClr val="002060"/>
                </a:solidFill>
                <a:latin typeface="Clarendon" pitchFamily="2" charset="0"/>
              </a:rPr>
              <a:t> </a:t>
            </a:r>
            <a:r>
              <a:rPr lang="en-US" sz="2000" b="1" dirty="0">
                <a:solidFill>
                  <a:srgbClr val="002060"/>
                </a:solidFill>
                <a:latin typeface="+mn-lt"/>
              </a:rPr>
              <a:t>“</a:t>
            </a:r>
            <a:r>
              <a:rPr lang="en-US" sz="2000" b="1" i="1" dirty="0">
                <a:solidFill>
                  <a:srgbClr val="002060"/>
                </a:solidFill>
                <a:latin typeface="+mn-lt"/>
              </a:rPr>
              <a:t>Nature is dominated by flux and change. The real constant is eternal turmoil.”</a:t>
            </a:r>
          </a:p>
          <a:p>
            <a:pPr eaLnBrk="1" hangingPunct="1">
              <a:lnSpc>
                <a:spcPct val="105000"/>
              </a:lnSpc>
              <a:spcBef>
                <a:spcPts val="0"/>
              </a:spcBef>
              <a:buClr>
                <a:srgbClr val="A50021"/>
              </a:buClr>
              <a:buSzPct val="55000"/>
              <a:buFont typeface="Marlett" pitchFamily="2" charset="2"/>
              <a:buNone/>
              <a:defRPr/>
            </a:pPr>
            <a:r>
              <a:rPr lang="en-US" sz="2000" b="1" dirty="0">
                <a:solidFill>
                  <a:srgbClr val="002060"/>
                </a:solidFill>
                <a:latin typeface="Clarendon" pitchFamily="2" charset="0"/>
              </a:rPr>
              <a:t>                              						-  </a:t>
            </a:r>
            <a:r>
              <a:rPr lang="en-US" sz="2000" b="1" i="1" dirty="0">
                <a:solidFill>
                  <a:srgbClr val="002060"/>
                </a:solidFill>
                <a:latin typeface="Clarendon" pitchFamily="2" charset="0"/>
              </a:rPr>
              <a:t>W. Stevens</a:t>
            </a:r>
            <a:endParaRPr lang="en-US" sz="2000" b="1" dirty="0">
              <a:solidFill>
                <a:srgbClr val="002060"/>
              </a:solidFill>
              <a:latin typeface="Clarendon" pitchFamily="2" charset="0"/>
            </a:endParaRPr>
          </a:p>
        </p:txBody>
      </p:sp>
      <p:sp>
        <p:nvSpPr>
          <p:cNvPr id="25603" name="Rectangle 3"/>
          <p:cNvSpPr>
            <a:spLocks noGrp="1" noChangeArrowheads="1"/>
          </p:cNvSpPr>
          <p:nvPr>
            <p:ph type="title"/>
          </p:nvPr>
        </p:nvSpPr>
        <p:spPr>
          <a:xfrm>
            <a:off x="130175" y="150813"/>
            <a:ext cx="9144000" cy="990600"/>
          </a:xfrm>
        </p:spPr>
        <p:txBody>
          <a:bodyPr/>
          <a:lstStyle/>
          <a:p>
            <a:pPr algn="l" eaLnBrk="1" hangingPunct="1"/>
            <a:r>
              <a:rPr lang="en-US" altLang="en-US" b="1">
                <a:solidFill>
                  <a:srgbClr val="C00000"/>
                </a:solidFill>
              </a:rPr>
              <a:t>Modern  View of Nature</a:t>
            </a:r>
          </a:p>
        </p:txBody>
      </p:sp>
      <p:sp>
        <p:nvSpPr>
          <p:cNvPr id="4" name="Text Box 3"/>
          <p:cNvSpPr txBox="1">
            <a:spLocks noChangeArrowheads="1"/>
          </p:cNvSpPr>
          <p:nvPr/>
        </p:nvSpPr>
        <p:spPr bwMode="auto">
          <a:xfrm>
            <a:off x="3810000" y="1676400"/>
            <a:ext cx="5943600" cy="4062651"/>
          </a:xfrm>
          <a:prstGeom prst="rect">
            <a:avLst/>
          </a:prstGeom>
          <a:noFill/>
          <a:ln w="9525">
            <a:noFill/>
            <a:miter lim="800000"/>
            <a:headEnd/>
            <a:tailEnd/>
          </a:ln>
          <a:effectLst/>
        </p:spPr>
        <p:txBody>
          <a:bodyPr>
            <a:spAutoFit/>
          </a:bodyPr>
          <a:lstStyle/>
          <a:p>
            <a:pPr eaLnBrk="1" hangingPunct="1">
              <a:spcBef>
                <a:spcPts val="3000"/>
              </a:spcBef>
              <a:buClr>
                <a:srgbClr val="FF0000"/>
              </a:buClr>
              <a:buSzPct val="80000"/>
              <a:buFont typeface="Arial" pitchFamily="34" charset="0"/>
              <a:buChar char="•"/>
              <a:defRPr/>
            </a:pPr>
            <a:r>
              <a:rPr lang="en-US" sz="4800" b="1" dirty="0">
                <a:ln>
                  <a:solidFill>
                    <a:sysClr val="windowText" lastClr="000000"/>
                  </a:solidFill>
                </a:ln>
                <a:solidFill>
                  <a:srgbClr val="FFFF66"/>
                </a:solidFill>
              </a:rPr>
              <a:t> </a:t>
            </a:r>
            <a:r>
              <a:rPr lang="en-US" sz="2400" dirty="0">
                <a:ln>
                  <a:solidFill>
                    <a:sysClr val="windowText" lastClr="000000"/>
                  </a:solidFill>
                </a:ln>
                <a:solidFill>
                  <a:srgbClr val="7030A0"/>
                </a:solidFill>
                <a:latin typeface="+mj-lt"/>
              </a:rPr>
              <a:t>Nature never at “equilibrium”</a:t>
            </a:r>
          </a:p>
          <a:p>
            <a:pPr eaLnBrk="1" hangingPunct="1">
              <a:spcBef>
                <a:spcPts val="3000"/>
              </a:spcBef>
              <a:buClr>
                <a:srgbClr val="FF0000"/>
              </a:buClr>
              <a:buSzPct val="156000"/>
              <a:buFont typeface="Arial" pitchFamily="34" charset="0"/>
              <a:buChar char="•"/>
              <a:defRPr/>
            </a:pPr>
            <a:r>
              <a:rPr lang="en-US" sz="2400" dirty="0">
                <a:ln>
                  <a:solidFill>
                    <a:sysClr val="windowText" lastClr="000000"/>
                  </a:solidFill>
                </a:ln>
                <a:solidFill>
                  <a:srgbClr val="7030A0"/>
                </a:solidFill>
                <a:latin typeface="+mj-lt"/>
              </a:rPr>
              <a:t>  External factors constantly cause disturbance </a:t>
            </a:r>
            <a:r>
              <a:rPr lang="en-US" dirty="0">
                <a:ln>
                  <a:solidFill>
                    <a:sysClr val="windowText" lastClr="000000"/>
                  </a:solidFill>
                </a:ln>
                <a:solidFill>
                  <a:srgbClr val="7030A0"/>
                </a:solidFill>
                <a:latin typeface="+mj-lt"/>
              </a:rPr>
              <a:t>&amp;</a:t>
            </a:r>
            <a:r>
              <a:rPr lang="en-US" sz="2400" dirty="0">
                <a:ln>
                  <a:solidFill>
                    <a:sysClr val="windowText" lastClr="000000"/>
                  </a:solidFill>
                </a:ln>
                <a:solidFill>
                  <a:srgbClr val="7030A0"/>
                </a:solidFill>
                <a:latin typeface="+mj-lt"/>
              </a:rPr>
              <a:t> disruption</a:t>
            </a:r>
          </a:p>
          <a:p>
            <a:pPr eaLnBrk="1" hangingPunct="1">
              <a:lnSpc>
                <a:spcPct val="120000"/>
              </a:lnSpc>
              <a:spcBef>
                <a:spcPts val="3000"/>
              </a:spcBef>
              <a:buClr>
                <a:srgbClr val="FF0000"/>
              </a:buClr>
              <a:buSzPct val="156000"/>
              <a:buFont typeface="Arial" pitchFamily="34" charset="0"/>
              <a:buChar char="•"/>
              <a:defRPr/>
            </a:pPr>
            <a:r>
              <a:rPr lang="en-US" sz="2400" dirty="0">
                <a:ln>
                  <a:solidFill>
                    <a:sysClr val="windowText" lastClr="000000"/>
                  </a:solidFill>
                </a:ln>
                <a:solidFill>
                  <a:srgbClr val="7030A0"/>
                </a:solidFill>
                <a:latin typeface="+mj-lt"/>
              </a:rPr>
              <a:t> </a:t>
            </a:r>
            <a:r>
              <a:rPr lang="en-US" sz="2400" i="1" dirty="0">
                <a:ln>
                  <a:solidFill>
                    <a:sysClr val="windowText" lastClr="000000"/>
                  </a:solidFill>
                </a:ln>
                <a:solidFill>
                  <a:srgbClr val="7030A0"/>
                </a:solidFill>
                <a:latin typeface="+mj-lt"/>
              </a:rPr>
              <a:t>Hence</a:t>
            </a:r>
            <a:r>
              <a:rPr lang="en-US" sz="2400" dirty="0">
                <a:ln>
                  <a:solidFill>
                    <a:sysClr val="windowText" lastClr="000000"/>
                  </a:solidFill>
                </a:ln>
                <a:solidFill>
                  <a:srgbClr val="7030A0"/>
                </a:solidFill>
                <a:latin typeface="+mj-lt"/>
              </a:rPr>
              <a:t>:</a:t>
            </a:r>
          </a:p>
          <a:p>
            <a:pPr lvl="1" eaLnBrk="1" hangingPunct="1">
              <a:spcBef>
                <a:spcPts val="0"/>
              </a:spcBef>
              <a:buClr>
                <a:srgbClr val="A50021"/>
              </a:buClr>
              <a:buSzPct val="50000"/>
              <a:buFont typeface="Wingdings" pitchFamily="2" charset="2"/>
              <a:buChar char="Ø"/>
              <a:defRPr/>
            </a:pPr>
            <a:r>
              <a:rPr lang="en-US" sz="2400" dirty="0">
                <a:ln>
                  <a:solidFill>
                    <a:sysClr val="windowText" lastClr="000000"/>
                  </a:solidFill>
                </a:ln>
                <a:solidFill>
                  <a:srgbClr val="7030A0"/>
                </a:solidFill>
                <a:latin typeface="+mj-lt"/>
              </a:rPr>
              <a:t> </a:t>
            </a:r>
            <a:r>
              <a:rPr lang="en-US" sz="2000" i="1" dirty="0">
                <a:ln>
                  <a:solidFill>
                    <a:sysClr val="windowText" lastClr="000000"/>
                  </a:solidFill>
                </a:ln>
                <a:solidFill>
                  <a:srgbClr val="7030A0"/>
                </a:solidFill>
                <a:latin typeface="+mj-lt"/>
              </a:rPr>
              <a:t>Community structure always changing</a:t>
            </a:r>
          </a:p>
          <a:p>
            <a:pPr lvl="1" eaLnBrk="1" hangingPunct="1">
              <a:spcBef>
                <a:spcPct val="30000"/>
              </a:spcBef>
              <a:buClr>
                <a:srgbClr val="A50021"/>
              </a:buClr>
              <a:buSzPct val="50000"/>
              <a:buFont typeface="Wingdings" pitchFamily="2" charset="2"/>
              <a:buChar char="Ø"/>
              <a:defRPr/>
            </a:pPr>
            <a:r>
              <a:rPr lang="en-US" sz="2000" i="1" dirty="0">
                <a:ln>
                  <a:solidFill>
                    <a:sysClr val="windowText" lastClr="000000"/>
                  </a:solidFill>
                </a:ln>
                <a:solidFill>
                  <a:srgbClr val="7030A0"/>
                </a:solidFill>
                <a:latin typeface="+mj-lt"/>
              </a:rPr>
              <a:t>  No chance to settle into stable state</a:t>
            </a:r>
          </a:p>
          <a:p>
            <a:pPr lvl="1" eaLnBrk="1" hangingPunct="1">
              <a:spcBef>
                <a:spcPct val="30000"/>
              </a:spcBef>
              <a:buClr>
                <a:srgbClr val="A50021"/>
              </a:buClr>
              <a:buSzPct val="50000"/>
              <a:buFont typeface="Wingdings" pitchFamily="2" charset="2"/>
              <a:buChar char="Ø"/>
              <a:defRPr/>
            </a:pPr>
            <a:r>
              <a:rPr lang="en-US" sz="2000" i="1" dirty="0">
                <a:ln>
                  <a:solidFill>
                    <a:sysClr val="windowText" lastClr="000000"/>
                  </a:solidFill>
                </a:ln>
                <a:solidFill>
                  <a:srgbClr val="7030A0"/>
                </a:solidFill>
                <a:latin typeface="+mj-lt"/>
              </a:rPr>
              <a:t>  Long term “Balance of Nature” nonexistent</a:t>
            </a:r>
          </a:p>
        </p:txBody>
      </p:sp>
      <p:pic>
        <p:nvPicPr>
          <p:cNvPr id="25605" name="Picture 4" descr="Forest fire.jpg"/>
          <p:cNvPicPr>
            <a:picLocks noChangeAspect="1"/>
          </p:cNvPicPr>
          <p:nvPr/>
        </p:nvPicPr>
        <p:blipFill>
          <a:blip r:embed="rId3">
            <a:lum contrast="10000"/>
            <a:extLst>
              <a:ext uri="{28A0092B-C50C-407E-A947-70E740481C1C}">
                <a14:useLocalDpi xmlns:a14="http://schemas.microsoft.com/office/drawing/2010/main" val="0"/>
              </a:ext>
            </a:extLst>
          </a:blip>
          <a:srcRect/>
          <a:stretch>
            <a:fillRect/>
          </a:stretch>
        </p:blipFill>
        <p:spPr bwMode="auto">
          <a:xfrm>
            <a:off x="314325" y="2057400"/>
            <a:ext cx="3429000" cy="25193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28600" y="-304800"/>
            <a:ext cx="8305800" cy="1600200"/>
          </a:xfrm>
        </p:spPr>
        <p:txBody>
          <a:bodyPr/>
          <a:lstStyle/>
          <a:p>
            <a:pPr algn="l" eaLnBrk="1" hangingPunct="1"/>
            <a:r>
              <a:rPr lang="en-US" altLang="en-US" sz="3600" b="1">
                <a:solidFill>
                  <a:srgbClr val="C00000"/>
                </a:solidFill>
              </a:rPr>
              <a:t>Mt. Saint Helens: Before, During &amp; After</a:t>
            </a:r>
          </a:p>
        </p:txBody>
      </p:sp>
      <p:pic>
        <p:nvPicPr>
          <p:cNvPr id="27651" name="Picture 8" descr="MSH80_st_helens_spirit_lake_before_may_18_1980_m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066800"/>
            <a:ext cx="4114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10" descr="MSH80_blast_area_spirit_lake_with_rainier_10-04-80_m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956050"/>
            <a:ext cx="4114800"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14" descr="MSH80_eruption_mount_st_helens_05-18-80_bw_m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1295400"/>
            <a:ext cx="3333750"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Text Box 15"/>
          <p:cNvSpPr txBox="1">
            <a:spLocks noChangeArrowheads="1"/>
          </p:cNvSpPr>
          <p:nvPr/>
        </p:nvSpPr>
        <p:spPr bwMode="auto">
          <a:xfrm>
            <a:off x="1066800" y="3429000"/>
            <a:ext cx="1676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400">
                <a:latin typeface="Arial" charset="0"/>
              </a:rPr>
              <a:t>Spirit Lake before</a:t>
            </a:r>
          </a:p>
        </p:txBody>
      </p:sp>
      <p:sp>
        <p:nvSpPr>
          <p:cNvPr id="27655" name="Text Box 16"/>
          <p:cNvSpPr txBox="1">
            <a:spLocks noChangeArrowheads="1"/>
          </p:cNvSpPr>
          <p:nvPr/>
        </p:nvSpPr>
        <p:spPr bwMode="auto">
          <a:xfrm>
            <a:off x="1143000" y="6491288"/>
            <a:ext cx="1828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400">
                <a:latin typeface="Arial" charset="0"/>
              </a:rPr>
              <a:t>Spirit Lake after</a:t>
            </a:r>
          </a:p>
        </p:txBody>
      </p:sp>
      <p:sp>
        <p:nvSpPr>
          <p:cNvPr id="27656" name="Text Box 17"/>
          <p:cNvSpPr txBox="1">
            <a:spLocks noChangeArrowheads="1"/>
          </p:cNvSpPr>
          <p:nvPr/>
        </p:nvSpPr>
        <p:spPr bwMode="auto">
          <a:xfrm>
            <a:off x="5410200" y="6477000"/>
            <a:ext cx="2895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800">
                <a:latin typeface="Arial" charset="0"/>
              </a:rPr>
              <a:t>Eruption, May 18,1980</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Mt St Helens after.jpg"/>
          <p:cNvPicPr>
            <a:picLocks noChangeAspect="1"/>
          </p:cNvPicPr>
          <p:nvPr/>
        </p:nvPicPr>
        <p:blipFill>
          <a:blip r:embed="rId3">
            <a:lum bright="-10000" contrast="20000"/>
            <a:extLst>
              <a:ext uri="{28A0092B-C50C-407E-A947-70E740481C1C}">
                <a14:useLocalDpi xmlns:a14="http://schemas.microsoft.com/office/drawing/2010/main" val="0"/>
              </a:ext>
            </a:extLst>
          </a:blip>
          <a:srcRect/>
          <a:stretch>
            <a:fillRect/>
          </a:stretch>
        </p:blipFill>
        <p:spPr bwMode="auto">
          <a:xfrm>
            <a:off x="585788" y="925513"/>
            <a:ext cx="3962400" cy="26670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descr="Panhandle lake after.jpg"/>
          <p:cNvPicPr>
            <a:picLocks noChangeAspect="1"/>
          </p:cNvPicPr>
          <p:nvPr/>
        </p:nvPicPr>
        <p:blipFill>
          <a:blip r:embed="rId4">
            <a:lum bright="-10000" contrast="-10000"/>
            <a:extLst>
              <a:ext uri="{28A0092B-C50C-407E-A947-70E740481C1C}">
                <a14:useLocalDpi xmlns:a14="http://schemas.microsoft.com/office/drawing/2010/main" val="0"/>
              </a:ext>
            </a:extLst>
          </a:blip>
          <a:srcRect b="11200"/>
          <a:stretch>
            <a:fillRect/>
          </a:stretch>
        </p:blipFill>
        <p:spPr bwMode="auto">
          <a:xfrm>
            <a:off x="554038" y="3681413"/>
            <a:ext cx="4038600" cy="298926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Panhandle lake 7 years after.jpg"/>
          <p:cNvPicPr>
            <a:picLocks noChangeAspect="1"/>
          </p:cNvPicPr>
          <p:nvPr/>
        </p:nvPicPr>
        <p:blipFill>
          <a:blip r:embed="rId5">
            <a:lum contrast="30000"/>
            <a:extLst>
              <a:ext uri="{28A0092B-C50C-407E-A947-70E740481C1C}">
                <a14:useLocalDpi xmlns:a14="http://schemas.microsoft.com/office/drawing/2010/main" val="0"/>
              </a:ext>
            </a:extLst>
          </a:blip>
          <a:srcRect b="8000"/>
          <a:stretch>
            <a:fillRect/>
          </a:stretch>
        </p:blipFill>
        <p:spPr bwMode="auto">
          <a:xfrm>
            <a:off x="4659313" y="3678238"/>
            <a:ext cx="3886200" cy="29797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629" name="Picture 5" descr="Recovery mt st helens.jpg"/>
          <p:cNvPicPr>
            <a:picLocks noChangeAspect="1"/>
          </p:cNvPicPr>
          <p:nvPr/>
        </p:nvPicPr>
        <p:blipFill>
          <a:blip r:embed="rId6">
            <a:lum contrast="20000"/>
            <a:extLst>
              <a:ext uri="{28A0092B-C50C-407E-A947-70E740481C1C}">
                <a14:useLocalDpi xmlns:a14="http://schemas.microsoft.com/office/drawing/2010/main" val="0"/>
              </a:ext>
            </a:extLst>
          </a:blip>
          <a:srcRect/>
          <a:stretch>
            <a:fillRect/>
          </a:stretch>
        </p:blipFill>
        <p:spPr bwMode="auto">
          <a:xfrm>
            <a:off x="4664075" y="925513"/>
            <a:ext cx="3797300" cy="26511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630" name="Rectangle 2"/>
          <p:cNvSpPr>
            <a:spLocks noGrp="1" noChangeArrowheads="1"/>
          </p:cNvSpPr>
          <p:nvPr>
            <p:ph type="title"/>
          </p:nvPr>
        </p:nvSpPr>
        <p:spPr>
          <a:xfrm>
            <a:off x="304800" y="0"/>
            <a:ext cx="8610600" cy="1003300"/>
          </a:xfrm>
        </p:spPr>
        <p:txBody>
          <a:bodyPr/>
          <a:lstStyle/>
          <a:p>
            <a:pPr algn="l" eaLnBrk="1" hangingPunct="1"/>
            <a:r>
              <a:rPr lang="en-US" altLang="en-US" sz="3200" b="1">
                <a:solidFill>
                  <a:srgbClr val="C00000"/>
                </a:solidFill>
              </a:rPr>
              <a:t>Mt. Saint Helens Recovery- Secondary Succession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p:cNvSpPr>
          <p:nvPr>
            <p:ph type="title"/>
          </p:nvPr>
        </p:nvSpPr>
        <p:spPr/>
        <p:txBody>
          <a:bodyPr/>
          <a:lstStyle/>
          <a:p>
            <a:r>
              <a:rPr lang="en-US" altLang="en-US" sz="4000" dirty="0"/>
              <a:t>Satellite images in time-lapse video of 30 years of recovery</a:t>
            </a:r>
          </a:p>
        </p:txBody>
      </p:sp>
      <p:sp>
        <p:nvSpPr>
          <p:cNvPr id="28675" name="Rectangle 3"/>
          <p:cNvSpPr>
            <a:spLocks noGrp="1"/>
          </p:cNvSpPr>
          <p:nvPr>
            <p:ph type="body" idx="1"/>
          </p:nvPr>
        </p:nvSpPr>
        <p:spPr>
          <a:xfrm>
            <a:off x="457200" y="5562600"/>
            <a:ext cx="8229600" cy="685800"/>
          </a:xfrm>
        </p:spPr>
        <p:txBody>
          <a:bodyPr/>
          <a:lstStyle/>
          <a:p>
            <a:pPr marL="0" indent="0" algn="ctr">
              <a:buFont typeface="Arial" charset="0"/>
              <a:buNone/>
            </a:pPr>
            <a:r>
              <a:rPr lang="en-US" altLang="en-US" sz="1600" dirty="0">
                <a:hlinkClick r:id="" action="ppaction://hlinkshowjump?jump=nextslide"/>
              </a:rPr>
              <a:t>_youTubeNasaVersion_</a:t>
            </a:r>
            <a:endParaRPr lang="en-US" altLang="en-US" sz="1600" dirty="0"/>
          </a:p>
          <a:p>
            <a:pPr marL="0" indent="0" algn="ctr">
              <a:buFont typeface="Arial" charset="0"/>
              <a:buNone/>
            </a:pPr>
            <a:endParaRPr lang="en-US" altLang="en-US" sz="1600" dirty="0">
              <a:hlinkClick r:id="rId3"/>
            </a:endParaRPr>
          </a:p>
          <a:p>
            <a:pPr marL="0" indent="0" algn="r">
              <a:buFont typeface="Arial" charset="0"/>
              <a:buNone/>
            </a:pPr>
            <a:r>
              <a:rPr lang="en-US" altLang="en-US" sz="1600" dirty="0">
                <a:hlinkClick r:id="rId3"/>
              </a:rPr>
              <a:t>http://www.wired.com/wiredscience/2010/05/mount-st-helens-recovery-from-space/</a:t>
            </a:r>
            <a:endParaRPr lang="en-US" altLang="en-US" sz="1600" dirty="0"/>
          </a:p>
          <a:p>
            <a:pPr marL="0" indent="0">
              <a:buFont typeface="Arial" charset="0"/>
              <a:buNone/>
            </a:pPr>
            <a:endParaRPr lang="en-US" altLang="en-US" sz="1600" dirty="0"/>
          </a:p>
        </p:txBody>
      </p:sp>
      <p:pic>
        <p:nvPicPr>
          <p:cNvPr id="28676" name="Picture 5" descr="msh_before_and_af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033" y="2057400"/>
            <a:ext cx="7133167"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ount St. Helens: Time-Lapse From Space (1979-2009) [720p]">
            <a:hlinkClick r:id="" action="ppaction://media"/>
            <a:extLst>
              <a:ext uri="{FF2B5EF4-FFF2-40B4-BE49-F238E27FC236}">
                <a16:creationId xmlns:a16="http://schemas.microsoft.com/office/drawing/2014/main" id="{6DBF45B0-D325-AD4D-93A1-AD5BD436EB37}"/>
              </a:ext>
            </a:extLst>
          </p:cNvPr>
          <p:cNvPicPr>
            <a:picLocks noRot="1" noChangeAspect="1"/>
          </p:cNvPicPr>
          <p:nvPr>
            <a:videoFile r:link="rId1"/>
          </p:nvPr>
        </p:nvPicPr>
        <p:blipFill>
          <a:blip r:embed="rId3"/>
          <a:stretch>
            <a:fillRect/>
          </a:stretch>
        </p:blipFill>
        <p:spPr>
          <a:xfrm>
            <a:off x="76200" y="1295400"/>
            <a:ext cx="8940800" cy="5029200"/>
          </a:xfrm>
          <a:prstGeom prst="rect">
            <a:avLst/>
          </a:prstGeom>
        </p:spPr>
      </p:pic>
      <p:sp>
        <p:nvSpPr>
          <p:cNvPr id="5" name="Rectangle 4">
            <a:extLst>
              <a:ext uri="{FF2B5EF4-FFF2-40B4-BE49-F238E27FC236}">
                <a16:creationId xmlns:a16="http://schemas.microsoft.com/office/drawing/2014/main" id="{2D48B5BB-04CE-ED48-A060-67CCFE17633C}"/>
              </a:ext>
            </a:extLst>
          </p:cNvPr>
          <p:cNvSpPr/>
          <p:nvPr/>
        </p:nvSpPr>
        <p:spPr>
          <a:xfrm>
            <a:off x="76200" y="76200"/>
            <a:ext cx="8940800" cy="1077218"/>
          </a:xfrm>
          <a:prstGeom prst="rect">
            <a:avLst/>
          </a:prstGeom>
        </p:spPr>
        <p:txBody>
          <a:bodyPr wrap="square">
            <a:spAutoFit/>
          </a:bodyPr>
          <a:lstStyle/>
          <a:p>
            <a:pPr algn="ctr"/>
            <a:r>
              <a:rPr lang="en-US" altLang="en-US" sz="3200" dirty="0">
                <a:hlinkClick r:id="rId4"/>
              </a:rPr>
              <a:t>Video: Satellite images in time-lapse video of 30 years of recovery</a:t>
            </a:r>
            <a:endParaRPr lang="en-US" sz="3200" dirty="0"/>
          </a:p>
        </p:txBody>
      </p:sp>
      <p:sp>
        <p:nvSpPr>
          <p:cNvPr id="6" name="Rectangle 5">
            <a:extLst>
              <a:ext uri="{FF2B5EF4-FFF2-40B4-BE49-F238E27FC236}">
                <a16:creationId xmlns:a16="http://schemas.microsoft.com/office/drawing/2014/main" id="{F6E955B6-7DF2-2B44-B067-0C7B42727BB4}"/>
              </a:ext>
            </a:extLst>
          </p:cNvPr>
          <p:cNvSpPr/>
          <p:nvPr/>
        </p:nvSpPr>
        <p:spPr>
          <a:xfrm>
            <a:off x="7696200" y="6488668"/>
            <a:ext cx="1600200" cy="369332"/>
          </a:xfrm>
          <a:prstGeom prst="rect">
            <a:avLst/>
          </a:prstGeom>
        </p:spPr>
        <p:txBody>
          <a:bodyPr wrap="square">
            <a:spAutoFit/>
          </a:bodyPr>
          <a:lstStyle/>
          <a:p>
            <a:pPr>
              <a:spcBef>
                <a:spcPts val="0"/>
              </a:spcBef>
              <a:spcAft>
                <a:spcPts val="0"/>
              </a:spcAft>
            </a:pPr>
            <a:r>
              <a:rPr lang="en-US" u="sng" dirty="0">
                <a:solidFill>
                  <a:srgbClr val="0000FF"/>
                </a:solidFill>
                <a:latin typeface="Arial" panose="020B0604020202020204" pitchFamily="34" charset="0"/>
                <a:hlinkClick r:id="rId5"/>
              </a:rPr>
              <a:t>backup copy</a:t>
            </a:r>
            <a:endParaRPr lang="en-US" dirty="0"/>
          </a:p>
        </p:txBody>
      </p:sp>
    </p:spTree>
    <p:extLst>
      <p:ext uri="{BB962C8B-B14F-4D97-AF65-F5344CB8AC3E}">
        <p14:creationId xmlns:p14="http://schemas.microsoft.com/office/powerpoint/2010/main" val="160283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title"/>
          </p:nvPr>
        </p:nvSpPr>
        <p:spPr>
          <a:xfrm>
            <a:off x="233363" y="107950"/>
            <a:ext cx="8229600" cy="1143000"/>
          </a:xfrm>
        </p:spPr>
        <p:txBody>
          <a:bodyPr/>
          <a:lstStyle/>
          <a:p>
            <a:pPr algn="l"/>
            <a:r>
              <a:rPr lang="en-US" altLang="en-US" b="1">
                <a:solidFill>
                  <a:srgbClr val="C00000"/>
                </a:solidFill>
              </a:rPr>
              <a:t>Discovery of New Species</a:t>
            </a:r>
          </a:p>
        </p:txBody>
      </p:sp>
      <p:grpSp>
        <p:nvGrpSpPr>
          <p:cNvPr id="4099" name="Group 24"/>
          <p:cNvGrpSpPr>
            <a:grpSpLocks/>
          </p:cNvGrpSpPr>
          <p:nvPr/>
        </p:nvGrpSpPr>
        <p:grpSpPr bwMode="auto">
          <a:xfrm>
            <a:off x="304800" y="1423988"/>
            <a:ext cx="1894455" cy="2266950"/>
            <a:chOff x="483" y="1029"/>
            <a:chExt cx="1254" cy="1567"/>
          </a:xfrm>
        </p:grpSpPr>
        <p:pic>
          <p:nvPicPr>
            <p:cNvPr id="100357" name="Picture 5" descr="pn2"/>
            <p:cNvPicPr>
              <a:picLocks noChangeAspect="1" noChangeArrowheads="1"/>
            </p:cNvPicPr>
            <p:nvPr/>
          </p:nvPicPr>
          <p:blipFill>
            <a:blip r:embed="rId3">
              <a:lum contrast="30000"/>
            </a:blip>
            <a:srcRect l="5081" t="20130" r="7083" b="12120"/>
            <a:stretch>
              <a:fillRect/>
            </a:stretch>
          </p:blipFill>
          <p:spPr bwMode="auto">
            <a:xfrm>
              <a:off x="634" y="1256"/>
              <a:ext cx="1007" cy="1159"/>
            </a:xfrm>
            <a:prstGeom prst="rect">
              <a:avLst/>
            </a:prstGeom>
            <a:ln>
              <a:noFill/>
            </a:ln>
            <a:effectLst>
              <a:outerShdw blurRad="292100" dist="139700" dir="2700000" algn="tl" rotWithShape="0">
                <a:srgbClr val="333333">
                  <a:alpha val="65000"/>
                </a:srgbClr>
              </a:outerShdw>
            </a:effectLst>
          </p:spPr>
        </p:pic>
        <p:sp>
          <p:nvSpPr>
            <p:cNvPr id="4114" name="Rectangle 6"/>
            <p:cNvSpPr>
              <a:spLocks noChangeArrowheads="1"/>
            </p:cNvSpPr>
            <p:nvPr/>
          </p:nvSpPr>
          <p:spPr bwMode="auto">
            <a:xfrm>
              <a:off x="483" y="2406"/>
              <a:ext cx="1254"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b="1" i="1" dirty="0">
                  <a:latin typeface="Arial" charset="0"/>
                </a:rPr>
                <a:t>  </a:t>
              </a:r>
              <a:r>
                <a:rPr lang="en-US" altLang="en-US" sz="1200" dirty="0">
                  <a:latin typeface="Arial" charset="0"/>
                </a:rPr>
                <a:t> </a:t>
              </a:r>
            </a:p>
          </p:txBody>
        </p:sp>
        <p:sp>
          <p:nvSpPr>
            <p:cNvPr id="4115" name="Rectangle 10"/>
            <p:cNvSpPr>
              <a:spLocks noChangeArrowheads="1"/>
            </p:cNvSpPr>
            <p:nvPr/>
          </p:nvSpPr>
          <p:spPr bwMode="auto">
            <a:xfrm>
              <a:off x="670" y="1029"/>
              <a:ext cx="968"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500" b="1" i="1">
                  <a:solidFill>
                    <a:srgbClr val="0000CC"/>
                  </a:solidFill>
                  <a:latin typeface="Arial" charset="0"/>
                </a:rPr>
                <a:t>Vietnam 1996</a:t>
              </a:r>
              <a:r>
                <a:rPr lang="en-US" altLang="en-US" sz="1500">
                  <a:solidFill>
                    <a:srgbClr val="0000CC"/>
                  </a:solidFill>
                  <a:latin typeface="Arial" charset="0"/>
                </a:rPr>
                <a:t> </a:t>
              </a:r>
            </a:p>
          </p:txBody>
        </p:sp>
      </p:grpSp>
      <p:grpSp>
        <p:nvGrpSpPr>
          <p:cNvPr id="4100" name="Group 21"/>
          <p:cNvGrpSpPr>
            <a:grpSpLocks/>
          </p:cNvGrpSpPr>
          <p:nvPr/>
        </p:nvGrpSpPr>
        <p:grpSpPr bwMode="auto">
          <a:xfrm>
            <a:off x="304800" y="3733800"/>
            <a:ext cx="2000250" cy="1912938"/>
            <a:chOff x="1900" y="839"/>
            <a:chExt cx="1361" cy="1300"/>
          </a:xfrm>
        </p:grpSpPr>
        <p:pic>
          <p:nvPicPr>
            <p:cNvPr id="100360" name="Picture 8" descr="Photo: Robert Zingg"/>
            <p:cNvPicPr>
              <a:picLocks noChangeAspect="1" noChangeArrowheads="1"/>
            </p:cNvPicPr>
            <p:nvPr/>
          </p:nvPicPr>
          <p:blipFill>
            <a:blip r:embed="rId4">
              <a:lum bright="6000" contrast="30000"/>
            </a:blip>
            <a:srcRect l="7187" r="3423"/>
            <a:stretch>
              <a:fillRect/>
            </a:stretch>
          </p:blipFill>
          <p:spPr bwMode="auto">
            <a:xfrm>
              <a:off x="2056" y="1056"/>
              <a:ext cx="1091" cy="912"/>
            </a:xfrm>
            <a:prstGeom prst="rect">
              <a:avLst/>
            </a:prstGeom>
            <a:ln>
              <a:noFill/>
            </a:ln>
            <a:effectLst>
              <a:outerShdw blurRad="292100" dist="139700" dir="2700000" algn="tl" rotWithShape="0">
                <a:srgbClr val="333333">
                  <a:alpha val="65000"/>
                </a:srgbClr>
              </a:outerShdw>
            </a:effectLst>
          </p:spPr>
        </p:pic>
        <p:sp>
          <p:nvSpPr>
            <p:cNvPr id="4111" name="Rectangle 9"/>
            <p:cNvSpPr>
              <a:spLocks noChangeArrowheads="1"/>
            </p:cNvSpPr>
            <p:nvPr/>
          </p:nvSpPr>
          <p:spPr bwMode="auto">
            <a:xfrm>
              <a:off x="1900" y="1966"/>
              <a:ext cx="128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b="1" i="1">
                  <a:latin typeface="Arial" charset="0"/>
                </a:rPr>
                <a:t>Microcebus lehilahytsara</a:t>
              </a:r>
              <a:r>
                <a:rPr lang="en-US" altLang="en-US" sz="1200">
                  <a:latin typeface="Arial" charset="0"/>
                </a:rPr>
                <a:t> </a:t>
              </a:r>
            </a:p>
          </p:txBody>
        </p:sp>
        <p:sp>
          <p:nvSpPr>
            <p:cNvPr id="4112" name="Rectangle 11"/>
            <p:cNvSpPr>
              <a:spLocks noChangeArrowheads="1"/>
            </p:cNvSpPr>
            <p:nvPr/>
          </p:nvSpPr>
          <p:spPr bwMode="auto">
            <a:xfrm>
              <a:off x="2013" y="839"/>
              <a:ext cx="1248"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500" b="1" i="1">
                  <a:solidFill>
                    <a:srgbClr val="0000CC"/>
                  </a:solidFill>
                  <a:latin typeface="Arial" charset="0"/>
                </a:rPr>
                <a:t>Madagascar 2004</a:t>
              </a:r>
              <a:r>
                <a:rPr lang="en-US" altLang="en-US" sz="1500">
                  <a:solidFill>
                    <a:srgbClr val="0000CC"/>
                  </a:solidFill>
                  <a:latin typeface="Arial" charset="0"/>
                </a:rPr>
                <a:t> </a:t>
              </a:r>
            </a:p>
          </p:txBody>
        </p:sp>
      </p:grpSp>
      <p:grpSp>
        <p:nvGrpSpPr>
          <p:cNvPr id="4101" name="Group 22"/>
          <p:cNvGrpSpPr>
            <a:grpSpLocks/>
          </p:cNvGrpSpPr>
          <p:nvPr/>
        </p:nvGrpSpPr>
        <p:grpSpPr bwMode="auto">
          <a:xfrm>
            <a:off x="2590800" y="1600200"/>
            <a:ext cx="1600200" cy="1884363"/>
            <a:chOff x="3653" y="1135"/>
            <a:chExt cx="1066" cy="1232"/>
          </a:xfrm>
        </p:grpSpPr>
        <p:pic>
          <p:nvPicPr>
            <p:cNvPr id="100365" name="Picture 13" descr="Arunachal macaque   M D Madhusudan"/>
            <p:cNvPicPr>
              <a:picLocks noChangeAspect="1" noChangeArrowheads="1"/>
            </p:cNvPicPr>
            <p:nvPr/>
          </p:nvPicPr>
          <p:blipFill>
            <a:blip r:embed="rId5">
              <a:lum contrast="30000"/>
            </a:blip>
            <a:srcRect l="8333" r="4167" b="8156"/>
            <a:stretch>
              <a:fillRect/>
            </a:stretch>
          </p:blipFill>
          <p:spPr bwMode="auto">
            <a:xfrm>
              <a:off x="3653" y="1344"/>
              <a:ext cx="1066" cy="846"/>
            </a:xfrm>
            <a:prstGeom prst="rect">
              <a:avLst/>
            </a:prstGeom>
            <a:ln>
              <a:noFill/>
            </a:ln>
            <a:effectLst>
              <a:outerShdw blurRad="292100" dist="139700" dir="2700000" algn="tl" rotWithShape="0">
                <a:srgbClr val="333333">
                  <a:alpha val="65000"/>
                </a:srgbClr>
              </a:outerShdw>
            </a:effectLst>
          </p:spPr>
        </p:pic>
        <p:sp>
          <p:nvSpPr>
            <p:cNvPr id="4108" name="Rectangle 14"/>
            <p:cNvSpPr>
              <a:spLocks noChangeArrowheads="1"/>
            </p:cNvSpPr>
            <p:nvPr/>
          </p:nvSpPr>
          <p:spPr bwMode="auto">
            <a:xfrm>
              <a:off x="3761" y="1135"/>
              <a:ext cx="813"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500" b="1" i="1">
                  <a:solidFill>
                    <a:srgbClr val="0000CC"/>
                  </a:solidFill>
                  <a:latin typeface="Arial" charset="0"/>
                </a:rPr>
                <a:t>India  2004</a:t>
              </a:r>
              <a:r>
                <a:rPr lang="en-US" altLang="en-US" sz="1500">
                  <a:solidFill>
                    <a:srgbClr val="0000CC"/>
                  </a:solidFill>
                  <a:latin typeface="Arial" charset="0"/>
                </a:rPr>
                <a:t> </a:t>
              </a:r>
            </a:p>
          </p:txBody>
        </p:sp>
        <p:sp>
          <p:nvSpPr>
            <p:cNvPr id="4109" name="Rectangle 15"/>
            <p:cNvSpPr>
              <a:spLocks noChangeArrowheads="1"/>
            </p:cNvSpPr>
            <p:nvPr/>
          </p:nvSpPr>
          <p:spPr bwMode="auto">
            <a:xfrm>
              <a:off x="3744" y="2194"/>
              <a:ext cx="89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b="1" i="1">
                  <a:latin typeface="Arial" charset="0"/>
                </a:rPr>
                <a:t>Macaca munzala</a:t>
              </a:r>
              <a:r>
                <a:rPr lang="en-US" altLang="en-US" sz="1200" b="1">
                  <a:latin typeface="Arial" charset="0"/>
                </a:rPr>
                <a:t> </a:t>
              </a:r>
            </a:p>
          </p:txBody>
        </p:sp>
      </p:grpSp>
      <p:grpSp>
        <p:nvGrpSpPr>
          <p:cNvPr id="4102" name="Group 23"/>
          <p:cNvGrpSpPr>
            <a:grpSpLocks/>
          </p:cNvGrpSpPr>
          <p:nvPr/>
        </p:nvGrpSpPr>
        <p:grpSpPr bwMode="auto">
          <a:xfrm>
            <a:off x="2590800" y="3657600"/>
            <a:ext cx="1524000" cy="1801813"/>
            <a:chOff x="2062" y="2401"/>
            <a:chExt cx="999" cy="1135"/>
          </a:xfrm>
        </p:grpSpPr>
        <p:pic>
          <p:nvPicPr>
            <p:cNvPr id="100369" name="Picture 17" descr="Front view of new species.  Image: Stephan Wulffraat, WWF"/>
            <p:cNvPicPr>
              <a:picLocks noChangeAspect="1" noChangeArrowheads="1"/>
            </p:cNvPicPr>
            <p:nvPr/>
          </p:nvPicPr>
          <p:blipFill>
            <a:blip r:embed="rId6">
              <a:lum contrast="20000"/>
            </a:blip>
            <a:srcRect l="12308" t="2412" r="5641" b="13377"/>
            <a:stretch>
              <a:fillRect/>
            </a:stretch>
          </p:blipFill>
          <p:spPr bwMode="auto">
            <a:xfrm>
              <a:off x="2062" y="2614"/>
              <a:ext cx="999" cy="768"/>
            </a:xfrm>
            <a:prstGeom prst="rect">
              <a:avLst/>
            </a:prstGeom>
            <a:ln>
              <a:noFill/>
            </a:ln>
            <a:effectLst>
              <a:outerShdw blurRad="292100" dist="139700" dir="2700000" algn="tl" rotWithShape="0">
                <a:srgbClr val="333333">
                  <a:alpha val="65000"/>
                </a:srgbClr>
              </a:outerShdw>
            </a:effectLst>
          </p:spPr>
        </p:pic>
        <p:sp>
          <p:nvSpPr>
            <p:cNvPr id="4105" name="Rectangle 18"/>
            <p:cNvSpPr>
              <a:spLocks noChangeArrowheads="1"/>
            </p:cNvSpPr>
            <p:nvPr/>
          </p:nvSpPr>
          <p:spPr bwMode="auto">
            <a:xfrm>
              <a:off x="2090" y="2401"/>
              <a:ext cx="91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500" b="1" i="1">
                  <a:solidFill>
                    <a:srgbClr val="0000CC"/>
                  </a:solidFill>
                  <a:latin typeface="Arial" charset="0"/>
                </a:rPr>
                <a:t>Borneo 2005</a:t>
              </a:r>
              <a:r>
                <a:rPr lang="en-US" altLang="en-US" sz="1500">
                  <a:solidFill>
                    <a:srgbClr val="0000CC"/>
                  </a:solidFill>
                  <a:latin typeface="Arial" charset="0"/>
                </a:rPr>
                <a:t> </a:t>
              </a:r>
            </a:p>
          </p:txBody>
        </p:sp>
        <p:sp>
          <p:nvSpPr>
            <p:cNvPr id="4106" name="Rectangle 19"/>
            <p:cNvSpPr>
              <a:spLocks noChangeArrowheads="1"/>
            </p:cNvSpPr>
            <p:nvPr/>
          </p:nvSpPr>
          <p:spPr bwMode="auto">
            <a:xfrm>
              <a:off x="2262" y="3363"/>
              <a:ext cx="57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b="1" i="1">
                  <a:latin typeface="Arial" charset="0"/>
                </a:rPr>
                <a:t>Civet cat?</a:t>
              </a:r>
              <a:endParaRPr lang="en-US" altLang="en-US" sz="1200" b="1">
                <a:latin typeface="Arial" charset="0"/>
              </a:endParaRPr>
            </a:p>
          </p:txBody>
        </p:sp>
      </p:grpSp>
      <p:pic>
        <p:nvPicPr>
          <p:cNvPr id="20" name="Picture 19" descr="Marine census nets wealth of new life.jpg"/>
          <p:cNvPicPr>
            <a:picLocks noChangeAspect="1"/>
          </p:cNvPicPr>
          <p:nvPr/>
        </p:nvPicPr>
        <p:blipFill>
          <a:blip r:embed="rId7">
            <a:lum contrast="30000"/>
          </a:blip>
          <a:srcRect r="8677"/>
          <a:stretch>
            <a:fillRect/>
          </a:stretch>
        </p:blipFill>
        <p:spPr>
          <a:xfrm>
            <a:off x="4495800" y="1447800"/>
            <a:ext cx="4114800" cy="4114800"/>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69490" y="3429709"/>
            <a:ext cx="2234907" cy="307777"/>
          </a:xfrm>
          <a:prstGeom prst="rect">
            <a:avLst/>
          </a:prstGeom>
        </p:spPr>
        <p:txBody>
          <a:bodyPr wrap="none">
            <a:spAutoFit/>
          </a:bodyPr>
          <a:lstStyle/>
          <a:p>
            <a:r>
              <a:rPr lang="en-US" altLang="en-US" sz="1400" i="1" dirty="0" err="1"/>
              <a:t>Pseudoryx</a:t>
            </a:r>
            <a:r>
              <a:rPr lang="en-US" altLang="en-US" sz="1400" b="1" i="1" dirty="0"/>
              <a:t> </a:t>
            </a:r>
            <a:r>
              <a:rPr lang="en-US" altLang="en-US" sz="1400" i="1" dirty="0" err="1"/>
              <a:t>nghetinhensis</a:t>
            </a:r>
            <a:r>
              <a:rPr lang="en-US" altLang="en-US" sz="1400" dirty="0"/>
              <a:t> </a:t>
            </a:r>
            <a:endParaRPr lang="en-US" sz="1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457200" y="228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4200" b="1">
                <a:solidFill>
                  <a:srgbClr val="C00000"/>
                </a:solidFill>
                <a:latin typeface="Arial" charset="0"/>
              </a:rPr>
              <a:t>Diversity vs. Disturbance</a:t>
            </a:r>
          </a:p>
        </p:txBody>
      </p:sp>
      <p:graphicFrame>
        <p:nvGraphicFramePr>
          <p:cNvPr id="2" name="Object 2"/>
          <p:cNvGraphicFramePr>
            <a:graphicFrameLocks noChangeAspect="1"/>
          </p:cNvGraphicFramePr>
          <p:nvPr/>
        </p:nvGraphicFramePr>
        <p:xfrm>
          <a:off x="3890963" y="1889125"/>
          <a:ext cx="5995987" cy="39671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Object 3"/>
          <p:cNvGraphicFramePr>
            <a:graphicFrameLocks noChangeAspect="1"/>
          </p:cNvGraphicFramePr>
          <p:nvPr/>
        </p:nvGraphicFramePr>
        <p:xfrm>
          <a:off x="1270000" y="1651000"/>
          <a:ext cx="5918200" cy="3736975"/>
        </p:xfrm>
        <a:graphic>
          <a:graphicData uri="http://schemas.openxmlformats.org/drawingml/2006/chart">
            <c:chart xmlns:c="http://schemas.openxmlformats.org/drawingml/2006/chart" xmlns:r="http://schemas.openxmlformats.org/officeDocument/2006/relationships" r:id="rId4"/>
          </a:graphicData>
        </a:graphic>
      </p:graphicFrame>
      <p:sp>
        <p:nvSpPr>
          <p:cNvPr id="29701" name="Text Box 5"/>
          <p:cNvSpPr txBox="1">
            <a:spLocks noChangeArrowheads="1"/>
          </p:cNvSpPr>
          <p:nvPr/>
        </p:nvSpPr>
        <p:spPr bwMode="auto">
          <a:xfrm>
            <a:off x="1600200" y="5029200"/>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b="1">
                <a:latin typeface="Arial" charset="0"/>
              </a:rPr>
              <a:t>0</a:t>
            </a:r>
          </a:p>
        </p:txBody>
      </p:sp>
      <p:sp>
        <p:nvSpPr>
          <p:cNvPr id="29702" name="Text Box 6"/>
          <p:cNvSpPr txBox="1">
            <a:spLocks noChangeArrowheads="1"/>
          </p:cNvSpPr>
          <p:nvPr/>
        </p:nvSpPr>
        <p:spPr bwMode="auto">
          <a:xfrm>
            <a:off x="6858000" y="5029200"/>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b="1">
                <a:latin typeface="Arial" charset="0"/>
              </a:rPr>
              <a:t>1</a:t>
            </a:r>
          </a:p>
        </p:txBody>
      </p:sp>
      <p:sp>
        <p:nvSpPr>
          <p:cNvPr id="29703" name="Text Box 7"/>
          <p:cNvSpPr txBox="1">
            <a:spLocks noChangeArrowheads="1"/>
          </p:cNvSpPr>
          <p:nvPr/>
        </p:nvSpPr>
        <p:spPr bwMode="auto">
          <a:xfrm>
            <a:off x="3384550" y="5045075"/>
            <a:ext cx="4876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b="1">
                <a:latin typeface="Arial" charset="0"/>
              </a:rPr>
              <a:t>Disturbance</a:t>
            </a:r>
          </a:p>
        </p:txBody>
      </p:sp>
      <p:sp>
        <p:nvSpPr>
          <p:cNvPr id="29704" name="Text Box 8"/>
          <p:cNvSpPr txBox="1">
            <a:spLocks noChangeArrowheads="1"/>
          </p:cNvSpPr>
          <p:nvPr/>
        </p:nvSpPr>
        <p:spPr bwMode="auto">
          <a:xfrm rot="-5400000">
            <a:off x="-660400" y="2413000"/>
            <a:ext cx="3276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b="1">
                <a:latin typeface="Arial" charset="0"/>
              </a:rPr>
              <a:t>Diversity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title"/>
          </p:nvPr>
        </p:nvSpPr>
        <p:spPr>
          <a:xfrm>
            <a:off x="341313" y="263525"/>
            <a:ext cx="8229600" cy="1143000"/>
          </a:xfrm>
        </p:spPr>
        <p:txBody>
          <a:bodyPr/>
          <a:lstStyle/>
          <a:p>
            <a:pPr algn="l"/>
            <a:r>
              <a:rPr lang="en-US" altLang="en-US" b="1">
                <a:solidFill>
                  <a:srgbClr val="C00000"/>
                </a:solidFill>
              </a:rPr>
              <a:t>Discovery of New Species</a:t>
            </a:r>
          </a:p>
        </p:txBody>
      </p:sp>
      <p:sp>
        <p:nvSpPr>
          <p:cNvPr id="5123" name="Rectangle 5"/>
          <p:cNvSpPr>
            <a:spLocks noChangeArrowheads="1"/>
          </p:cNvSpPr>
          <p:nvPr/>
        </p:nvSpPr>
        <p:spPr bwMode="auto">
          <a:xfrm>
            <a:off x="3352800" y="1576388"/>
            <a:ext cx="5786438"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200000"/>
              </a:spcBef>
              <a:buClr>
                <a:srgbClr val="CC0000"/>
              </a:buClr>
              <a:buSzPct val="155000"/>
              <a:buFontTx/>
              <a:buChar char="•"/>
            </a:pPr>
            <a:r>
              <a:rPr lang="en-US" altLang="en-US" sz="2000" b="1">
                <a:latin typeface="Arial" charset="0"/>
              </a:rPr>
              <a:t> </a:t>
            </a:r>
            <a:r>
              <a:rPr lang="en-US" altLang="en-US" sz="2200" b="1">
                <a:solidFill>
                  <a:srgbClr val="002060"/>
                </a:solidFill>
                <a:latin typeface="Arial" charset="0"/>
              </a:rPr>
              <a:t>Sampled 900 L of sea water</a:t>
            </a:r>
          </a:p>
          <a:p>
            <a:pPr eaLnBrk="1" hangingPunct="1">
              <a:spcBef>
                <a:spcPct val="200000"/>
              </a:spcBef>
              <a:buClr>
                <a:srgbClr val="CC0000"/>
              </a:buClr>
              <a:buSzPct val="155000"/>
              <a:buFontTx/>
              <a:buChar char="•"/>
            </a:pPr>
            <a:r>
              <a:rPr lang="en-US" altLang="en-US" sz="2200" b="1">
                <a:solidFill>
                  <a:srgbClr val="002060"/>
                </a:solidFill>
                <a:latin typeface="Arial" charset="0"/>
              </a:rPr>
              <a:t> Sequenced genetic material</a:t>
            </a:r>
          </a:p>
          <a:p>
            <a:pPr eaLnBrk="1" hangingPunct="1">
              <a:spcBef>
                <a:spcPct val="200000"/>
              </a:spcBef>
              <a:buClr>
                <a:srgbClr val="CC0000"/>
              </a:buClr>
              <a:buSzPct val="155000"/>
              <a:buFontTx/>
              <a:buChar char="•"/>
            </a:pPr>
            <a:r>
              <a:rPr lang="en-US" altLang="en-US" sz="2200" b="1">
                <a:solidFill>
                  <a:srgbClr val="002060"/>
                </a:solidFill>
                <a:latin typeface="Arial" charset="0"/>
              </a:rPr>
              <a:t> Estimated </a:t>
            </a:r>
            <a:r>
              <a:rPr lang="en-US" altLang="en-US" sz="2200" b="1" u="sng">
                <a:solidFill>
                  <a:srgbClr val="002060"/>
                </a:solidFill>
                <a:latin typeface="Arial" charset="0"/>
              </a:rPr>
              <a:t>40,000</a:t>
            </a:r>
            <a:r>
              <a:rPr lang="en-US" altLang="en-US" sz="2200" b="1">
                <a:solidFill>
                  <a:srgbClr val="002060"/>
                </a:solidFill>
                <a:latin typeface="Arial" charset="0"/>
              </a:rPr>
              <a:t> new microbial species</a:t>
            </a:r>
          </a:p>
        </p:txBody>
      </p:sp>
      <p:pic>
        <p:nvPicPr>
          <p:cNvPr id="101383" name="Picture 7" descr="0404_news_venter_boat"/>
          <p:cNvPicPr>
            <a:picLocks noChangeAspect="1" noChangeArrowheads="1"/>
          </p:cNvPicPr>
          <p:nvPr/>
        </p:nvPicPr>
        <p:blipFill>
          <a:blip r:embed="rId3">
            <a:lum contrast="30000"/>
          </a:blip>
          <a:srcRect l="2796" t="1975" r="4926" b="20988"/>
          <a:stretch>
            <a:fillRect/>
          </a:stretch>
        </p:blipFill>
        <p:spPr bwMode="auto">
          <a:xfrm>
            <a:off x="609600" y="1600200"/>
            <a:ext cx="2514600" cy="2971800"/>
          </a:xfrm>
          <a:prstGeom prst="rect">
            <a:avLst/>
          </a:prstGeom>
          <a:ln w="19050">
            <a:solidFill>
              <a:schemeClr val="tx1"/>
            </a:solidFill>
          </a:ln>
          <a:effectLst>
            <a:outerShdw blurRad="292100" dist="139700" dir="2700000" algn="tl" rotWithShape="0">
              <a:srgbClr val="333333">
                <a:alpha val="65000"/>
              </a:srgbClr>
            </a:outerShdw>
          </a:effectLst>
        </p:spPr>
      </p:pic>
      <p:sp>
        <p:nvSpPr>
          <p:cNvPr id="5125" name="Text Box 8"/>
          <p:cNvSpPr txBox="1">
            <a:spLocks noChangeArrowheads="1"/>
          </p:cNvSpPr>
          <p:nvPr/>
        </p:nvSpPr>
        <p:spPr bwMode="auto">
          <a:xfrm>
            <a:off x="685800" y="4724400"/>
            <a:ext cx="3124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800" b="1">
                <a:latin typeface="Arial" charset="0"/>
              </a:rPr>
              <a:t>  Craig Venter   2004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1" name="Text Box 3"/>
          <p:cNvSpPr txBox="1">
            <a:spLocks noChangeArrowheads="1"/>
          </p:cNvSpPr>
          <p:nvPr/>
        </p:nvSpPr>
        <p:spPr bwMode="auto">
          <a:xfrm>
            <a:off x="2209800" y="5897563"/>
            <a:ext cx="4724400" cy="579437"/>
          </a:xfrm>
          <a:prstGeom prst="rect">
            <a:avLst/>
          </a:prstGeom>
          <a:noFill/>
          <a:ln w="9525">
            <a:noFill/>
            <a:miter lim="800000"/>
            <a:headEnd/>
            <a:tailEnd/>
          </a:ln>
          <a:effectLst/>
        </p:spPr>
        <p:txBody>
          <a:bodyPr>
            <a:spAutoFit/>
          </a:bodyPr>
          <a:lstStyle/>
          <a:p>
            <a:pPr fontAlgn="auto">
              <a:spcBef>
                <a:spcPct val="50000"/>
              </a:spcBef>
              <a:spcAft>
                <a:spcPts val="0"/>
              </a:spcAft>
              <a:defRPr/>
            </a:pPr>
            <a:endParaRPr lang="en-US" sz="3200">
              <a:solidFill>
                <a:srgbClr val="FFFF66"/>
              </a:solidFill>
              <a:effectLst>
                <a:outerShdw blurRad="38100" dist="38100" dir="2700000" algn="tl">
                  <a:srgbClr val="C0C0C0"/>
                </a:outerShdw>
              </a:effectLst>
              <a:latin typeface="Clarendon" pitchFamily="2" charset="0"/>
              <a:cs typeface="+mn-cs"/>
            </a:endParaRPr>
          </a:p>
        </p:txBody>
      </p:sp>
      <p:pic>
        <p:nvPicPr>
          <p:cNvPr id="6147" name="Picture 4" descr="mammal latdiversity"/>
          <p:cNvPicPr>
            <a:picLocks noChangeAspect="1" noChangeArrowheads="1"/>
          </p:cNvPicPr>
          <p:nvPr/>
        </p:nvPicPr>
        <p:blipFill>
          <a:blip r:embed="rId3">
            <a:lum bright="-18000" contrast="30000"/>
            <a:extLst>
              <a:ext uri="{28A0092B-C50C-407E-A947-70E740481C1C}">
                <a14:useLocalDpi xmlns:a14="http://schemas.microsoft.com/office/drawing/2010/main" val="0"/>
              </a:ext>
            </a:extLst>
          </a:blip>
          <a:srcRect/>
          <a:stretch>
            <a:fillRect/>
          </a:stretch>
        </p:blipFill>
        <p:spPr bwMode="auto">
          <a:xfrm>
            <a:off x="1447800" y="1401763"/>
            <a:ext cx="5105400"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5"/>
          <p:cNvSpPr>
            <a:spLocks noChangeArrowheads="1"/>
          </p:cNvSpPr>
          <p:nvPr/>
        </p:nvSpPr>
        <p:spPr bwMode="auto">
          <a:xfrm>
            <a:off x="1981200" y="5381625"/>
            <a:ext cx="5486400" cy="990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6" name="Rectangle 2"/>
          <p:cNvSpPr txBox="1">
            <a:spLocks noChangeArrowheads="1"/>
          </p:cNvSpPr>
          <p:nvPr/>
        </p:nvSpPr>
        <p:spPr bwMode="auto">
          <a:xfrm>
            <a:off x="228600" y="228600"/>
            <a:ext cx="9220200" cy="1143000"/>
          </a:xfrm>
          <a:prstGeom prst="rect">
            <a:avLst/>
          </a:prstGeom>
          <a:noFill/>
          <a:ln w="9525">
            <a:noFill/>
            <a:miter lim="800000"/>
            <a:headEnd/>
            <a:tailEnd/>
          </a:ln>
        </p:spPr>
        <p:txBody>
          <a:bodyPr anchor="ctr"/>
          <a:lstStyle/>
          <a:p>
            <a:pPr eaLnBrk="1" hangingPunct="1">
              <a:defRPr/>
            </a:pPr>
            <a:r>
              <a:rPr lang="en-US" sz="4000" b="1" dirty="0">
                <a:solidFill>
                  <a:srgbClr val="C00000"/>
                </a:solidFill>
                <a:latin typeface="+mj-lt"/>
                <a:ea typeface="+mj-ea"/>
                <a:cs typeface="+mj-cs"/>
              </a:rPr>
              <a:t>Latitudinal Gradient in Mammal Species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Text Box 2"/>
          <p:cNvSpPr txBox="1">
            <a:spLocks noChangeArrowheads="1"/>
          </p:cNvSpPr>
          <p:nvPr/>
        </p:nvSpPr>
        <p:spPr bwMode="auto">
          <a:xfrm>
            <a:off x="2209800" y="5638800"/>
            <a:ext cx="4724400" cy="579438"/>
          </a:xfrm>
          <a:prstGeom prst="rect">
            <a:avLst/>
          </a:prstGeom>
          <a:noFill/>
          <a:ln w="9525">
            <a:noFill/>
            <a:miter lim="800000"/>
            <a:headEnd/>
            <a:tailEnd/>
          </a:ln>
          <a:effectLst/>
        </p:spPr>
        <p:txBody>
          <a:bodyPr>
            <a:spAutoFit/>
          </a:bodyPr>
          <a:lstStyle/>
          <a:p>
            <a:pPr fontAlgn="auto">
              <a:spcBef>
                <a:spcPct val="50000"/>
              </a:spcBef>
              <a:spcAft>
                <a:spcPts val="0"/>
              </a:spcAft>
              <a:defRPr/>
            </a:pPr>
            <a:endParaRPr lang="en-US" sz="3200">
              <a:solidFill>
                <a:srgbClr val="FFFF66"/>
              </a:solidFill>
              <a:effectLst>
                <a:outerShdw blurRad="38100" dist="38100" dir="2700000" algn="tl">
                  <a:srgbClr val="C0C0C0"/>
                </a:outerShdw>
              </a:effectLst>
              <a:latin typeface="Clarendon" pitchFamily="2" charset="0"/>
              <a:cs typeface="+mn-cs"/>
            </a:endParaRPr>
          </a:p>
        </p:txBody>
      </p:sp>
      <p:pic>
        <p:nvPicPr>
          <p:cNvPr id="54276" name="Picture 3" descr="SPvsAREA_8"/>
          <p:cNvPicPr>
            <a:picLocks noChangeAspect="1" noChangeArrowheads="1"/>
          </p:cNvPicPr>
          <p:nvPr/>
        </p:nvPicPr>
        <p:blipFill>
          <a:blip r:embed="rId3">
            <a:lum contrast="-10000"/>
          </a:blip>
          <a:srcRect/>
          <a:stretch>
            <a:fillRect/>
          </a:stretch>
        </p:blipFill>
        <p:spPr bwMode="auto">
          <a:xfrm>
            <a:off x="533400" y="1524000"/>
            <a:ext cx="4419600" cy="4019550"/>
          </a:xfrm>
          <a:prstGeom prst="rect">
            <a:avLst/>
          </a:prstGeom>
          <a:ln>
            <a:solidFill>
              <a:schemeClr val="tx1"/>
            </a:solidFill>
          </a:ln>
          <a:effectLst>
            <a:outerShdw blurRad="292100" dist="139700" dir="2700000" algn="tl" rotWithShape="0">
              <a:srgbClr val="333333">
                <a:alpha val="65000"/>
              </a:srgbClr>
            </a:outerShdw>
          </a:effectLst>
        </p:spPr>
      </p:pic>
      <p:sp>
        <p:nvSpPr>
          <p:cNvPr id="250885" name="Text Box 5"/>
          <p:cNvSpPr txBox="1">
            <a:spLocks noChangeArrowheads="1"/>
          </p:cNvSpPr>
          <p:nvPr/>
        </p:nvSpPr>
        <p:spPr bwMode="auto">
          <a:xfrm>
            <a:off x="5334000" y="1981200"/>
            <a:ext cx="3962400"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140000"/>
              </a:lnSpc>
              <a:spcBef>
                <a:spcPct val="80000"/>
              </a:spcBef>
              <a:buClr>
                <a:srgbClr val="A50021"/>
              </a:buClr>
              <a:buSzPct val="40000"/>
              <a:buFont typeface="Marlett" pitchFamily="2" charset="2"/>
              <a:buNone/>
            </a:pPr>
            <a:r>
              <a:rPr lang="en-US" altLang="en-US" sz="2800" b="1" i="1">
                <a:solidFill>
                  <a:srgbClr val="002060"/>
                </a:solidFill>
              </a:rPr>
              <a:t>Increasing area   10x</a:t>
            </a:r>
          </a:p>
          <a:p>
            <a:pPr>
              <a:lnSpc>
                <a:spcPct val="140000"/>
              </a:lnSpc>
              <a:spcBef>
                <a:spcPct val="0"/>
              </a:spcBef>
              <a:buClr>
                <a:srgbClr val="A50021"/>
              </a:buClr>
              <a:buSzPct val="40000"/>
              <a:buFont typeface="Marlett" pitchFamily="2" charset="2"/>
              <a:buNone/>
            </a:pPr>
            <a:r>
              <a:rPr lang="en-US" altLang="en-US" sz="2800" b="1" i="1">
                <a:solidFill>
                  <a:srgbClr val="002060"/>
                </a:solidFill>
              </a:rPr>
              <a:t>increases species 2x</a:t>
            </a:r>
          </a:p>
        </p:txBody>
      </p:sp>
      <p:sp>
        <p:nvSpPr>
          <p:cNvPr id="7173" name="Rectangle 2"/>
          <p:cNvSpPr>
            <a:spLocks noGrp="1" noChangeArrowheads="1"/>
          </p:cNvSpPr>
          <p:nvPr>
            <p:ph type="title"/>
          </p:nvPr>
        </p:nvSpPr>
        <p:spPr>
          <a:xfrm>
            <a:off x="-533400" y="277813"/>
            <a:ext cx="8229600" cy="1139825"/>
          </a:xfrm>
        </p:spPr>
        <p:txBody>
          <a:bodyPr/>
          <a:lstStyle/>
          <a:p>
            <a:pPr eaLnBrk="1" hangingPunct="1"/>
            <a:r>
              <a:rPr lang="en-US" altLang="en-US" b="1">
                <a:solidFill>
                  <a:srgbClr val="C00000"/>
                </a:solidFill>
              </a:rPr>
              <a:t>Species Diversity on Islands</a:t>
            </a:r>
          </a:p>
        </p:txBody>
      </p:sp>
      <p:sp>
        <p:nvSpPr>
          <p:cNvPr id="6" name="Text Box 3"/>
          <p:cNvSpPr txBox="1">
            <a:spLocks noChangeArrowheads="1"/>
          </p:cNvSpPr>
          <p:nvPr/>
        </p:nvSpPr>
        <p:spPr bwMode="auto">
          <a:xfrm>
            <a:off x="5715000" y="3581400"/>
            <a:ext cx="2667000" cy="762000"/>
          </a:xfrm>
          <a:prstGeom prst="rect">
            <a:avLst/>
          </a:prstGeom>
          <a:noFill/>
          <a:ln w="9525">
            <a:noFill/>
            <a:miter lim="800000"/>
            <a:headEnd/>
            <a:tailEnd/>
          </a:ln>
          <a:effectLst/>
        </p:spPr>
        <p:txBody>
          <a:bodyPr>
            <a:spAutoFit/>
          </a:bodyPr>
          <a:lstStyle/>
          <a:p>
            <a:pPr eaLnBrk="1" hangingPunct="1">
              <a:spcBef>
                <a:spcPct val="50000"/>
              </a:spcBef>
              <a:defRPr/>
            </a:pPr>
            <a:r>
              <a:rPr lang="en-US" sz="4400" b="1" dirty="0">
                <a:effectLst>
                  <a:outerShdw blurRad="38100" dist="38100" dir="2700000" algn="tl">
                    <a:srgbClr val="C0C0C0"/>
                  </a:outerShdw>
                </a:effectLst>
                <a:latin typeface="Clarendon" pitchFamily="2" charset="0"/>
              </a:rPr>
              <a:t>S = </a:t>
            </a:r>
            <a:r>
              <a:rPr lang="en-US" sz="4400" b="1" dirty="0" err="1">
                <a:effectLst>
                  <a:outerShdw blurRad="38100" dist="38100" dir="2700000" algn="tl">
                    <a:srgbClr val="C0C0C0"/>
                  </a:outerShdw>
                </a:effectLst>
                <a:latin typeface="Clarendon" pitchFamily="2" charset="0"/>
              </a:rPr>
              <a:t>cA</a:t>
            </a:r>
            <a:r>
              <a:rPr lang="en-US" sz="4400" b="1" baseline="30000" dirty="0" err="1">
                <a:effectLst>
                  <a:outerShdw blurRad="38100" dist="38100" dir="2700000" algn="tl">
                    <a:srgbClr val="C0C0C0"/>
                  </a:outerShdw>
                </a:effectLst>
                <a:latin typeface="Clarendon" pitchFamily="2" charset="0"/>
              </a:rPr>
              <a:t>z</a:t>
            </a:r>
            <a:endParaRPr lang="en-US" sz="4400" dirty="0">
              <a:effectLst>
                <a:outerShdw blurRad="38100" dist="38100" dir="2700000" algn="tl">
                  <a:srgbClr val="C0C0C0"/>
                </a:outerShdw>
              </a:effectLst>
              <a:latin typeface="Clarendon"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50885"/>
                                        </p:tgtEl>
                                        <p:attrNameLst>
                                          <p:attrName>style.visibility</p:attrName>
                                        </p:attrNameLst>
                                      </p:cBhvr>
                                      <p:to>
                                        <p:strVal val="visible"/>
                                      </p:to>
                                    </p:set>
                                    <p:anim calcmode="lin" valueType="num">
                                      <p:cBhvr>
                                        <p:cTn id="7" dur="500" fill="hold"/>
                                        <p:tgtEl>
                                          <p:spTgt spid="250885"/>
                                        </p:tgtEl>
                                        <p:attrNameLst>
                                          <p:attrName>ppt_w</p:attrName>
                                        </p:attrNameLst>
                                      </p:cBhvr>
                                      <p:tavLst>
                                        <p:tav tm="0">
                                          <p:val>
                                            <p:fltVal val="0"/>
                                          </p:val>
                                        </p:tav>
                                        <p:tav tm="100000">
                                          <p:val>
                                            <p:strVal val="#ppt_w"/>
                                          </p:val>
                                        </p:tav>
                                      </p:tavLst>
                                    </p:anim>
                                    <p:anim calcmode="lin" valueType="num">
                                      <p:cBhvr>
                                        <p:cTn id="8" dur="500" fill="hold"/>
                                        <p:tgtEl>
                                          <p:spTgt spid="25088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5"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Text Box 2"/>
          <p:cNvSpPr txBox="1">
            <a:spLocks noChangeArrowheads="1"/>
          </p:cNvSpPr>
          <p:nvPr/>
        </p:nvSpPr>
        <p:spPr bwMode="auto">
          <a:xfrm>
            <a:off x="2057400" y="5867400"/>
            <a:ext cx="4724400" cy="579438"/>
          </a:xfrm>
          <a:prstGeom prst="rect">
            <a:avLst/>
          </a:prstGeom>
          <a:noFill/>
          <a:ln w="9525">
            <a:noFill/>
            <a:miter lim="800000"/>
            <a:headEnd/>
            <a:tailEnd/>
          </a:ln>
          <a:effectLst/>
        </p:spPr>
        <p:txBody>
          <a:bodyPr>
            <a:spAutoFit/>
          </a:bodyPr>
          <a:lstStyle/>
          <a:p>
            <a:pPr fontAlgn="auto">
              <a:spcBef>
                <a:spcPct val="50000"/>
              </a:spcBef>
              <a:spcAft>
                <a:spcPts val="0"/>
              </a:spcAft>
              <a:defRPr/>
            </a:pPr>
            <a:endParaRPr lang="en-US" sz="3200">
              <a:solidFill>
                <a:srgbClr val="FFFF66"/>
              </a:solidFill>
              <a:effectLst>
                <a:outerShdw blurRad="38100" dist="38100" dir="2700000" algn="tl">
                  <a:srgbClr val="C0C0C0"/>
                </a:outerShdw>
              </a:effectLst>
              <a:latin typeface="Clarendon" pitchFamily="2" charset="0"/>
              <a:cs typeface="+mn-cs"/>
            </a:endParaRPr>
          </a:p>
        </p:txBody>
      </p:sp>
      <p:sp>
        <p:nvSpPr>
          <p:cNvPr id="8195" name="Rectangle 3"/>
          <p:cNvSpPr>
            <a:spLocks noGrp="1" noChangeArrowheads="1"/>
          </p:cNvSpPr>
          <p:nvPr>
            <p:ph type="title" idx="4294967295"/>
          </p:nvPr>
        </p:nvSpPr>
        <p:spPr>
          <a:noFill/>
        </p:spPr>
        <p:txBody>
          <a:bodyPr/>
          <a:lstStyle/>
          <a:p>
            <a:pPr algn="l" eaLnBrk="1" hangingPunct="1"/>
            <a:r>
              <a:rPr lang="en-US" altLang="en-US" b="1">
                <a:solidFill>
                  <a:srgbClr val="C00000"/>
                </a:solidFill>
              </a:rPr>
              <a:t>Fish Species Diversity in Lakes</a:t>
            </a:r>
          </a:p>
        </p:txBody>
      </p:sp>
      <p:pic>
        <p:nvPicPr>
          <p:cNvPr id="8196" name="Picture 4" descr="diversity vs area.gif"/>
          <p:cNvPicPr>
            <a:picLocks noChangeAspect="1" noChangeArrowheads="1"/>
          </p:cNvPicPr>
          <p:nvPr/>
        </p:nvPicPr>
        <p:blipFill>
          <a:blip r:embed="rId3">
            <a:lum bright="-18000" contrast="30000"/>
            <a:extLst>
              <a:ext uri="{28A0092B-C50C-407E-A947-70E740481C1C}">
                <a14:useLocalDpi xmlns:a14="http://schemas.microsoft.com/office/drawing/2010/main" val="0"/>
              </a:ext>
            </a:extLst>
          </a:blip>
          <a:srcRect l="1471" r="7353" b="18857"/>
          <a:stretch>
            <a:fillRect/>
          </a:stretch>
        </p:blipFill>
        <p:spPr bwMode="auto">
          <a:xfrm>
            <a:off x="457200" y="1600200"/>
            <a:ext cx="4724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5"/>
          <p:cNvSpPr>
            <a:spLocks noChangeArrowheads="1"/>
          </p:cNvSpPr>
          <p:nvPr/>
        </p:nvSpPr>
        <p:spPr bwMode="auto">
          <a:xfrm>
            <a:off x="609600" y="5334000"/>
            <a:ext cx="5334000" cy="990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6" name="Text Box 5"/>
          <p:cNvSpPr txBox="1">
            <a:spLocks noChangeArrowheads="1"/>
          </p:cNvSpPr>
          <p:nvPr/>
        </p:nvSpPr>
        <p:spPr bwMode="auto">
          <a:xfrm>
            <a:off x="5334000" y="2057400"/>
            <a:ext cx="3962400"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140000"/>
              </a:lnSpc>
              <a:spcBef>
                <a:spcPct val="80000"/>
              </a:spcBef>
              <a:buClr>
                <a:srgbClr val="A50021"/>
              </a:buClr>
              <a:buSzPct val="40000"/>
              <a:buFont typeface="Marlett" pitchFamily="2" charset="2"/>
              <a:buNone/>
            </a:pPr>
            <a:r>
              <a:rPr lang="en-US" altLang="en-US" sz="2800" b="1">
                <a:solidFill>
                  <a:srgbClr val="002060"/>
                </a:solidFill>
              </a:rPr>
              <a:t>Increasing area   10x</a:t>
            </a:r>
          </a:p>
          <a:p>
            <a:pPr>
              <a:lnSpc>
                <a:spcPct val="140000"/>
              </a:lnSpc>
              <a:spcBef>
                <a:spcPct val="0"/>
              </a:spcBef>
              <a:buClr>
                <a:srgbClr val="A50021"/>
              </a:buClr>
              <a:buSzPct val="40000"/>
              <a:buFont typeface="Marlett" pitchFamily="2" charset="2"/>
              <a:buNone/>
            </a:pPr>
            <a:r>
              <a:rPr lang="en-US" altLang="en-US" sz="2800" b="1">
                <a:solidFill>
                  <a:srgbClr val="002060"/>
                </a:solidFill>
              </a:rPr>
              <a:t>increases species 2x</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Rainforest_patchy"/>
          <p:cNvPicPr>
            <a:picLocks noChangeAspect="1" noChangeArrowheads="1"/>
          </p:cNvPicPr>
          <p:nvPr/>
        </p:nvPicPr>
        <p:blipFill>
          <a:blip r:embed="rId3">
            <a:lum bright="20000" contrast="66000"/>
          </a:blip>
          <a:srcRect l="4000" b="18217"/>
          <a:stretch>
            <a:fillRect/>
          </a:stretch>
        </p:blipFill>
        <p:spPr bwMode="auto">
          <a:xfrm>
            <a:off x="677863" y="1263650"/>
            <a:ext cx="3429000" cy="2774950"/>
          </a:xfrm>
          <a:prstGeom prst="rect">
            <a:avLst/>
          </a:prstGeom>
          <a:ln w="28575">
            <a:solidFill>
              <a:srgbClr val="008000"/>
            </a:solidFill>
          </a:ln>
          <a:effectLst>
            <a:outerShdw blurRad="292100" dist="139700" dir="2700000" algn="tl" rotWithShape="0">
              <a:srgbClr val="333333">
                <a:alpha val="65000"/>
              </a:srgbClr>
            </a:outerShdw>
          </a:effectLst>
        </p:spPr>
      </p:pic>
      <p:pic>
        <p:nvPicPr>
          <p:cNvPr id="13315" name="Picture 3" descr="Brackets"/>
          <p:cNvPicPr>
            <a:picLocks noChangeAspect="1" noChangeArrowheads="1"/>
          </p:cNvPicPr>
          <p:nvPr/>
        </p:nvPicPr>
        <p:blipFill>
          <a:blip r:embed="rId4">
            <a:lum contrast="20000"/>
          </a:blip>
          <a:srcRect r="7317"/>
          <a:stretch>
            <a:fillRect/>
          </a:stretch>
        </p:blipFill>
        <p:spPr bwMode="auto">
          <a:xfrm>
            <a:off x="4495800" y="1239838"/>
            <a:ext cx="2895600" cy="2646362"/>
          </a:xfrm>
          <a:prstGeom prst="rect">
            <a:avLst/>
          </a:prstGeom>
          <a:ln w="28575">
            <a:solidFill>
              <a:schemeClr val="accent6">
                <a:lumMod val="75000"/>
              </a:schemeClr>
            </a:solidFill>
          </a:ln>
          <a:effectLst>
            <a:outerShdw blurRad="292100" dist="139700" dir="2700000" algn="tl" rotWithShape="0">
              <a:srgbClr val="333333">
                <a:alpha val="65000"/>
              </a:srgbClr>
            </a:outerShdw>
          </a:effectLst>
        </p:spPr>
      </p:pic>
      <p:pic>
        <p:nvPicPr>
          <p:cNvPr id="13316" name="Picture 4" descr="Bromerliad"/>
          <p:cNvPicPr>
            <a:picLocks noChangeAspect="1" noChangeArrowheads="1"/>
          </p:cNvPicPr>
          <p:nvPr/>
        </p:nvPicPr>
        <p:blipFill>
          <a:blip r:embed="rId5">
            <a:lum bright="-6000" contrast="40000"/>
          </a:blip>
          <a:srcRect l="8004" r="3758" b="8815"/>
          <a:stretch>
            <a:fillRect/>
          </a:stretch>
        </p:blipFill>
        <p:spPr bwMode="auto">
          <a:xfrm>
            <a:off x="4824413" y="4203700"/>
            <a:ext cx="2743200" cy="2078038"/>
          </a:xfrm>
          <a:prstGeom prst="rect">
            <a:avLst/>
          </a:prstGeom>
          <a:ln w="28575">
            <a:solidFill>
              <a:srgbClr val="008000"/>
            </a:solidFill>
          </a:ln>
          <a:effectLst>
            <a:outerShdw blurRad="292100" dist="139700" dir="2700000" algn="tl" rotWithShape="0">
              <a:srgbClr val="333333">
                <a:alpha val="65000"/>
              </a:srgbClr>
            </a:outerShdw>
          </a:effectLst>
        </p:spPr>
      </p:pic>
      <p:pic>
        <p:nvPicPr>
          <p:cNvPr id="13317" name="Picture 5" descr="Bromerliad_Frog"/>
          <p:cNvPicPr>
            <a:picLocks noChangeAspect="1" noChangeArrowheads="1"/>
          </p:cNvPicPr>
          <p:nvPr/>
        </p:nvPicPr>
        <p:blipFill>
          <a:blip r:embed="rId6">
            <a:lum bright="6000" contrast="40000"/>
          </a:blip>
          <a:srcRect/>
          <a:stretch>
            <a:fillRect/>
          </a:stretch>
        </p:blipFill>
        <p:spPr bwMode="auto">
          <a:xfrm>
            <a:off x="6934200" y="5735638"/>
            <a:ext cx="990600" cy="741362"/>
          </a:xfrm>
          <a:prstGeom prst="rect">
            <a:avLst/>
          </a:prstGeom>
          <a:ln>
            <a:noFill/>
          </a:ln>
          <a:effectLst>
            <a:outerShdw blurRad="292100" dist="139700" dir="2700000" algn="tl" rotWithShape="0">
              <a:srgbClr val="333333">
                <a:alpha val="65000"/>
              </a:srgbClr>
            </a:outerShdw>
          </a:effectLst>
        </p:spPr>
      </p:pic>
      <p:pic>
        <p:nvPicPr>
          <p:cNvPr id="7" name="Picture 2" descr="Suburban_Patchiness_Aerial_Photo"/>
          <p:cNvPicPr>
            <a:picLocks noChangeAspect="1" noChangeArrowheads="1"/>
          </p:cNvPicPr>
          <p:nvPr/>
        </p:nvPicPr>
        <p:blipFill>
          <a:blip r:embed="rId7">
            <a:lum contrast="20000"/>
          </a:blip>
          <a:srcRect l="1724" r="3448" b="2266"/>
          <a:stretch>
            <a:fillRect/>
          </a:stretch>
        </p:blipFill>
        <p:spPr bwMode="auto">
          <a:xfrm>
            <a:off x="652463" y="4265613"/>
            <a:ext cx="3886200" cy="2190750"/>
          </a:xfrm>
          <a:prstGeom prst="rect">
            <a:avLst/>
          </a:prstGeom>
          <a:ln w="28575">
            <a:solidFill>
              <a:srgbClr val="C00000"/>
            </a:solidFill>
          </a:ln>
          <a:effectLst>
            <a:outerShdw blurRad="292100" dist="139700" dir="2700000" algn="tl" rotWithShape="0">
              <a:srgbClr val="333333">
                <a:alpha val="65000"/>
              </a:srgbClr>
            </a:outerShdw>
          </a:effectLst>
        </p:spPr>
      </p:pic>
      <p:sp>
        <p:nvSpPr>
          <p:cNvPr id="8" name="Rectangle 3"/>
          <p:cNvSpPr>
            <a:spLocks noChangeArrowheads="1"/>
          </p:cNvSpPr>
          <p:nvPr/>
        </p:nvSpPr>
        <p:spPr bwMode="auto">
          <a:xfrm>
            <a:off x="115888" y="152400"/>
            <a:ext cx="9144000" cy="923925"/>
          </a:xfrm>
          <a:prstGeom prst="rect">
            <a:avLst/>
          </a:prstGeom>
          <a:noFill/>
          <a:ln w="9525">
            <a:noFill/>
            <a:miter lim="800000"/>
            <a:headEnd/>
            <a:tailEnd/>
          </a:ln>
        </p:spPr>
        <p:txBody>
          <a:bodyPr>
            <a:spAutoFit/>
          </a:bodyPr>
          <a:lstStyle/>
          <a:p>
            <a:pPr marL="342900" indent="-342900" eaLnBrk="1" hangingPunct="1">
              <a:spcBef>
                <a:spcPct val="20000"/>
              </a:spcBef>
              <a:buClr>
                <a:srgbClr val="CC0000"/>
              </a:buClr>
              <a:buSzPct val="55000"/>
              <a:buFont typeface="Marlett" pitchFamily="2" charset="2"/>
              <a:buNone/>
              <a:defRPr/>
            </a:pPr>
            <a:r>
              <a:rPr lang="en-US" sz="5400" b="1" dirty="0">
                <a:solidFill>
                  <a:srgbClr val="C00000"/>
                </a:solidFill>
                <a:latin typeface="+mj-lt"/>
              </a:rPr>
              <a:t> The  World  is Patchy.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Rf_fragment"/>
          <p:cNvPicPr>
            <a:picLocks noChangeAspect="1" noChangeArrowheads="1"/>
          </p:cNvPicPr>
          <p:nvPr/>
        </p:nvPicPr>
        <p:blipFill>
          <a:blip r:embed="rId3">
            <a:lum bright="6000" contrast="24000"/>
            <a:extLst>
              <a:ext uri="{28A0092B-C50C-407E-A947-70E740481C1C}">
                <a14:useLocalDpi xmlns:a14="http://schemas.microsoft.com/office/drawing/2010/main" val="0"/>
              </a:ext>
            </a:extLst>
          </a:blip>
          <a:srcRect l="2831" t="154" r="5173" b="15031"/>
          <a:stretch>
            <a:fillRect/>
          </a:stretch>
        </p:blipFill>
        <p:spPr bwMode="auto">
          <a:xfrm>
            <a:off x="1981200" y="1219200"/>
            <a:ext cx="6400800" cy="45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3"/>
          <p:cNvSpPr txBox="1">
            <a:spLocks noChangeArrowheads="1"/>
          </p:cNvSpPr>
          <p:nvPr/>
        </p:nvSpPr>
        <p:spPr bwMode="auto">
          <a:xfrm>
            <a:off x="457200" y="1295400"/>
            <a:ext cx="1593850" cy="22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b="1">
                <a:latin typeface="Arial" charset="0"/>
              </a:rPr>
              <a:t>Small is vulnerable.</a:t>
            </a:r>
          </a:p>
          <a:p>
            <a:pPr eaLnBrk="1" hangingPunct="1">
              <a:spcBef>
                <a:spcPct val="0"/>
              </a:spcBef>
              <a:buFontTx/>
              <a:buNone/>
            </a:pPr>
            <a:r>
              <a:rPr lang="en-US" altLang="en-US" sz="1600">
                <a:latin typeface="Arial" charset="0"/>
              </a:rPr>
              <a:t>Isolated fragments of rain forest </a:t>
            </a:r>
            <a:br>
              <a:rPr lang="en-US" altLang="en-US" sz="1600">
                <a:latin typeface="Arial" charset="0"/>
              </a:rPr>
            </a:br>
            <a:r>
              <a:rPr lang="en-US" altLang="en-US" sz="1600">
                <a:latin typeface="Arial" charset="0"/>
              </a:rPr>
              <a:t>soon suffer from exposure to the elements.</a:t>
            </a:r>
            <a:endParaRPr lang="en-US" altLang="en-US" sz="1600" b="1">
              <a:latin typeface="Arial" charset="0"/>
            </a:endParaRPr>
          </a:p>
        </p:txBody>
      </p:sp>
      <p:sp>
        <p:nvSpPr>
          <p:cNvPr id="10244" name="Rectangle 4"/>
          <p:cNvSpPr>
            <a:spLocks noGrp="1"/>
          </p:cNvSpPr>
          <p:nvPr>
            <p:ph type="title"/>
          </p:nvPr>
        </p:nvSpPr>
        <p:spPr/>
        <p:txBody>
          <a:bodyPr/>
          <a:lstStyle/>
          <a:p>
            <a:r>
              <a:rPr lang="en-US" altLang="en-US"/>
              <a:t>Habitat Fragmentation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4261</TotalTime>
  <Words>2828</Words>
  <Application>Microsoft Macintosh PowerPoint</Application>
  <PresentationFormat>On-screen Show (4:3)</PresentationFormat>
  <Paragraphs>159</Paragraphs>
  <Slides>30</Slides>
  <Notes>28</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Clarendon</vt:lpstr>
      <vt:lpstr>Arial</vt:lpstr>
      <vt:lpstr>Arial Black</vt:lpstr>
      <vt:lpstr>Calibri</vt:lpstr>
      <vt:lpstr>Marlett</vt:lpstr>
      <vt:lpstr>Wingdings</vt:lpstr>
      <vt:lpstr>Office Theme</vt:lpstr>
      <vt:lpstr>PowerPoint Presentation</vt:lpstr>
      <vt:lpstr>Named species: 1,800,000 </vt:lpstr>
      <vt:lpstr>Discovery of New Species</vt:lpstr>
      <vt:lpstr>Discovery of New Species</vt:lpstr>
      <vt:lpstr>PowerPoint Presentation</vt:lpstr>
      <vt:lpstr>Species Diversity on Islands</vt:lpstr>
      <vt:lpstr>Fish Species Diversity in Lakes</vt:lpstr>
      <vt:lpstr>PowerPoint Presentation</vt:lpstr>
      <vt:lpstr>Habitat Fragmentation</vt:lpstr>
      <vt:lpstr>Habitat Fragmentation of Forests</vt:lpstr>
      <vt:lpstr>Global Deforestation  8000 BC - 2000 AD</vt:lpstr>
      <vt:lpstr>Logging Roads in Amazon</vt:lpstr>
      <vt:lpstr>backup copy</vt:lpstr>
      <vt:lpstr>Greatest Threats to Biodiversity?</vt:lpstr>
      <vt:lpstr>Humanity’s Ecological Footprint  1961-2004</vt:lpstr>
      <vt:lpstr>Ecological Footprint by Country &amp; Region 2001</vt:lpstr>
      <vt:lpstr>PowerPoint Presentation</vt:lpstr>
      <vt:lpstr>PowerPoint Presentation</vt:lpstr>
      <vt:lpstr>PowerPoint Presentation</vt:lpstr>
      <vt:lpstr>Fishing Down the Food Chain</vt:lpstr>
      <vt:lpstr>PowerPoint Presentation</vt:lpstr>
      <vt:lpstr>PowerPoint Presentation</vt:lpstr>
      <vt:lpstr>Invading Species</vt:lpstr>
      <vt:lpstr>Most (Un)Wanted</vt:lpstr>
      <vt:lpstr>Modern  View of Nature</vt:lpstr>
      <vt:lpstr>Mt. Saint Helens: Before, During &amp; After</vt:lpstr>
      <vt:lpstr>Mt. Saint Helens Recovery- Secondary Succession</vt:lpstr>
      <vt:lpstr>Satellite images in time-lapse video of 30 years of recovery</vt:lpstr>
      <vt:lpstr>PowerPoint Presentation</vt:lpstr>
      <vt:lpstr>PowerPoint Presentation</vt:lpstr>
    </vt:vector>
  </TitlesOfParts>
  <Company>Rensselaer Polytechnic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listeb</dc:creator>
  <cp:lastModifiedBy>Shablovsky, Georgi G.</cp:lastModifiedBy>
  <cp:revision>109</cp:revision>
  <dcterms:created xsi:type="dcterms:W3CDTF">2008-11-09T18:19:02Z</dcterms:created>
  <dcterms:modified xsi:type="dcterms:W3CDTF">2019-04-11T02:31:30Z</dcterms:modified>
</cp:coreProperties>
</file>