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xml" ContentType="application/vnd.openxmlformats-officedocument.presentationml.tags+xml"/>
  <Override PartName="/ppt/notesSlides/notesSlide34.xml" ContentType="application/vnd.openxmlformats-officedocument.presentationml.notesSlide+xml"/>
  <Override PartName="/ppt/tags/tag2.xml" ContentType="application/vnd.openxmlformats-officedocument.presentationml.tags+xml"/>
  <Override PartName="/ppt/notesSlides/notesSlide35.xml" ContentType="application/vnd.openxmlformats-officedocument.presentationml.notesSlide+xml"/>
  <Override PartName="/ppt/tags/tag3.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404" r:id="rId2"/>
    <p:sldId id="403" r:id="rId3"/>
    <p:sldId id="372" r:id="rId4"/>
    <p:sldId id="419" r:id="rId5"/>
    <p:sldId id="368" r:id="rId6"/>
    <p:sldId id="416" r:id="rId7"/>
    <p:sldId id="418" r:id="rId8"/>
    <p:sldId id="448" r:id="rId9"/>
    <p:sldId id="414" r:id="rId10"/>
    <p:sldId id="392" r:id="rId11"/>
    <p:sldId id="393" r:id="rId12"/>
    <p:sldId id="400" r:id="rId13"/>
    <p:sldId id="413" r:id="rId14"/>
    <p:sldId id="373" r:id="rId15"/>
    <p:sldId id="420" r:id="rId16"/>
    <p:sldId id="421" r:id="rId17"/>
    <p:sldId id="422" r:id="rId18"/>
    <p:sldId id="423" r:id="rId19"/>
    <p:sldId id="424" r:id="rId20"/>
    <p:sldId id="425" r:id="rId21"/>
    <p:sldId id="426" r:id="rId22"/>
    <p:sldId id="427" r:id="rId23"/>
    <p:sldId id="428" r:id="rId24"/>
    <p:sldId id="446" r:id="rId25"/>
    <p:sldId id="429" r:id="rId26"/>
    <p:sldId id="430" r:id="rId27"/>
    <p:sldId id="432" r:id="rId28"/>
    <p:sldId id="433" r:id="rId29"/>
    <p:sldId id="434" r:id="rId30"/>
    <p:sldId id="435" r:id="rId31"/>
    <p:sldId id="436" r:id="rId32"/>
    <p:sldId id="437" r:id="rId33"/>
    <p:sldId id="438" r:id="rId34"/>
    <p:sldId id="449" r:id="rId35"/>
    <p:sldId id="439" r:id="rId36"/>
    <p:sldId id="440" r:id="rId37"/>
    <p:sldId id="441" r:id="rId38"/>
    <p:sldId id="442" r:id="rId39"/>
    <p:sldId id="447" r:id="rId40"/>
    <p:sldId id="444" r:id="rId41"/>
  </p:sldIdLst>
  <p:sldSz cx="9144000" cy="6858000" type="screen4x3"/>
  <p:notesSz cx="7053263" cy="9356725"/>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67" autoAdjust="0"/>
    <p:restoredTop sz="93527"/>
  </p:normalViewPr>
  <p:slideViewPr>
    <p:cSldViewPr>
      <p:cViewPr varScale="1">
        <p:scale>
          <a:sx n="76" d="100"/>
          <a:sy n="76" d="100"/>
        </p:scale>
        <p:origin x="68"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2B2EB2-A8F2-0846-A798-4F13033CD68B}"/>
              </a:ext>
            </a:extLst>
          </p:cNvPr>
          <p:cNvSpPr>
            <a:spLocks noGrp="1"/>
          </p:cNvSpPr>
          <p:nvPr>
            <p:ph type="hdr" sz="quarter"/>
          </p:nvPr>
        </p:nvSpPr>
        <p:spPr>
          <a:xfrm>
            <a:off x="0" y="0"/>
            <a:ext cx="3055938" cy="468313"/>
          </a:xfrm>
          <a:prstGeom prst="rect">
            <a:avLst/>
          </a:prstGeom>
        </p:spPr>
        <p:txBody>
          <a:bodyPr vert="horz" lIns="93763" tIns="46881" rIns="93763" bIns="46881"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8228AD9C-18AA-C147-B926-6D291E172291}"/>
              </a:ext>
            </a:extLst>
          </p:cNvPr>
          <p:cNvSpPr>
            <a:spLocks noGrp="1"/>
          </p:cNvSpPr>
          <p:nvPr>
            <p:ph type="dt" idx="1"/>
          </p:nvPr>
        </p:nvSpPr>
        <p:spPr>
          <a:xfrm>
            <a:off x="3995738" y="0"/>
            <a:ext cx="3055937" cy="468313"/>
          </a:xfrm>
          <a:prstGeom prst="rect">
            <a:avLst/>
          </a:prstGeom>
        </p:spPr>
        <p:txBody>
          <a:bodyPr vert="horz" lIns="93763" tIns="46881" rIns="93763" bIns="46881" rtlCol="0"/>
          <a:lstStyle>
            <a:lvl1pPr algn="r" eaLnBrk="1" fontAlgn="auto" hangingPunct="1">
              <a:spcBef>
                <a:spcPts val="0"/>
              </a:spcBef>
              <a:spcAft>
                <a:spcPts val="0"/>
              </a:spcAft>
              <a:defRPr sz="1200">
                <a:latin typeface="+mn-lt"/>
                <a:cs typeface="+mn-cs"/>
              </a:defRPr>
            </a:lvl1pPr>
          </a:lstStyle>
          <a:p>
            <a:pPr>
              <a:defRPr/>
            </a:pPr>
            <a:fld id="{A34D690D-0BCA-4A64-BF08-806A96DAB6F6}" type="datetimeFigureOut">
              <a:rPr lang="en-US"/>
              <a:pPr>
                <a:defRPr/>
              </a:pPr>
              <a:t>11/30/2019</a:t>
            </a:fld>
            <a:endParaRPr lang="en-US"/>
          </a:p>
        </p:txBody>
      </p:sp>
      <p:sp>
        <p:nvSpPr>
          <p:cNvPr id="4" name="Slide Image Placeholder 3">
            <a:extLst>
              <a:ext uri="{FF2B5EF4-FFF2-40B4-BE49-F238E27FC236}">
                <a16:creationId xmlns:a16="http://schemas.microsoft.com/office/drawing/2014/main" id="{BEB60577-CEFD-DF45-BA19-C73D4135329E}"/>
              </a:ext>
            </a:extLst>
          </p:cNvPr>
          <p:cNvSpPr>
            <a:spLocks noGrp="1" noRot="1" noChangeAspect="1"/>
          </p:cNvSpPr>
          <p:nvPr>
            <p:ph type="sldImg" idx="2"/>
          </p:nvPr>
        </p:nvSpPr>
        <p:spPr>
          <a:xfrm>
            <a:off x="1189038" y="701675"/>
            <a:ext cx="4676775" cy="3508375"/>
          </a:xfrm>
          <a:prstGeom prst="rect">
            <a:avLst/>
          </a:prstGeom>
          <a:noFill/>
          <a:ln w="12700">
            <a:solidFill>
              <a:prstClr val="black"/>
            </a:solidFill>
          </a:ln>
        </p:spPr>
        <p:txBody>
          <a:bodyPr vert="horz" lIns="93763" tIns="46881" rIns="93763" bIns="46881" rtlCol="0" anchor="ctr"/>
          <a:lstStyle/>
          <a:p>
            <a:pPr lvl="0"/>
            <a:endParaRPr lang="en-US" noProof="0"/>
          </a:p>
        </p:txBody>
      </p:sp>
      <p:sp>
        <p:nvSpPr>
          <p:cNvPr id="5" name="Notes Placeholder 4">
            <a:extLst>
              <a:ext uri="{FF2B5EF4-FFF2-40B4-BE49-F238E27FC236}">
                <a16:creationId xmlns:a16="http://schemas.microsoft.com/office/drawing/2014/main" id="{647FE638-0456-1C41-9F26-EB7D3B6C318A}"/>
              </a:ext>
            </a:extLst>
          </p:cNvPr>
          <p:cNvSpPr>
            <a:spLocks noGrp="1"/>
          </p:cNvSpPr>
          <p:nvPr>
            <p:ph type="body" sz="quarter" idx="3"/>
          </p:nvPr>
        </p:nvSpPr>
        <p:spPr>
          <a:xfrm>
            <a:off x="704850" y="4445000"/>
            <a:ext cx="5643563" cy="4210050"/>
          </a:xfrm>
          <a:prstGeom prst="rect">
            <a:avLst/>
          </a:prstGeom>
        </p:spPr>
        <p:txBody>
          <a:bodyPr vert="horz" lIns="93763" tIns="46881" rIns="93763" bIns="46881"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EF96EBB-3832-6E4C-9374-6B29864D80CB}"/>
              </a:ext>
            </a:extLst>
          </p:cNvPr>
          <p:cNvSpPr>
            <a:spLocks noGrp="1"/>
          </p:cNvSpPr>
          <p:nvPr>
            <p:ph type="ftr" sz="quarter" idx="4"/>
          </p:nvPr>
        </p:nvSpPr>
        <p:spPr>
          <a:xfrm>
            <a:off x="0" y="8886825"/>
            <a:ext cx="3055938" cy="468313"/>
          </a:xfrm>
          <a:prstGeom prst="rect">
            <a:avLst/>
          </a:prstGeom>
        </p:spPr>
        <p:txBody>
          <a:bodyPr vert="horz" lIns="93763" tIns="46881" rIns="93763" bIns="46881"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FCBCCFA9-6192-5F46-8794-CE6A0017462D}"/>
              </a:ext>
            </a:extLst>
          </p:cNvPr>
          <p:cNvSpPr>
            <a:spLocks noGrp="1"/>
          </p:cNvSpPr>
          <p:nvPr>
            <p:ph type="sldNum" sz="quarter" idx="5"/>
          </p:nvPr>
        </p:nvSpPr>
        <p:spPr>
          <a:xfrm>
            <a:off x="3995738" y="8886825"/>
            <a:ext cx="3055937" cy="468313"/>
          </a:xfrm>
          <a:prstGeom prst="rect">
            <a:avLst/>
          </a:prstGeom>
        </p:spPr>
        <p:txBody>
          <a:bodyPr vert="horz" wrap="square" lIns="93763" tIns="46881" rIns="93763" bIns="46881"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3236CB74-DB0F-41F4-9C55-4E462E6FB1B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3B5430CA-D0AA-4C4A-A1E0-58F829F4B4A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a:extLst>
              <a:ext uri="{FF2B5EF4-FFF2-40B4-BE49-F238E27FC236}">
                <a16:creationId xmlns:a16="http://schemas.microsoft.com/office/drawing/2014/main" id="{A10D751D-0266-4DDA-B0FE-4B631DF3596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All of the photographs illustrate different food networks or webs.  Top left to right:  aquatic ecosystem in Little Rock Lake, impact of wolves in an ecosystem, North Atlantic food web.  Bottom left to right: simple forest food web, orcas and otters, part of a fresh water food web.</a:t>
            </a:r>
          </a:p>
        </p:txBody>
      </p:sp>
      <p:sp>
        <p:nvSpPr>
          <p:cNvPr id="15363" name="Slide Number Placeholder 3">
            <a:extLst>
              <a:ext uri="{FF2B5EF4-FFF2-40B4-BE49-F238E27FC236}">
                <a16:creationId xmlns:a16="http://schemas.microsoft.com/office/drawing/2014/main" id="{DC199DD1-2412-4DB8-A2F5-3895193E64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F7FEDEC-A15E-4421-983E-D8D76B400625}" type="slidenum">
              <a:rPr lang="en-US" altLang="en-US" smtClean="0"/>
              <a:pPr>
                <a:spcBef>
                  <a:spcPct val="0"/>
                </a:spcBef>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6ADE9B60-3DD7-4840-8C1D-6E9B645D61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Rectangle 3">
            <a:extLst>
              <a:ext uri="{FF2B5EF4-FFF2-40B4-BE49-F238E27FC236}">
                <a16:creationId xmlns:a16="http://schemas.microsoft.com/office/drawing/2014/main" id="{00BBD27D-1C26-4DDF-AB1B-9A6C0AA8AD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Similar questions here, just from a different perspective.  Systems get complicated quickly.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D9B5BAAD-EDD6-4A55-93EC-0887153FB9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Rectangle 3">
            <a:extLst>
              <a:ext uri="{FF2B5EF4-FFF2-40B4-BE49-F238E27FC236}">
                <a16:creationId xmlns:a16="http://schemas.microsoft.com/office/drawing/2014/main" id="{AD3486D2-B8A1-48F3-BC33-90759DC9B0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17354091-B8E4-40B9-9AC3-1DA508AD1E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Rectangle 3">
            <a:extLst>
              <a:ext uri="{FF2B5EF4-FFF2-40B4-BE49-F238E27FC236}">
                <a16:creationId xmlns:a16="http://schemas.microsoft.com/office/drawing/2014/main" id="{1B64FE55-F8AD-458A-B2C6-5D5766AFDB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This video shows how new computer models can be used to predict dynamic changes in an ecosystem.  The spheres are species and the size grows or shrinks to indicate abundance.  The cones show feeding relationships and rates where the pointed end of the cone is what gets eaten and the wide end of the cone who is eating it.  The size of the cone indicates rates.  The dynamics of most systems are such that fluctuations can be tolerated and while not an equilibrium the relationships do not have to remain steady.  Models are useful for prediction of impact of species extinctions and for introduction of invasive species.  The video provides an excellent example of how an ecosystem can be changed radically by removing a parasite, normally considered a good idea, and the fact that this changes the relationships in the ecosystem causing half of the species to go to extinction.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296961FE-A2D2-4564-BD41-C610461E199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028FABF-D596-4F97-8527-B8B37220EEB1}" type="slidenum">
              <a:rPr lang="en-US" altLang="en-US" smtClean="0"/>
              <a:pPr>
                <a:spcBef>
                  <a:spcPct val="0"/>
                </a:spcBef>
              </a:pPr>
              <a:t>14</a:t>
            </a:fld>
            <a:endParaRPr lang="en-US" altLang="en-US"/>
          </a:p>
        </p:txBody>
      </p:sp>
      <p:sp>
        <p:nvSpPr>
          <p:cNvPr id="40962" name="Rectangle 2">
            <a:extLst>
              <a:ext uri="{FF2B5EF4-FFF2-40B4-BE49-F238E27FC236}">
                <a16:creationId xmlns:a16="http://schemas.microsoft.com/office/drawing/2014/main" id="{AA7A566A-EF01-4503-9047-8BBE0D558D6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Rectangle 3">
            <a:extLst>
              <a:ext uri="{FF2B5EF4-FFF2-40B4-BE49-F238E27FC236}">
                <a16:creationId xmlns:a16="http://schemas.microsoft.com/office/drawing/2014/main" id="{97625381-7889-4D15-921F-03E5B6EE76B2}"/>
              </a:ext>
            </a:extLst>
          </p:cNvPr>
          <p:cNvSpPr>
            <a:spLocks noGrp="1" noChangeArrowheads="1"/>
          </p:cNvSpPr>
          <p:nvPr>
            <p:ph type="body" idx="1"/>
          </p:nvPr>
        </p:nvSpPr>
        <p:spPr bwMode="auto">
          <a:xfrm>
            <a:off x="939800" y="4440238"/>
            <a:ext cx="5173663" cy="280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31C58C5C-1D5B-4E88-AB30-C3AE932F1C97}"/>
              </a:ext>
            </a:extLst>
          </p:cNvPr>
          <p:cNvSpPr>
            <a:spLocks noGrp="1" noRot="1" noChangeAspect="1" noTextEdit="1"/>
          </p:cNvSpPr>
          <p:nvPr>
            <p:ph type="sldImg"/>
          </p:nvPr>
        </p:nvSpPr>
        <p:spPr bwMode="auto">
          <a:xfrm>
            <a:off x="1187450" y="701675"/>
            <a:ext cx="4678363" cy="3508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Rectangle 3">
            <a:extLst>
              <a:ext uri="{FF2B5EF4-FFF2-40B4-BE49-F238E27FC236}">
                <a16:creationId xmlns:a16="http://schemas.microsoft.com/office/drawing/2014/main" id="{94BDBF73-33FE-4331-AB9E-5723A606DF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Image of kelp ecosystem and question: Why did kelp ecosystems off Alaska begin to collapse in the 1990s? </a:t>
            </a:r>
            <a:r>
              <a:rPr lang="en-US" altLang="en-US" b="1" i="1"/>
              <a:t>note</a:t>
            </a:r>
            <a:r>
              <a:rPr lang="en-US" altLang="en-US"/>
              <a:t>: This BioThinking activity involves the relations between two ecosystems in the North Pacific off the coast of Alaska: Off-shore oceanic ecosystem and on-shore kelp forest ecosystem. Orcas are predators in both ecosystems but prefer sea lions and seals over otters because of their size and fat (otters smaller and with little fat). Oceanic ecosystem: sea lions and seals eat fish and Orcas eat sea lions and seals. Kelp forest: otters eat sea urchins, sea urchins eat kelp, kelp provides nursery for oceanic fish. For simplicity, seals are excluded from this activity. They play a role similar to that of sea lions.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275A6E0A-4A59-443F-9255-894152737AE1}"/>
              </a:ext>
            </a:extLst>
          </p:cNvPr>
          <p:cNvSpPr>
            <a:spLocks noGrp="1" noRot="1" noChangeAspect="1" noTextEdit="1"/>
          </p:cNvSpPr>
          <p:nvPr>
            <p:ph type="sldImg"/>
          </p:nvPr>
        </p:nvSpPr>
        <p:spPr bwMode="auto">
          <a:xfrm>
            <a:off x="1187450" y="701675"/>
            <a:ext cx="4678363" cy="3508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Rectangle 3">
            <a:extLst>
              <a:ext uri="{FF2B5EF4-FFF2-40B4-BE49-F238E27FC236}">
                <a16:creationId xmlns:a16="http://schemas.microsoft.com/office/drawing/2014/main" id="{D4AED6FC-51C7-4535-B32F-B492DAD3A1E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Image of kelp ecosystem with kelp and fish.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7FEE8EB5-2E39-47F8-9A96-C87ECA3AC5C1}"/>
              </a:ext>
            </a:extLst>
          </p:cNvPr>
          <p:cNvSpPr>
            <a:spLocks noGrp="1" noRot="1" noChangeAspect="1" noTextEdit="1"/>
          </p:cNvSpPr>
          <p:nvPr>
            <p:ph type="sldImg"/>
          </p:nvPr>
        </p:nvSpPr>
        <p:spPr bwMode="auto">
          <a:xfrm>
            <a:off x="1187450" y="701675"/>
            <a:ext cx="4678363" cy="3508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Rectangle 3">
            <a:extLst>
              <a:ext uri="{FF2B5EF4-FFF2-40B4-BE49-F238E27FC236}">
                <a16:creationId xmlns:a16="http://schemas.microsoft.com/office/drawing/2014/main" id="{4900A55D-0950-4038-BCC5-4BC22B54E7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Images of sea urchins and kelp ecosystem with statement: Sea urchins eat kelp.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977B1297-4F5F-4893-984D-213788DCCA80}"/>
              </a:ext>
            </a:extLst>
          </p:cNvPr>
          <p:cNvSpPr>
            <a:spLocks noGrp="1" noRot="1" noChangeAspect="1" noTextEdit="1"/>
          </p:cNvSpPr>
          <p:nvPr>
            <p:ph type="sldImg"/>
          </p:nvPr>
        </p:nvSpPr>
        <p:spPr bwMode="auto">
          <a:xfrm>
            <a:off x="1187450" y="701675"/>
            <a:ext cx="4678363" cy="3508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Rectangle 3">
            <a:extLst>
              <a:ext uri="{FF2B5EF4-FFF2-40B4-BE49-F238E27FC236}">
                <a16:creationId xmlns:a16="http://schemas.microsoft.com/office/drawing/2014/main" id="{AF383150-9466-4499-8A87-15CD0B0983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Image of sea otter holding a sea urchin and image of a sea urchin with title: Sea otters eat urchins.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5D875B45-FBD0-4979-852E-A7B8CB773332}"/>
              </a:ext>
            </a:extLst>
          </p:cNvPr>
          <p:cNvSpPr>
            <a:spLocks noGrp="1" noRot="1" noChangeAspect="1" noTextEdit="1"/>
          </p:cNvSpPr>
          <p:nvPr>
            <p:ph type="sldImg"/>
          </p:nvPr>
        </p:nvSpPr>
        <p:spPr bwMode="auto">
          <a:xfrm>
            <a:off x="1187450" y="701675"/>
            <a:ext cx="4678363" cy="3508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Rectangle 3">
            <a:extLst>
              <a:ext uri="{FF2B5EF4-FFF2-40B4-BE49-F238E27FC236}">
                <a16:creationId xmlns:a16="http://schemas.microsoft.com/office/drawing/2014/main" id="{2FE64789-BB37-403A-8EA7-590668A0F7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Images of sea lions and fish with title: Sea lions eat fish.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0CEEB066-4D59-4C38-9764-5CF06B86FAE5}"/>
              </a:ext>
            </a:extLst>
          </p:cNvPr>
          <p:cNvSpPr>
            <a:spLocks noGrp="1" noRot="1" noChangeAspect="1" noTextEdit="1"/>
          </p:cNvSpPr>
          <p:nvPr>
            <p:ph type="sldImg"/>
          </p:nvPr>
        </p:nvSpPr>
        <p:spPr bwMode="auto">
          <a:xfrm>
            <a:off x="1187450" y="701675"/>
            <a:ext cx="4678363" cy="3508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Rectangle 3">
            <a:extLst>
              <a:ext uri="{FF2B5EF4-FFF2-40B4-BE49-F238E27FC236}">
                <a16:creationId xmlns:a16="http://schemas.microsoft.com/office/drawing/2014/main" id="{AB73E287-FD61-4E24-95CC-3C9B0DB146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Images of orca (killer whale) and sea lions with title: Orcas eat sea lions.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11DF9F2D-897C-4807-93A8-C3D793DFAC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74C3CD4-7A8B-44E5-9F5A-4515CA83F25A}" type="slidenum">
              <a:rPr lang="en-US" altLang="en-US" smtClean="0"/>
              <a:pPr>
                <a:spcBef>
                  <a:spcPct val="0"/>
                </a:spcBef>
              </a:pPr>
              <a:t>2</a:t>
            </a:fld>
            <a:endParaRPr lang="en-US" altLang="en-US"/>
          </a:p>
        </p:txBody>
      </p:sp>
      <p:sp>
        <p:nvSpPr>
          <p:cNvPr id="17410" name="Rectangle 2">
            <a:extLst>
              <a:ext uri="{FF2B5EF4-FFF2-40B4-BE49-F238E27FC236}">
                <a16:creationId xmlns:a16="http://schemas.microsoft.com/office/drawing/2014/main" id="{E262E4E2-D97A-4C37-AD25-9A402EC18A9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a:extLst>
              <a:ext uri="{FF2B5EF4-FFF2-40B4-BE49-F238E27FC236}">
                <a16:creationId xmlns:a16="http://schemas.microsoft.com/office/drawing/2014/main" id="{20299938-90BD-304E-B1B6-754E05E02B63}"/>
              </a:ext>
            </a:extLst>
          </p:cNvPr>
          <p:cNvSpPr>
            <a:spLocks noGrp="1" noChangeArrowheads="1"/>
          </p:cNvSpPr>
          <p:nvPr>
            <p:ph type="body" idx="1"/>
          </p:nvPr>
        </p:nvSpPr>
        <p:spPr bwMode="auto">
          <a:xfrm>
            <a:off x="939800" y="4440238"/>
            <a:ext cx="5173663" cy="2809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7500" lnSpcReduction="20000"/>
          </a:bodyPr>
          <a:lstStyle/>
          <a:p>
            <a:pPr eaLnBrk="1" hangingPunct="1">
              <a:defRPr/>
            </a:pPr>
            <a:r>
              <a:rPr lang="en-US" altLang="en-US"/>
              <a:t>Harvey is a Senior Scientist with the Netherlands Institute of Ecology.  His interests are inlife history of parasitoides, plant-herbivore-parasitoids interactions, and community ecology.  Paraitoids spend most of their life in a single host which it ultimately kills.  With normal parasitism, the host is not killed.</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4A019351-72E4-4CF3-BBA6-1F6BEDA45D9E}"/>
              </a:ext>
            </a:extLst>
          </p:cNvPr>
          <p:cNvSpPr>
            <a:spLocks noGrp="1" noRot="1" noChangeAspect="1" noTextEdit="1"/>
          </p:cNvSpPr>
          <p:nvPr>
            <p:ph type="sldImg"/>
          </p:nvPr>
        </p:nvSpPr>
        <p:spPr bwMode="auto">
          <a:xfrm>
            <a:off x="1187450" y="701675"/>
            <a:ext cx="4678363" cy="3508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8" name="Rectangle 3">
            <a:extLst>
              <a:ext uri="{FF2B5EF4-FFF2-40B4-BE49-F238E27FC236}">
                <a16:creationId xmlns:a16="http://schemas.microsoft.com/office/drawing/2014/main" id="{F0EC1293-A9A7-4D2A-A9CA-21AB560F3D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Images of orca and sea otters with title: Orcas may also eat otters.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C690CED2-9229-423A-BADF-7F6BC5A98C01}"/>
              </a:ext>
            </a:extLst>
          </p:cNvPr>
          <p:cNvSpPr>
            <a:spLocks noGrp="1" noRot="1" noChangeAspect="1" noTextEdit="1"/>
          </p:cNvSpPr>
          <p:nvPr>
            <p:ph type="sldImg"/>
          </p:nvPr>
        </p:nvSpPr>
        <p:spPr bwMode="auto">
          <a:xfrm>
            <a:off x="1187450" y="701675"/>
            <a:ext cx="4678363" cy="3508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Rectangle 3">
            <a:extLst>
              <a:ext uri="{FF2B5EF4-FFF2-40B4-BE49-F238E27FC236}">
                <a16:creationId xmlns:a16="http://schemas.microsoft.com/office/drawing/2014/main" id="{328C499E-5CBA-487A-9B37-E49D758DC9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Images of key players in oceanic and kelp ecosystems and their feeding relationships: fish, sea lions, orcas, otters, sea urchins, kelp.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D3A042E6-61EC-4069-B289-7B29E44A8B45}"/>
              </a:ext>
            </a:extLst>
          </p:cNvPr>
          <p:cNvSpPr>
            <a:spLocks noGrp="1" noRot="1" noChangeAspect="1" noTextEdit="1"/>
          </p:cNvSpPr>
          <p:nvPr>
            <p:ph type="sldImg"/>
          </p:nvPr>
        </p:nvSpPr>
        <p:spPr bwMode="auto">
          <a:xfrm>
            <a:off x="1187450" y="701675"/>
            <a:ext cx="4678363" cy="3508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Rectangle 3">
            <a:extLst>
              <a:ext uri="{FF2B5EF4-FFF2-40B4-BE49-F238E27FC236}">
                <a16:creationId xmlns:a16="http://schemas.microsoft.com/office/drawing/2014/main" id="{B19AC915-672F-4800-9ECC-DC0F4A0C45E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Image of fishing boat and key players as above and question: What happens to these ecosystems under fishing pressure?</a:t>
            </a:r>
            <a:r>
              <a:rPr lang="en-US" altLang="en-US" b="1" i="1"/>
              <a:t> </a:t>
            </a:r>
            <a:r>
              <a:rPr lang="en-US" altLang="en-US" b="1"/>
              <a:t>note</a:t>
            </a:r>
            <a:r>
              <a:rPr lang="en-US" altLang="en-US"/>
              <a:t>: Have each individual complete a prediction sheet. Then ask students to turn to neighbor and compare predictions. After a minute or so, pick a group at random to give their predictions and the bases for their predictions to stimulate class discussion.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D84000EB-1B10-41BA-BCCD-310EB0A089DB}"/>
              </a:ext>
            </a:extLst>
          </p:cNvPr>
          <p:cNvSpPr>
            <a:spLocks noGrp="1" noRot="1" noChangeAspect="1" noTextEdit="1"/>
          </p:cNvSpPr>
          <p:nvPr>
            <p:ph type="sldImg"/>
          </p:nvPr>
        </p:nvSpPr>
        <p:spPr bwMode="auto">
          <a:xfrm>
            <a:off x="1187450" y="701675"/>
            <a:ext cx="4678363" cy="3508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6" name="Rectangle 3">
            <a:extLst>
              <a:ext uri="{FF2B5EF4-FFF2-40B4-BE49-F238E27FC236}">
                <a16:creationId xmlns:a16="http://schemas.microsoft.com/office/drawing/2014/main" id="{78F3564B-E803-47E4-ABD3-A0EDE1107C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Images as in slide 16 but with smaller images of sea lions, otters, and kelp, and larger image of sea urchins to illustrate continuing reverberations in these food chains that were initiated by heavy fishing pressure. The end result can be the collapse of the kelp ecosystem and major disruption (or collapse) of the oceanic ecosystem.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2A7E017A-201B-44D3-93DD-46C280BC5532}"/>
              </a:ext>
            </a:extLst>
          </p:cNvPr>
          <p:cNvSpPr>
            <a:spLocks noGrp="1" noRot="1" noChangeAspect="1" noTextEdit="1"/>
          </p:cNvSpPr>
          <p:nvPr>
            <p:ph type="sldImg"/>
          </p:nvPr>
        </p:nvSpPr>
        <p:spPr bwMode="auto">
          <a:xfrm>
            <a:off x="1187450" y="701675"/>
            <a:ext cx="4678363" cy="3508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4" name="Rectangle 3">
            <a:extLst>
              <a:ext uri="{FF2B5EF4-FFF2-40B4-BE49-F238E27FC236}">
                <a16:creationId xmlns:a16="http://schemas.microsoft.com/office/drawing/2014/main" id="{633894E8-0916-40D0-9B04-53278339AF5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Image of fishing boat and statement: More boats leads to fewer fish. </a:t>
            </a:r>
            <a:endParaRPr lang="en-US" altLang="en-US" b="1"/>
          </a:p>
          <a:p>
            <a:r>
              <a:rPr lang="en-US" altLang="en-US" b="1"/>
              <a:t>note</a:t>
            </a:r>
            <a:r>
              <a:rPr lang="en-US" altLang="en-US"/>
              <a:t>: Conclude ILA by asking class what role the otters play in the inshore ecosystem. They are keystone predators. What ecological principle is illustrated by humans? This is an example of competition where humans are competitively superior to sea lions and seals in harvesting oceanic fish. As a consequence sea lion and seal abundances decrease and orcas turn to eating more otters which, in turn, cause a collapse in the kelp ecosystem. With oceanic fish nurseries impoverished, oceanic fish abundance decreases even more.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a:extLst>
              <a:ext uri="{FF2B5EF4-FFF2-40B4-BE49-F238E27FC236}">
                <a16:creationId xmlns:a16="http://schemas.microsoft.com/office/drawing/2014/main" id="{4BA25C3C-EEA7-4EC5-8B23-EE13B76C4F6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2" name="Notes Placeholder 2">
            <a:extLst>
              <a:ext uri="{FF2B5EF4-FFF2-40B4-BE49-F238E27FC236}">
                <a16:creationId xmlns:a16="http://schemas.microsoft.com/office/drawing/2014/main" id="{9D603A50-E451-4DA5-9275-512409B9ED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We have discussed energy flow utilizing sunlight as the input energy source and primary producers as the plant or photosynthetic life forms as primary producers.  The inefficiency of energy cycling has been demonstrated and explains why there are so few levels of consumers- systems rarely go beyond 3 to 4 levels.  The part that we have not discussed is the chemical cycling.  It is truly a cycle where the abiotic resources limit the overall ecosystem.  The abiotic resources include air, water and soil while the biotic are members of the ecosystem.  Chemical resources include C, N, P, and water.  There are a few trace elements that are utilized.  The primary producers acquire these chemicals and fix them into organic compounds that are then utilized in a similar way to the enrgy flow.  However, dead organisms have their elements recycled by the decomposers, bacteria and fungi, who return the nutrients to the abiotic part of the ecosystem.  </a:t>
            </a:r>
          </a:p>
        </p:txBody>
      </p:sp>
      <p:sp>
        <p:nvSpPr>
          <p:cNvPr id="66563" name="Slide Number Placeholder 3">
            <a:extLst>
              <a:ext uri="{FF2B5EF4-FFF2-40B4-BE49-F238E27FC236}">
                <a16:creationId xmlns:a16="http://schemas.microsoft.com/office/drawing/2014/main" id="{BCDF9FAD-5026-4D1B-AD6A-F8BFE8E531B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37BEC11-042B-4885-9C6A-F5450B2FEDB9}" type="slidenum">
              <a:rPr lang="en-US" altLang="en-US" smtClean="0"/>
              <a:pPr>
                <a:spcBef>
                  <a:spcPct val="0"/>
                </a:spcBef>
              </a:pPr>
              <a:t>27</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id="{3562130A-5723-493B-BC43-EB3C3175206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0" name="Notes Placeholder 2">
            <a:extLst>
              <a:ext uri="{FF2B5EF4-FFF2-40B4-BE49-F238E27FC236}">
                <a16:creationId xmlns:a16="http://schemas.microsoft.com/office/drawing/2014/main" id="{B43C50D9-7A14-4160-9F38-960F11FC71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general cycle is a simplification from the previous slide where we show the abiotic reservoir and the geologic processes that provide access to the primary producers for uptake and distribution to the various levels of the trophic system.  Notice the prominent roles of the decomposers.  The abiotic reservoir is where the chemicals build up.  Carbon comes from the CO2 in the atmosphere whereas P comes from the soil only.  We will discuss the C, P, and N cycles presented in the other three diagrams in more detail in the following slides.</a:t>
            </a:r>
          </a:p>
        </p:txBody>
      </p:sp>
      <p:sp>
        <p:nvSpPr>
          <p:cNvPr id="68611" name="Slide Number Placeholder 3">
            <a:extLst>
              <a:ext uri="{FF2B5EF4-FFF2-40B4-BE49-F238E27FC236}">
                <a16:creationId xmlns:a16="http://schemas.microsoft.com/office/drawing/2014/main" id="{DEF86842-A33B-4480-B3E2-2AB9D7283C6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8B54D78-BAA0-49A1-B90C-CE2371CB843F}" type="slidenum">
              <a:rPr lang="en-US" altLang="en-US" smtClean="0"/>
              <a:pPr>
                <a:spcBef>
                  <a:spcPct val="0"/>
                </a:spcBef>
              </a:pPr>
              <a:t>28</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a:extLst>
              <a:ext uri="{FF2B5EF4-FFF2-40B4-BE49-F238E27FC236}">
                <a16:creationId xmlns:a16="http://schemas.microsoft.com/office/drawing/2014/main" id="{D50A185B-5C34-41AF-B665-F12C5FB70A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8" name="Notes Placeholder 2">
            <a:extLst>
              <a:ext uri="{FF2B5EF4-FFF2-40B4-BE49-F238E27FC236}">
                <a16:creationId xmlns:a16="http://schemas.microsoft.com/office/drawing/2014/main" id="{75604C9E-1362-414C-93C8-1A6801FECD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Rocks are the only source of P for terrestrial ecosystems and rocks with high P content can be mined.  The biotic realm requires P for nucleic acids, ATP, and phospholipids.  We need it for bones and teeth.  Let’s follow the cycle.  Weathering of rock adds inorganic phosphate PO</a:t>
            </a:r>
            <a:r>
              <a:rPr lang="en-US" altLang="en-US" sz="900" baseline="-25000"/>
              <a:t>4</a:t>
            </a:r>
            <a:r>
              <a:rPr lang="en-US" altLang="en-US" baseline="30000"/>
              <a:t>3-</a:t>
            </a:r>
            <a:r>
              <a:rPr lang="en-US" altLang="en-US"/>
              <a:t> to the soil.  Plants absorb and assimilate into organic compounds to put phophate into the biotic part of the cycle.  Consumers pick it up and decomposers return it to the soil.  Some terrestrial phosphorus leaches into the water system and eventually becomes part of rocks.  This portion is removed from the cycle until the rocks are uplifted by geologic processes where they can be weathered.</a:t>
            </a:r>
          </a:p>
        </p:txBody>
      </p:sp>
      <p:sp>
        <p:nvSpPr>
          <p:cNvPr id="70659" name="Slide Number Placeholder 3">
            <a:extLst>
              <a:ext uri="{FF2B5EF4-FFF2-40B4-BE49-F238E27FC236}">
                <a16:creationId xmlns:a16="http://schemas.microsoft.com/office/drawing/2014/main" id="{0B30A4EB-07E7-4BEA-828D-37F7C0DB92B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1C7652E-4359-491D-A0C3-A19ABC34DC6D}" type="slidenum">
              <a:rPr lang="en-US" altLang="en-US" smtClean="0"/>
              <a:pPr>
                <a:spcBef>
                  <a:spcPct val="0"/>
                </a:spcBef>
              </a:pPr>
              <a:t>29</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a:extLst>
              <a:ext uri="{FF2B5EF4-FFF2-40B4-BE49-F238E27FC236}">
                <a16:creationId xmlns:a16="http://schemas.microsoft.com/office/drawing/2014/main" id="{DD27BA55-096B-48A8-AFE6-26D07E1C67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6" name="Notes Placeholder 2">
            <a:extLst>
              <a:ext uri="{FF2B5EF4-FFF2-40B4-BE49-F238E27FC236}">
                <a16:creationId xmlns:a16="http://schemas.microsoft.com/office/drawing/2014/main" id="{401631AB-3E92-4A18-A16F-B9C2A797DF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Many disturbances around lakes such as deforestation or building of homes have an impact on the run off of water.  With P in the soil, it can be leached into the water.  The lake above is in Northern Ontario and the study was done by Dr. David Schindler, Professor of Ecology at University of Alberta.  His group divided a lake into two basins. In both sections additional C and N was added while only the upper portion of the lake received additional P.  The additional P caused the algae and cyanobacteria to “bloom” or grow rapidly.  This bloom causes a decrease in oxygen available during the night when photosynthetic organisms respire only.  As the organisms die and settle to the bottom of the lake decomposers utilize more of the oxygen.  This double whammy makes it more difficult for other organisms higher up the food chain to survive with reduced oxygenation of the water.  Giant impact on fish.  Why the experiment?  In the late 1960’s eutrophication was a great problem and understanding the cause was important.  The cause turned out to be P and the use of phosphate-containing detergents was a major problem as the added P leached into lakes.  </a:t>
            </a:r>
          </a:p>
        </p:txBody>
      </p:sp>
      <p:sp>
        <p:nvSpPr>
          <p:cNvPr id="72707" name="Slide Number Placeholder 3">
            <a:extLst>
              <a:ext uri="{FF2B5EF4-FFF2-40B4-BE49-F238E27FC236}">
                <a16:creationId xmlns:a16="http://schemas.microsoft.com/office/drawing/2014/main" id="{977C75F6-A2E9-485F-9041-09DCC9500AE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230BBF5-7655-4FD9-BF16-F0F853C485F0}" type="slidenum">
              <a:rPr lang="en-US" altLang="en-US" smtClean="0"/>
              <a:pPr>
                <a:spcBef>
                  <a:spcPct val="0"/>
                </a:spcBef>
              </a:pPr>
              <a:t>30</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a:extLst>
              <a:ext uri="{FF2B5EF4-FFF2-40B4-BE49-F238E27FC236}">
                <a16:creationId xmlns:a16="http://schemas.microsoft.com/office/drawing/2014/main" id="{65E4186D-C667-4CA4-B05D-33FB7312E5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4" name="Notes Placeholder 2">
            <a:extLst>
              <a:ext uri="{FF2B5EF4-FFF2-40B4-BE49-F238E27FC236}">
                <a16:creationId xmlns:a16="http://schemas.microsoft.com/office/drawing/2014/main" id="{9FF2D27E-9AFD-4C18-8E70-5D68BC0DAA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 is an essential element for all living systems as it is a component of nucleic acids and proteins. There are two abiotic reservoirs for N- air and soil.  The atmosphere is 80% nitrogen gas- N</a:t>
            </a:r>
            <a:r>
              <a:rPr lang="en-US" altLang="en-US" baseline="-25000"/>
              <a:t>2</a:t>
            </a:r>
            <a:r>
              <a:rPr lang="en-US" altLang="en-US"/>
              <a:t>- but plants cannot absorb it in this form.  Bacteria must fix the atmospheric nitrogen and this process occurs in two communities of bacteria.  Legumes and other specific plants have symbiotic relationship with N-fixing bacteria that live in their roots.  These bacteria provide N directly to the plant in a form that they can utilize.  Other free-living bacteria fix N and liberate it into the soil.  In both cases the N is provided as ammonium or NH</a:t>
            </a:r>
            <a:r>
              <a:rPr lang="en-US" altLang="en-US" baseline="-25000"/>
              <a:t>4</a:t>
            </a:r>
            <a:r>
              <a:rPr lang="en-US" altLang="en-US" baseline="30000"/>
              <a:t>+</a:t>
            </a:r>
            <a:r>
              <a:rPr lang="en-US" altLang="en-US"/>
              <a:t>.   Some plants can take this up directly but other prefer it in the form of nitrates (NO</a:t>
            </a:r>
            <a:r>
              <a:rPr lang="en-US" altLang="en-US" baseline="-25000"/>
              <a:t>3</a:t>
            </a:r>
            <a:r>
              <a:rPr lang="en-US" altLang="en-US" baseline="30000"/>
              <a:t>-</a:t>
            </a:r>
            <a:r>
              <a:rPr lang="en-US" altLang="en-US"/>
              <a:t>).  From here assimilation to higher trophic levels occurs normally with amino acids and nucleotides being the most common recycled materials.  Consumers excrete some nitrogen in organic form as urea which is useful as a fertilizer.  Decomposers recycle the N as ammonium.  The denitrifying bacteria can take nitrates and convert it into atmospheric N</a:t>
            </a:r>
            <a:r>
              <a:rPr lang="en-US" altLang="en-US" baseline="-25000"/>
              <a:t>2</a:t>
            </a:r>
            <a:r>
              <a:rPr lang="en-US" altLang="en-US"/>
              <a:t>.   Human activity has impacted the nitrogen cycle and our environment.  Large amounts of fertilizer runoff and feedlot waste add N to our watershed.  In aquatic systems where N is limiting, runoff can cause bloom os microorganisms and nitrates in drinking water can be converted to nitrites which can be toxic at high enough concentrations.</a:t>
            </a:r>
          </a:p>
        </p:txBody>
      </p:sp>
      <p:sp>
        <p:nvSpPr>
          <p:cNvPr id="74755" name="Slide Number Placeholder 3">
            <a:extLst>
              <a:ext uri="{FF2B5EF4-FFF2-40B4-BE49-F238E27FC236}">
                <a16:creationId xmlns:a16="http://schemas.microsoft.com/office/drawing/2014/main" id="{213CD179-C100-42D1-9D67-EB4274EDC5F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489FE1D-D276-45D8-918C-96DE79FB40E2}" type="slidenum">
              <a:rPr lang="en-US" altLang="en-US" smtClean="0"/>
              <a:pPr>
                <a:spcBef>
                  <a:spcPct val="0"/>
                </a:spcBef>
              </a:pPr>
              <a:t>31</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54A3845F-2D57-49A7-88DC-913A476B9E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283D00C-1803-4635-8316-648F296376ED}" type="slidenum">
              <a:rPr lang="en-US" altLang="en-US" smtClean="0"/>
              <a:pPr>
                <a:spcBef>
                  <a:spcPct val="0"/>
                </a:spcBef>
              </a:pPr>
              <a:t>3</a:t>
            </a:fld>
            <a:endParaRPr lang="en-US" altLang="en-US"/>
          </a:p>
        </p:txBody>
      </p:sp>
      <p:sp>
        <p:nvSpPr>
          <p:cNvPr id="19458" name="Rectangle 2">
            <a:extLst>
              <a:ext uri="{FF2B5EF4-FFF2-40B4-BE49-F238E27FC236}">
                <a16:creationId xmlns:a16="http://schemas.microsoft.com/office/drawing/2014/main" id="{D9F97385-B384-44DA-9BFC-34D14C67E00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Rectangle 3">
            <a:extLst>
              <a:ext uri="{FF2B5EF4-FFF2-40B4-BE49-F238E27FC236}">
                <a16:creationId xmlns:a16="http://schemas.microsoft.com/office/drawing/2014/main" id="{B69C4FE7-48C2-49A3-BF1F-2963540B5A08}"/>
              </a:ext>
            </a:extLst>
          </p:cNvPr>
          <p:cNvSpPr>
            <a:spLocks noGrp="1" noChangeArrowheads="1"/>
          </p:cNvSpPr>
          <p:nvPr>
            <p:ph type="body" idx="1"/>
          </p:nvPr>
        </p:nvSpPr>
        <p:spPr bwMode="auto">
          <a:xfrm>
            <a:off x="939800" y="4440238"/>
            <a:ext cx="5173663" cy="280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a:extLst>
              <a:ext uri="{FF2B5EF4-FFF2-40B4-BE49-F238E27FC236}">
                <a16:creationId xmlns:a16="http://schemas.microsoft.com/office/drawing/2014/main" id="{E9B41231-E448-4508-8269-69135B694ED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2" name="Notes Placeholder 2">
            <a:extLst>
              <a:ext uri="{FF2B5EF4-FFF2-40B4-BE49-F238E27FC236}">
                <a16:creationId xmlns:a16="http://schemas.microsoft.com/office/drawing/2014/main" id="{78AB1455-A94B-4821-BA6D-BF2D39A92B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 has an atmospheric reservoir and it cycles globally.  C is the major component of organic molecules and obviously is important in the biotic realm.  Photosynthesis provides the mechanism for fixation of CO</a:t>
            </a:r>
            <a:r>
              <a:rPr lang="en-US" altLang="en-US" baseline="-25000"/>
              <a:t>2</a:t>
            </a:r>
            <a:r>
              <a:rPr lang="en-US" altLang="en-US"/>
              <a:t> into more complex organic molecules and is a major role of primary producers.  The higher trophic levels are dependent upon the primary producers.  Cellular respiration by most living forms releases CO</a:t>
            </a:r>
            <a:r>
              <a:rPr lang="en-US" altLang="en-US" baseline="-25000"/>
              <a:t>2</a:t>
            </a:r>
            <a:r>
              <a:rPr lang="en-US" altLang="en-US"/>
              <a:t> to the atmosphere as do decomposers who recycle all living forms.  In this part of the cycle there is almost a reciprocal relationship.  However, look at item #5 where CO</a:t>
            </a:r>
            <a:r>
              <a:rPr lang="en-US" altLang="en-US" baseline="-25000"/>
              <a:t>2</a:t>
            </a:r>
            <a:r>
              <a:rPr lang="en-US" altLang="en-US"/>
              <a:t> is added to the atmosphere from burning of wood and fossil fuels.  Here begins the arguments of global warming.</a:t>
            </a:r>
          </a:p>
        </p:txBody>
      </p:sp>
      <p:sp>
        <p:nvSpPr>
          <p:cNvPr id="76803" name="Slide Number Placeholder 3">
            <a:extLst>
              <a:ext uri="{FF2B5EF4-FFF2-40B4-BE49-F238E27FC236}">
                <a16:creationId xmlns:a16="http://schemas.microsoft.com/office/drawing/2014/main" id="{9FC014D1-D227-40EC-AC18-A742555972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5AA4EAB-D863-456C-B3AD-474F8F667482}" type="slidenum">
              <a:rPr lang="en-US" altLang="en-US" smtClean="0"/>
              <a:pPr>
                <a:spcBef>
                  <a:spcPct val="0"/>
                </a:spcBef>
              </a:pPr>
              <a:t>32</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a:extLst>
              <a:ext uri="{FF2B5EF4-FFF2-40B4-BE49-F238E27FC236}">
                <a16:creationId xmlns:a16="http://schemas.microsoft.com/office/drawing/2014/main" id="{74022A85-BB5E-42B6-9896-AAD8B6BF7B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0" name="Notes Placeholder 2">
            <a:extLst>
              <a:ext uri="{FF2B5EF4-FFF2-40B4-BE49-F238E27FC236}">
                <a16:creationId xmlns:a16="http://schemas.microsoft.com/office/drawing/2014/main" id="{7974A1AA-BE44-4448-BDB5-6E49E02DD2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Review of video on Global Warming and Climate Change.  At the beginning of the industrial revolution two centuries ago we began to use fossil fuels to drive industry.  In 1896 Swedish scientist Svante Arrhenius published the first paper in </a:t>
            </a:r>
            <a:r>
              <a:rPr lang="en-US" altLang="en-US" i="1"/>
              <a:t>Science</a:t>
            </a:r>
            <a:r>
              <a:rPr lang="en-US" altLang="en-US"/>
              <a:t> implying a relationship between [CO</a:t>
            </a:r>
            <a:r>
              <a:rPr lang="en-US" altLang="en-US" baseline="-25000"/>
              <a:t>2</a:t>
            </a:r>
            <a:r>
              <a:rPr lang="en-US" altLang="en-US"/>
              <a:t>] and temperature change.  Suggested a doubling of [CO</a:t>
            </a:r>
            <a:r>
              <a:rPr lang="en-US" altLang="en-US" baseline="-25000"/>
              <a:t>2</a:t>
            </a:r>
            <a:r>
              <a:rPr lang="en-US" altLang="en-US"/>
              <a:t>] led to a temperature change of 5</a:t>
            </a:r>
            <a:r>
              <a:rPr lang="en-US" altLang="en-US" baseline="30000"/>
              <a:t>o</a:t>
            </a:r>
            <a:r>
              <a:rPr lang="en-US" altLang="en-US"/>
              <a:t>C.   This was the first indication of human impacts above the normal cycling relationship of [CO</a:t>
            </a:r>
            <a:r>
              <a:rPr lang="en-US" altLang="en-US" baseline="-25000"/>
              <a:t>2</a:t>
            </a:r>
            <a:r>
              <a:rPr lang="en-US" altLang="en-US"/>
              <a:t>] and temperature.  In March 1958 Charles D. Keeling began to measure [CO</a:t>
            </a:r>
            <a:r>
              <a:rPr lang="en-US" altLang="en-US" baseline="-25000"/>
              <a:t>2</a:t>
            </a:r>
            <a:r>
              <a:rPr lang="en-US" altLang="en-US"/>
              <a:t>] at Mauna Loa Observatory in Hawaii with readings every 10 seconds for 40 years.  This generated the famous Keeling curve shown in the figure.  The seasonal variations in [CO</a:t>
            </a:r>
            <a:r>
              <a:rPr lang="en-US" altLang="en-US" baseline="-25000"/>
              <a:t>2</a:t>
            </a:r>
            <a:r>
              <a:rPr lang="en-US" altLang="en-US"/>
              <a:t>] are shown by the up and down pattern where more CO</a:t>
            </a:r>
            <a:r>
              <a:rPr lang="en-US" altLang="en-US" baseline="-25000"/>
              <a:t>2 </a:t>
            </a:r>
            <a:r>
              <a:rPr lang="en-US" altLang="en-US"/>
              <a:t>is fixed in the summer and less in the winter.  The video then shifts to follow the work of Wally Broecker in relationship to the normal trans-Atlantic conveyor belt of ocean current impacts.  It illustrates the normal affect of the current on warming Europe and states that a change in the operation of the conveyor would drive European temperatures down.  What might cause this change is an input of freshwater which would cause the conveyor to shut down.  The density of cold salty water is less than that of warm salty water and fresh water has even less density.  Fresh water input can come from the melting of the polar ice cap which is occurring as temperatures increase.  Addition of fresh water will stop the Atlantic conveyor and cause colder temperatures in Europe.   If Global warming continues we can expect more radical climate changes that will vary with where we are looking in the Earth’s biomes. </a:t>
            </a:r>
          </a:p>
        </p:txBody>
      </p:sp>
      <p:sp>
        <p:nvSpPr>
          <p:cNvPr id="78851" name="Slide Number Placeholder 3">
            <a:extLst>
              <a:ext uri="{FF2B5EF4-FFF2-40B4-BE49-F238E27FC236}">
                <a16:creationId xmlns:a16="http://schemas.microsoft.com/office/drawing/2014/main" id="{32D451C1-A7BF-4F5E-A31B-DF64C025918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2EB5751-6102-444C-9D00-3FBDC2DD1F58}" type="slidenum">
              <a:rPr lang="en-US" altLang="en-US" smtClean="0"/>
              <a:pPr>
                <a:spcBef>
                  <a:spcPct val="0"/>
                </a:spcBef>
              </a:pPr>
              <a:t>33</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D1D30188-5CC5-4043-BC75-92FBCF21E5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BF086AD-9A17-4C6E-9D30-1C3091FA2F76}" type="slidenum">
              <a:rPr lang="en-US" altLang="en-US" smtClean="0"/>
              <a:pPr>
                <a:spcBef>
                  <a:spcPct val="0"/>
                </a:spcBef>
              </a:pPr>
              <a:t>35</a:t>
            </a:fld>
            <a:endParaRPr lang="en-US" altLang="en-US"/>
          </a:p>
        </p:txBody>
      </p:sp>
      <p:sp>
        <p:nvSpPr>
          <p:cNvPr id="81922" name="Rectangle 2">
            <a:extLst>
              <a:ext uri="{FF2B5EF4-FFF2-40B4-BE49-F238E27FC236}">
                <a16:creationId xmlns:a16="http://schemas.microsoft.com/office/drawing/2014/main" id="{F2FA7F37-A86F-42A7-AD2A-753E047C292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Rectangle 3">
            <a:extLst>
              <a:ext uri="{FF2B5EF4-FFF2-40B4-BE49-F238E27FC236}">
                <a16:creationId xmlns:a16="http://schemas.microsoft.com/office/drawing/2014/main" id="{73FDA0F4-C193-45D4-BBD6-BE73F893C2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The 900,000 year history of Earth’s fluctuating surface temperature. Temperatures have varied ~7 degrees centigrade and correlate with ice ages occurring about every 100,000 years.  Most of these data come from analysis of ice cores that have built up over long periods of time.  This is from Antarctica.  Delta deuterium data is used as a proxy for temperature information in ice cores.  The ratio of H to D is indicative of temperature changes. In Antarctica, a cooling of 1°C results in a decrease of 9 per mil deuterium (Abysov et al. 1995).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B16672ED-23F4-4255-8918-500BE25E30C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854E361-8431-47B6-A0E6-D70CC5FFE6AA}" type="slidenum">
              <a:rPr lang="en-US" altLang="en-US" smtClean="0"/>
              <a:pPr>
                <a:spcBef>
                  <a:spcPct val="0"/>
                </a:spcBef>
              </a:pPr>
              <a:t>36</a:t>
            </a:fld>
            <a:endParaRPr lang="en-US" altLang="en-US"/>
          </a:p>
        </p:txBody>
      </p:sp>
      <p:sp>
        <p:nvSpPr>
          <p:cNvPr id="83970" name="Rectangle 2">
            <a:extLst>
              <a:ext uri="{FF2B5EF4-FFF2-40B4-BE49-F238E27FC236}">
                <a16:creationId xmlns:a16="http://schemas.microsoft.com/office/drawing/2014/main" id="{3B62749B-F353-49D7-800B-21C2625461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Rectangle 3">
            <a:extLst>
              <a:ext uri="{FF2B5EF4-FFF2-40B4-BE49-F238E27FC236}">
                <a16:creationId xmlns:a16="http://schemas.microsoft.com/office/drawing/2014/main" id="{650A23AF-2543-4FC9-9CC1-D6E7194D1EC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The 400,000 year history of atmospheric CO</a:t>
            </a:r>
            <a:r>
              <a:rPr lang="en-US" altLang="en-US" baseline="-25000"/>
              <a:t>2</a:t>
            </a:r>
            <a:r>
              <a:rPr lang="en-US" altLang="en-US"/>
              <a:t> concentration that shows a 100,000 year cycle that also correlates with the coming and going of ice ages. CO</a:t>
            </a:r>
            <a:r>
              <a:rPr lang="en-US" altLang="en-US" baseline="-25000"/>
              <a:t>2 </a:t>
            </a:r>
            <a:r>
              <a:rPr lang="en-US" altLang="en-US"/>
              <a:t>can be measured from the trapped air bubbles in the ice column.</a:t>
            </a:r>
            <a:r>
              <a:rPr lang="en-US" altLang="en-US" baseline="-25000"/>
              <a:t> </a:t>
            </a:r>
            <a:endParaRPr lang="en-US" altLang="en-US"/>
          </a:p>
        </p:txBody>
      </p:sp>
    </p:spTree>
    <p:custDataLst>
      <p:tags r:id="rId1"/>
    </p:custData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66C1DF42-4F10-4D28-B85E-0C181FC53E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2C5923D-304C-4F9A-A537-A4F82755F2C2}" type="slidenum">
              <a:rPr lang="en-US" altLang="en-US" smtClean="0"/>
              <a:pPr>
                <a:spcBef>
                  <a:spcPct val="0"/>
                </a:spcBef>
              </a:pPr>
              <a:t>37</a:t>
            </a:fld>
            <a:endParaRPr lang="en-US" altLang="en-US"/>
          </a:p>
        </p:txBody>
      </p:sp>
      <p:sp>
        <p:nvSpPr>
          <p:cNvPr id="86018" name="Rectangle 2">
            <a:extLst>
              <a:ext uri="{FF2B5EF4-FFF2-40B4-BE49-F238E27FC236}">
                <a16:creationId xmlns:a16="http://schemas.microsoft.com/office/drawing/2014/main" id="{5BFF0B52-CA55-47AA-815F-CC425486F1D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Rectangle 3">
            <a:extLst>
              <a:ext uri="{FF2B5EF4-FFF2-40B4-BE49-F238E27FC236}">
                <a16:creationId xmlns:a16="http://schemas.microsoft.com/office/drawing/2014/main" id="{0557A3C3-3565-43A1-9D26-A7DD9033999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The temperature and CO</a:t>
            </a:r>
            <a:r>
              <a:rPr lang="en-US" altLang="en-US" baseline="-25000"/>
              <a:t>2</a:t>
            </a:r>
            <a:r>
              <a:rPr lang="en-US" altLang="en-US"/>
              <a:t> histories in slides 35 and 36 are presented together so they can be used to open a class discussion on the factors contributing to CO</a:t>
            </a:r>
            <a:r>
              <a:rPr lang="en-US" altLang="en-US" baseline="-25000"/>
              <a:t>2</a:t>
            </a:r>
            <a:r>
              <a:rPr lang="en-US" altLang="en-US"/>
              <a:t> concentration and global climate change.</a:t>
            </a:r>
          </a:p>
        </p:txBody>
      </p:sp>
    </p:spTree>
    <p:custDataLst>
      <p:tags r:id="rId1"/>
    </p:custData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8A87491B-7B8F-45F7-9082-DB53DE691A6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83DA06F-466D-477C-B1DE-739BB6410CAB}" type="slidenum">
              <a:rPr lang="en-US" altLang="en-US" smtClean="0"/>
              <a:pPr>
                <a:spcBef>
                  <a:spcPct val="0"/>
                </a:spcBef>
              </a:pPr>
              <a:t>38</a:t>
            </a:fld>
            <a:endParaRPr lang="en-US" altLang="en-US"/>
          </a:p>
        </p:txBody>
      </p:sp>
      <p:sp>
        <p:nvSpPr>
          <p:cNvPr id="88066" name="Rectangle 2">
            <a:extLst>
              <a:ext uri="{FF2B5EF4-FFF2-40B4-BE49-F238E27FC236}">
                <a16:creationId xmlns:a16="http://schemas.microsoft.com/office/drawing/2014/main" id="{837A58CA-13B9-40AE-A95D-EBAF16342F3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Rectangle 3">
            <a:extLst>
              <a:ext uri="{FF2B5EF4-FFF2-40B4-BE49-F238E27FC236}">
                <a16:creationId xmlns:a16="http://schemas.microsoft.com/office/drawing/2014/main" id="{A63EFDD4-9F46-4DAE-AD97-D393823171E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The 160,000 year history of CO2 concentration and temperature showing the similarity of ups and downs with CO</a:t>
            </a:r>
            <a:r>
              <a:rPr lang="en-US" altLang="en-US" baseline="-25000"/>
              <a:t>2</a:t>
            </a:r>
            <a:r>
              <a:rPr lang="en-US" altLang="en-US"/>
              <a:t> concentration change preceding that of temperature change.  The unprecedented increase in CO</a:t>
            </a:r>
            <a:r>
              <a:rPr lang="en-US" altLang="en-US" baseline="-25000"/>
              <a:t>2</a:t>
            </a:r>
            <a:r>
              <a:rPr lang="en-US" altLang="en-US"/>
              <a:t> concentration in the most recent history is foreboding.  We have not reached this concentration in the last 400,000 years.  In the last 100 years the Earth’s average temperature has increased 0.8 degrees C with 0.6 of that in the last three decades.  </a:t>
            </a:r>
          </a:p>
        </p:txBody>
      </p:sp>
    </p:spTree>
    <p:custDataLst>
      <p:tags r:id="rId1"/>
    </p:custData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a:extLst>
              <a:ext uri="{FF2B5EF4-FFF2-40B4-BE49-F238E27FC236}">
                <a16:creationId xmlns:a16="http://schemas.microsoft.com/office/drawing/2014/main" id="{843553C3-6529-4837-800A-4B478D918A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4" name="Notes Placeholder 2">
            <a:extLst>
              <a:ext uri="{FF2B5EF4-FFF2-40B4-BE49-F238E27FC236}">
                <a16:creationId xmlns:a16="http://schemas.microsoft.com/office/drawing/2014/main" id="{AFFA909B-A768-4A26-97B1-A399A18069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An Example Calculation…How the Sources Affect the Delta Value</a:t>
            </a:r>
          </a:p>
          <a:p>
            <a:r>
              <a:rPr lang="en-US" altLang="en-US"/>
              <a:t>Let's look at an example: Right now (in 2010) the natural atmosphere has about 380 parts per million, or ppm, of CO</a:t>
            </a:r>
            <a:r>
              <a:rPr lang="en-US" altLang="en-US" baseline="-25000"/>
              <a:t>2</a:t>
            </a:r>
            <a:r>
              <a:rPr lang="en-US" altLang="en-US"/>
              <a:t>, with Δ</a:t>
            </a:r>
            <a:r>
              <a:rPr lang="en-US" altLang="en-US" baseline="30000"/>
              <a:t>14</a:t>
            </a:r>
            <a:r>
              <a:rPr lang="en-US" altLang="en-US"/>
              <a:t>C of +45‰. If we add 1 ppm of fossil fuel CO</a:t>
            </a:r>
            <a:r>
              <a:rPr lang="en-US" altLang="en-US" baseline="-25000"/>
              <a:t>2</a:t>
            </a:r>
            <a:r>
              <a:rPr lang="en-US" altLang="en-US"/>
              <a:t>, with a Δ</a:t>
            </a:r>
            <a:r>
              <a:rPr lang="en-US" altLang="en-US" baseline="30000"/>
              <a:t>14</a:t>
            </a:r>
            <a:r>
              <a:rPr lang="en-US" altLang="en-US"/>
              <a:t>C of -1000‰, then the new Δ</a:t>
            </a:r>
            <a:r>
              <a:rPr lang="en-US" altLang="en-US" baseline="30000"/>
              <a:t>14</a:t>
            </a:r>
            <a:r>
              <a:rPr lang="en-US" altLang="en-US"/>
              <a:t>C value in the atmosphere is a little bit lower: +42‰. On the other hand, if we instead add 1 ppm of CO</a:t>
            </a:r>
            <a:r>
              <a:rPr lang="en-US" altLang="en-US" baseline="-25000"/>
              <a:t>2</a:t>
            </a:r>
            <a:r>
              <a:rPr lang="en-US" altLang="en-US"/>
              <a:t> from a forest fire, the CO</a:t>
            </a:r>
            <a:r>
              <a:rPr lang="en-US" altLang="en-US" baseline="-25000"/>
              <a:t>2</a:t>
            </a:r>
            <a:r>
              <a:rPr lang="en-US" altLang="en-US"/>
              <a:t> from the fire would have the same Δ</a:t>
            </a:r>
            <a:r>
              <a:rPr lang="en-US" altLang="en-US" baseline="30000"/>
              <a:t>14</a:t>
            </a:r>
            <a:r>
              <a:rPr lang="en-US" altLang="en-US"/>
              <a:t>C value as the atmosphere (or very close to it). The Δ</a:t>
            </a:r>
            <a:r>
              <a:rPr lang="en-US" altLang="en-US" baseline="30000"/>
              <a:t>14</a:t>
            </a:r>
            <a:r>
              <a:rPr lang="en-US" altLang="en-US"/>
              <a:t>C of the atmosphere would not change. </a:t>
            </a:r>
          </a:p>
          <a:p>
            <a:endParaRPr lang="en-US" altLang="en-US"/>
          </a:p>
        </p:txBody>
      </p:sp>
      <p:sp>
        <p:nvSpPr>
          <p:cNvPr id="90115" name="Slide Number Placeholder 3">
            <a:extLst>
              <a:ext uri="{FF2B5EF4-FFF2-40B4-BE49-F238E27FC236}">
                <a16:creationId xmlns:a16="http://schemas.microsoft.com/office/drawing/2014/main" id="{76E56477-E15D-4EBE-BC9E-70E53BFEF57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11306D1-589C-4758-99B9-D7D6B8D9C255}" type="slidenum">
              <a:rPr lang="en-US" altLang="en-US" smtClean="0"/>
              <a:pPr>
                <a:spcBef>
                  <a:spcPct val="0"/>
                </a:spcBef>
              </a:pPr>
              <a:t>39</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E98F1A4C-3782-4E26-84F9-A131C6E0569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FBA24FC-8559-43A0-BCE0-D2C33D7143CC}" type="slidenum">
              <a:rPr lang="en-US" altLang="en-US" smtClean="0"/>
              <a:pPr>
                <a:spcBef>
                  <a:spcPct val="0"/>
                </a:spcBef>
              </a:pPr>
              <a:t>40</a:t>
            </a:fld>
            <a:endParaRPr lang="en-US" altLang="en-US"/>
          </a:p>
        </p:txBody>
      </p:sp>
      <p:sp>
        <p:nvSpPr>
          <p:cNvPr id="92162" name="Rectangle 2">
            <a:extLst>
              <a:ext uri="{FF2B5EF4-FFF2-40B4-BE49-F238E27FC236}">
                <a16:creationId xmlns:a16="http://schemas.microsoft.com/office/drawing/2014/main" id="{1DCFD2B3-3268-4BE6-AB16-4F71CF946E2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Rectangle 3">
            <a:extLst>
              <a:ext uri="{FF2B5EF4-FFF2-40B4-BE49-F238E27FC236}">
                <a16:creationId xmlns:a16="http://schemas.microsoft.com/office/drawing/2014/main" id="{BB648893-7955-4B7C-8F09-A7EDDD16B8F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98F72F25-4526-451F-A146-8EE286BC7C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Rectangle 3">
            <a:extLst>
              <a:ext uri="{FF2B5EF4-FFF2-40B4-BE49-F238E27FC236}">
                <a16:creationId xmlns:a16="http://schemas.microsoft.com/office/drawing/2014/main" id="{8E780AD8-3CCE-4E64-82DC-75A70E53EA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Video provides an overview of community structure.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4D4F3B6E-0928-4C94-AA4E-0962048A9ED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Rectangle 3">
            <a:extLst>
              <a:ext uri="{FF2B5EF4-FFF2-40B4-BE49-F238E27FC236}">
                <a16:creationId xmlns:a16="http://schemas.microsoft.com/office/drawing/2014/main" id="{254E3D92-ADF2-4663-9AE1-41973A56BD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This is a freshwater ecosystem with only a few of its parts.  At the base are phytoplankton which are the primary producers who fic CO2 and carry out photosynthesis.  At the second level are the primary consumers who eat the primary producers.  Above the phytoplankton are the minnows (secondary consumers) that feed on Zooplankton and above these are the Tertiary consumers- trout.  Are there more levels in this ecosystem?</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EF084944-5B1A-4335-80B8-ADAD4C1328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Rectangle 3">
            <a:extLst>
              <a:ext uri="{FF2B5EF4-FFF2-40B4-BE49-F238E27FC236}">
                <a16:creationId xmlns:a16="http://schemas.microsoft.com/office/drawing/2014/main" id="{DA1024C8-E14E-463D-9E04-F56AC4A6A7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In both of these figures the energy relationships between the trophic levels are indicated.  On the left is a simplified ecosystem where the input energy for the system is estimated.  At the base of the triangle are the primary producers that capture approximately 1% of the available energy from the sun.  The efficiency of photosynthesis from sunlight is about 0.5 to 4% depending upon environment and species.  Some of the energy is used for their growth and about 10% is passed on to the primary consumers (grasshopper in this example).  At each level only 10% of the available energy is carried on to the next level.  Thus it is uncommon to see more than 4-5 trophic levels in the energy diagram of an ecosystem.  The examples on the right show several different ecosystems indicating the biomass at the different trophic levels for different ecosystems.  In fig a is a grassland community where individuals are counted.  Obviously there is enough plant life or primary producers to support the system shown.  However, in a forest ecosystem (b), a head count gives a skewed perspective.  Trees are big and less numerous so a measure like that in fig (c) is better because it represents the biomass instead of the actual number of individuals.  The same measurements in c do not work for the biomass of an aquatic community as the primary producers, phytoplankton, have little mass as shown in d.  However, the phytoplankton are algae and they can reproduce rapidly thus their biomass is not the best way to represent their role.  The best way is to represent the amount of energy available from the organism at that trophic level.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836BFDC4-4CB4-4792-A007-63F5BBDAC66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Rectangle 3">
            <a:extLst>
              <a:ext uri="{FF2B5EF4-FFF2-40B4-BE49-F238E27FC236}">
                <a16:creationId xmlns:a16="http://schemas.microsoft.com/office/drawing/2014/main" id="{A706DE56-E348-4295-B72F-A5F26EC6B2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 little musical review!!</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1F7A1363-5EB0-4632-AC09-7B7108E3DD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Rectangle 3">
            <a:extLst>
              <a:ext uri="{FF2B5EF4-FFF2-40B4-BE49-F238E27FC236}">
                <a16:creationId xmlns:a16="http://schemas.microsoft.com/office/drawing/2014/main" id="{42046270-2CB1-4636-8C0B-C4A7D6FBC2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3F649BD6-BE10-4480-BE7C-FCC9656E74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Rectangle 3">
            <a:extLst>
              <a:ext uri="{FF2B5EF4-FFF2-40B4-BE49-F238E27FC236}">
                <a16:creationId xmlns:a16="http://schemas.microsoft.com/office/drawing/2014/main" id="{0EB72AFA-97AC-4922-BF7C-D9B4B6A4F0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obvious impacts are listed in the upper part of the column.  How would you know the impact on the birds of prey listed next (Great Horne Owl-Northern Harrier)?  Lots of animals eat the vegetation thus Moose could be impacted by the increase in primary consumers.  But how will the small rodents be impacted?  Will the other predators pick up and drive their numbers down?  Would the population be thrown into a different dynamic equilibrium?</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692EEC4-2DA7-4A0B-A193-895739474E4B}"/>
              </a:ext>
            </a:extLst>
          </p:cNvPr>
          <p:cNvSpPr>
            <a:spLocks noGrp="1"/>
          </p:cNvSpPr>
          <p:nvPr>
            <p:ph type="dt" sz="half" idx="10"/>
          </p:nvPr>
        </p:nvSpPr>
        <p:spPr/>
        <p:txBody>
          <a:bodyPr/>
          <a:lstStyle>
            <a:lvl1pPr>
              <a:defRPr/>
            </a:lvl1pPr>
          </a:lstStyle>
          <a:p>
            <a:pPr>
              <a:defRPr/>
            </a:pPr>
            <a:fld id="{2540CE39-660C-45F5-AEF7-A349B778221B}" type="datetimeFigureOut">
              <a:rPr lang="en-US"/>
              <a:pPr>
                <a:defRPr/>
              </a:pPr>
              <a:t>11/30/2019</a:t>
            </a:fld>
            <a:endParaRPr lang="en-US"/>
          </a:p>
        </p:txBody>
      </p:sp>
      <p:sp>
        <p:nvSpPr>
          <p:cNvPr id="5" name="Footer Placeholder 4">
            <a:extLst>
              <a:ext uri="{FF2B5EF4-FFF2-40B4-BE49-F238E27FC236}">
                <a16:creationId xmlns:a16="http://schemas.microsoft.com/office/drawing/2014/main" id="{95B71731-D29B-44DA-A652-4A1CC2520E8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A03E877-F375-49E0-AF45-1745AFC1078B}"/>
              </a:ext>
            </a:extLst>
          </p:cNvPr>
          <p:cNvSpPr>
            <a:spLocks noGrp="1"/>
          </p:cNvSpPr>
          <p:nvPr>
            <p:ph type="sldNum" sz="quarter" idx="12"/>
          </p:nvPr>
        </p:nvSpPr>
        <p:spPr/>
        <p:txBody>
          <a:bodyPr/>
          <a:lstStyle>
            <a:lvl1pPr>
              <a:defRPr/>
            </a:lvl1pPr>
          </a:lstStyle>
          <a:p>
            <a:pPr>
              <a:defRPr/>
            </a:pPr>
            <a:fld id="{44573CCE-334D-4ED7-8E26-5A18685B5E66}" type="slidenum">
              <a:rPr lang="en-US" altLang="en-US"/>
              <a:pPr>
                <a:defRPr/>
              </a:pPr>
              <a:t>‹#›</a:t>
            </a:fld>
            <a:endParaRPr lang="en-US" altLang="en-US"/>
          </a:p>
        </p:txBody>
      </p:sp>
    </p:spTree>
    <p:extLst>
      <p:ext uri="{BB962C8B-B14F-4D97-AF65-F5344CB8AC3E}">
        <p14:creationId xmlns:p14="http://schemas.microsoft.com/office/powerpoint/2010/main" val="1992770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47427F-5A6E-4431-8BE5-DF135B92C549}"/>
              </a:ext>
            </a:extLst>
          </p:cNvPr>
          <p:cNvSpPr>
            <a:spLocks noGrp="1"/>
          </p:cNvSpPr>
          <p:nvPr>
            <p:ph type="dt" sz="half" idx="10"/>
          </p:nvPr>
        </p:nvSpPr>
        <p:spPr/>
        <p:txBody>
          <a:bodyPr/>
          <a:lstStyle>
            <a:lvl1pPr>
              <a:defRPr/>
            </a:lvl1pPr>
          </a:lstStyle>
          <a:p>
            <a:pPr>
              <a:defRPr/>
            </a:pPr>
            <a:fld id="{BD05D135-B98C-4750-8461-24EC2CA8F3D9}" type="datetimeFigureOut">
              <a:rPr lang="en-US"/>
              <a:pPr>
                <a:defRPr/>
              </a:pPr>
              <a:t>11/30/2019</a:t>
            </a:fld>
            <a:endParaRPr lang="en-US"/>
          </a:p>
        </p:txBody>
      </p:sp>
      <p:sp>
        <p:nvSpPr>
          <p:cNvPr id="5" name="Footer Placeholder 4">
            <a:extLst>
              <a:ext uri="{FF2B5EF4-FFF2-40B4-BE49-F238E27FC236}">
                <a16:creationId xmlns:a16="http://schemas.microsoft.com/office/drawing/2014/main" id="{CA371410-9361-4D8D-9F5A-F2EDB28EE63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CB5EAAB-B5FF-41B7-9CD6-682B8C2DBEC1}"/>
              </a:ext>
            </a:extLst>
          </p:cNvPr>
          <p:cNvSpPr>
            <a:spLocks noGrp="1"/>
          </p:cNvSpPr>
          <p:nvPr>
            <p:ph type="sldNum" sz="quarter" idx="12"/>
          </p:nvPr>
        </p:nvSpPr>
        <p:spPr/>
        <p:txBody>
          <a:bodyPr/>
          <a:lstStyle>
            <a:lvl1pPr>
              <a:defRPr/>
            </a:lvl1pPr>
          </a:lstStyle>
          <a:p>
            <a:pPr>
              <a:defRPr/>
            </a:pPr>
            <a:fld id="{4FFAA889-F291-4761-8C36-C923F78AE9FB}" type="slidenum">
              <a:rPr lang="en-US" altLang="en-US"/>
              <a:pPr>
                <a:defRPr/>
              </a:pPr>
              <a:t>‹#›</a:t>
            </a:fld>
            <a:endParaRPr lang="en-US" altLang="en-US"/>
          </a:p>
        </p:txBody>
      </p:sp>
    </p:spTree>
    <p:extLst>
      <p:ext uri="{BB962C8B-B14F-4D97-AF65-F5344CB8AC3E}">
        <p14:creationId xmlns:p14="http://schemas.microsoft.com/office/powerpoint/2010/main" val="3876512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8440B5-E324-473C-8CE7-06AB8E324032}"/>
              </a:ext>
            </a:extLst>
          </p:cNvPr>
          <p:cNvSpPr>
            <a:spLocks noGrp="1"/>
          </p:cNvSpPr>
          <p:nvPr>
            <p:ph type="dt" sz="half" idx="10"/>
          </p:nvPr>
        </p:nvSpPr>
        <p:spPr/>
        <p:txBody>
          <a:bodyPr/>
          <a:lstStyle>
            <a:lvl1pPr>
              <a:defRPr/>
            </a:lvl1pPr>
          </a:lstStyle>
          <a:p>
            <a:pPr>
              <a:defRPr/>
            </a:pPr>
            <a:fld id="{9D95DE66-8CAE-42AD-9095-ED8517C98A19}" type="datetimeFigureOut">
              <a:rPr lang="en-US"/>
              <a:pPr>
                <a:defRPr/>
              </a:pPr>
              <a:t>11/30/2019</a:t>
            </a:fld>
            <a:endParaRPr lang="en-US"/>
          </a:p>
        </p:txBody>
      </p:sp>
      <p:sp>
        <p:nvSpPr>
          <p:cNvPr id="5" name="Footer Placeholder 4">
            <a:extLst>
              <a:ext uri="{FF2B5EF4-FFF2-40B4-BE49-F238E27FC236}">
                <a16:creationId xmlns:a16="http://schemas.microsoft.com/office/drawing/2014/main" id="{73AA507B-10D5-446E-AA3D-69E9786CB00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8F97A5F-3180-47D5-BF3F-C16773985D9F}"/>
              </a:ext>
            </a:extLst>
          </p:cNvPr>
          <p:cNvSpPr>
            <a:spLocks noGrp="1"/>
          </p:cNvSpPr>
          <p:nvPr>
            <p:ph type="sldNum" sz="quarter" idx="12"/>
          </p:nvPr>
        </p:nvSpPr>
        <p:spPr/>
        <p:txBody>
          <a:bodyPr/>
          <a:lstStyle>
            <a:lvl1pPr>
              <a:defRPr/>
            </a:lvl1pPr>
          </a:lstStyle>
          <a:p>
            <a:pPr>
              <a:defRPr/>
            </a:pPr>
            <a:fld id="{AD794B5F-A716-423F-8B86-02B967AC7BCC}" type="slidenum">
              <a:rPr lang="en-US" altLang="en-US"/>
              <a:pPr>
                <a:defRPr/>
              </a:pPr>
              <a:t>‹#›</a:t>
            </a:fld>
            <a:endParaRPr lang="en-US" altLang="en-US"/>
          </a:p>
        </p:txBody>
      </p:sp>
    </p:spTree>
    <p:extLst>
      <p:ext uri="{BB962C8B-B14F-4D97-AF65-F5344CB8AC3E}">
        <p14:creationId xmlns:p14="http://schemas.microsoft.com/office/powerpoint/2010/main" val="2505933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8B38F6-B3CE-43AC-857F-956C52CEE0DB}"/>
              </a:ext>
            </a:extLst>
          </p:cNvPr>
          <p:cNvSpPr>
            <a:spLocks noGrp="1"/>
          </p:cNvSpPr>
          <p:nvPr>
            <p:ph type="dt" sz="half" idx="10"/>
          </p:nvPr>
        </p:nvSpPr>
        <p:spPr/>
        <p:txBody>
          <a:bodyPr/>
          <a:lstStyle>
            <a:lvl1pPr>
              <a:defRPr/>
            </a:lvl1pPr>
          </a:lstStyle>
          <a:p>
            <a:pPr>
              <a:defRPr/>
            </a:pPr>
            <a:fld id="{9FC374B0-8D29-452D-9C8D-FEB03E126E48}" type="datetimeFigureOut">
              <a:rPr lang="en-US"/>
              <a:pPr>
                <a:defRPr/>
              </a:pPr>
              <a:t>11/30/2019</a:t>
            </a:fld>
            <a:endParaRPr lang="en-US"/>
          </a:p>
        </p:txBody>
      </p:sp>
      <p:sp>
        <p:nvSpPr>
          <p:cNvPr id="5" name="Footer Placeholder 4">
            <a:extLst>
              <a:ext uri="{FF2B5EF4-FFF2-40B4-BE49-F238E27FC236}">
                <a16:creationId xmlns:a16="http://schemas.microsoft.com/office/drawing/2014/main" id="{BAFE111C-2E2F-45FF-9E47-82D6373074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67C94A8-1215-4C39-A54B-BF6EF230802C}"/>
              </a:ext>
            </a:extLst>
          </p:cNvPr>
          <p:cNvSpPr>
            <a:spLocks noGrp="1"/>
          </p:cNvSpPr>
          <p:nvPr>
            <p:ph type="sldNum" sz="quarter" idx="12"/>
          </p:nvPr>
        </p:nvSpPr>
        <p:spPr/>
        <p:txBody>
          <a:bodyPr/>
          <a:lstStyle>
            <a:lvl1pPr>
              <a:defRPr/>
            </a:lvl1pPr>
          </a:lstStyle>
          <a:p>
            <a:pPr>
              <a:defRPr/>
            </a:pPr>
            <a:fld id="{46DE04E9-EA03-4936-B230-85565C7B3C42}" type="slidenum">
              <a:rPr lang="en-US" altLang="en-US"/>
              <a:pPr>
                <a:defRPr/>
              </a:pPr>
              <a:t>‹#›</a:t>
            </a:fld>
            <a:endParaRPr lang="en-US" altLang="en-US"/>
          </a:p>
        </p:txBody>
      </p:sp>
    </p:spTree>
    <p:extLst>
      <p:ext uri="{BB962C8B-B14F-4D97-AF65-F5344CB8AC3E}">
        <p14:creationId xmlns:p14="http://schemas.microsoft.com/office/powerpoint/2010/main" val="2432921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DC66C9-6DE6-48A3-AEB4-EA09ED9B7EB1}"/>
              </a:ext>
            </a:extLst>
          </p:cNvPr>
          <p:cNvSpPr>
            <a:spLocks noGrp="1"/>
          </p:cNvSpPr>
          <p:nvPr>
            <p:ph type="dt" sz="half" idx="10"/>
          </p:nvPr>
        </p:nvSpPr>
        <p:spPr/>
        <p:txBody>
          <a:bodyPr/>
          <a:lstStyle>
            <a:lvl1pPr>
              <a:defRPr/>
            </a:lvl1pPr>
          </a:lstStyle>
          <a:p>
            <a:pPr>
              <a:defRPr/>
            </a:pPr>
            <a:fld id="{E53C8AF6-4104-4DF5-81A3-C844CE3B88DB}" type="datetimeFigureOut">
              <a:rPr lang="en-US"/>
              <a:pPr>
                <a:defRPr/>
              </a:pPr>
              <a:t>11/30/2019</a:t>
            </a:fld>
            <a:endParaRPr lang="en-US"/>
          </a:p>
        </p:txBody>
      </p:sp>
      <p:sp>
        <p:nvSpPr>
          <p:cNvPr id="5" name="Footer Placeholder 4">
            <a:extLst>
              <a:ext uri="{FF2B5EF4-FFF2-40B4-BE49-F238E27FC236}">
                <a16:creationId xmlns:a16="http://schemas.microsoft.com/office/drawing/2014/main" id="{0441149A-492B-4F0E-BF5E-06982B5A2BA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70D8AD0-B7EB-406F-9D80-465EBFB09F95}"/>
              </a:ext>
            </a:extLst>
          </p:cNvPr>
          <p:cNvSpPr>
            <a:spLocks noGrp="1"/>
          </p:cNvSpPr>
          <p:nvPr>
            <p:ph type="sldNum" sz="quarter" idx="12"/>
          </p:nvPr>
        </p:nvSpPr>
        <p:spPr/>
        <p:txBody>
          <a:bodyPr/>
          <a:lstStyle>
            <a:lvl1pPr>
              <a:defRPr/>
            </a:lvl1pPr>
          </a:lstStyle>
          <a:p>
            <a:pPr>
              <a:defRPr/>
            </a:pPr>
            <a:fld id="{EC9F5218-EA2C-4449-BC94-E7680EC744A5}" type="slidenum">
              <a:rPr lang="en-US" altLang="en-US"/>
              <a:pPr>
                <a:defRPr/>
              </a:pPr>
              <a:t>‹#›</a:t>
            </a:fld>
            <a:endParaRPr lang="en-US" altLang="en-US"/>
          </a:p>
        </p:txBody>
      </p:sp>
    </p:spTree>
    <p:extLst>
      <p:ext uri="{BB962C8B-B14F-4D97-AF65-F5344CB8AC3E}">
        <p14:creationId xmlns:p14="http://schemas.microsoft.com/office/powerpoint/2010/main" val="2739557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4C02262-91B5-4990-ACA4-649CDF9A81C9}"/>
              </a:ext>
            </a:extLst>
          </p:cNvPr>
          <p:cNvSpPr>
            <a:spLocks noGrp="1"/>
          </p:cNvSpPr>
          <p:nvPr>
            <p:ph type="dt" sz="half" idx="10"/>
          </p:nvPr>
        </p:nvSpPr>
        <p:spPr/>
        <p:txBody>
          <a:bodyPr/>
          <a:lstStyle>
            <a:lvl1pPr>
              <a:defRPr/>
            </a:lvl1pPr>
          </a:lstStyle>
          <a:p>
            <a:pPr>
              <a:defRPr/>
            </a:pPr>
            <a:fld id="{AFDC05BD-454F-48E1-87A7-C418540093C8}" type="datetimeFigureOut">
              <a:rPr lang="en-US"/>
              <a:pPr>
                <a:defRPr/>
              </a:pPr>
              <a:t>11/30/2019</a:t>
            </a:fld>
            <a:endParaRPr lang="en-US"/>
          </a:p>
        </p:txBody>
      </p:sp>
      <p:sp>
        <p:nvSpPr>
          <p:cNvPr id="6" name="Footer Placeholder 4">
            <a:extLst>
              <a:ext uri="{FF2B5EF4-FFF2-40B4-BE49-F238E27FC236}">
                <a16:creationId xmlns:a16="http://schemas.microsoft.com/office/drawing/2014/main" id="{CA036BC1-DFA5-4962-8764-1D3932B535E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E45D7C1-F031-4E7A-94A4-B6A5E47327D6}"/>
              </a:ext>
            </a:extLst>
          </p:cNvPr>
          <p:cNvSpPr>
            <a:spLocks noGrp="1"/>
          </p:cNvSpPr>
          <p:nvPr>
            <p:ph type="sldNum" sz="quarter" idx="12"/>
          </p:nvPr>
        </p:nvSpPr>
        <p:spPr/>
        <p:txBody>
          <a:bodyPr/>
          <a:lstStyle>
            <a:lvl1pPr>
              <a:defRPr/>
            </a:lvl1pPr>
          </a:lstStyle>
          <a:p>
            <a:pPr>
              <a:defRPr/>
            </a:pPr>
            <a:fld id="{6530173C-714D-412E-86A6-98D75045D293}" type="slidenum">
              <a:rPr lang="en-US" altLang="en-US"/>
              <a:pPr>
                <a:defRPr/>
              </a:pPr>
              <a:t>‹#›</a:t>
            </a:fld>
            <a:endParaRPr lang="en-US" altLang="en-US"/>
          </a:p>
        </p:txBody>
      </p:sp>
    </p:spTree>
    <p:extLst>
      <p:ext uri="{BB962C8B-B14F-4D97-AF65-F5344CB8AC3E}">
        <p14:creationId xmlns:p14="http://schemas.microsoft.com/office/powerpoint/2010/main" val="1872308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7484EE0-D343-487F-8ABC-2E58AC20C226}"/>
              </a:ext>
            </a:extLst>
          </p:cNvPr>
          <p:cNvSpPr>
            <a:spLocks noGrp="1"/>
          </p:cNvSpPr>
          <p:nvPr>
            <p:ph type="dt" sz="half" idx="10"/>
          </p:nvPr>
        </p:nvSpPr>
        <p:spPr/>
        <p:txBody>
          <a:bodyPr/>
          <a:lstStyle>
            <a:lvl1pPr>
              <a:defRPr/>
            </a:lvl1pPr>
          </a:lstStyle>
          <a:p>
            <a:pPr>
              <a:defRPr/>
            </a:pPr>
            <a:fld id="{490D5F56-2A1D-4CE3-94CB-406B5FA12471}" type="datetimeFigureOut">
              <a:rPr lang="en-US"/>
              <a:pPr>
                <a:defRPr/>
              </a:pPr>
              <a:t>11/30/2019</a:t>
            </a:fld>
            <a:endParaRPr lang="en-US"/>
          </a:p>
        </p:txBody>
      </p:sp>
      <p:sp>
        <p:nvSpPr>
          <p:cNvPr id="8" name="Footer Placeholder 4">
            <a:extLst>
              <a:ext uri="{FF2B5EF4-FFF2-40B4-BE49-F238E27FC236}">
                <a16:creationId xmlns:a16="http://schemas.microsoft.com/office/drawing/2014/main" id="{BD89E817-21A6-4F64-A630-1186B00C63F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D977E51-F931-4B16-8DC5-810CF658548F}"/>
              </a:ext>
            </a:extLst>
          </p:cNvPr>
          <p:cNvSpPr>
            <a:spLocks noGrp="1"/>
          </p:cNvSpPr>
          <p:nvPr>
            <p:ph type="sldNum" sz="quarter" idx="12"/>
          </p:nvPr>
        </p:nvSpPr>
        <p:spPr/>
        <p:txBody>
          <a:bodyPr/>
          <a:lstStyle>
            <a:lvl1pPr>
              <a:defRPr/>
            </a:lvl1pPr>
          </a:lstStyle>
          <a:p>
            <a:pPr>
              <a:defRPr/>
            </a:pPr>
            <a:fld id="{FCC0E310-6E01-402C-8980-129952CE6298}" type="slidenum">
              <a:rPr lang="en-US" altLang="en-US"/>
              <a:pPr>
                <a:defRPr/>
              </a:pPr>
              <a:t>‹#›</a:t>
            </a:fld>
            <a:endParaRPr lang="en-US" altLang="en-US"/>
          </a:p>
        </p:txBody>
      </p:sp>
    </p:spTree>
    <p:extLst>
      <p:ext uri="{BB962C8B-B14F-4D97-AF65-F5344CB8AC3E}">
        <p14:creationId xmlns:p14="http://schemas.microsoft.com/office/powerpoint/2010/main" val="2337304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141CF7D-8D9D-4D45-A4CA-259F1D1E0D70}"/>
              </a:ext>
            </a:extLst>
          </p:cNvPr>
          <p:cNvSpPr>
            <a:spLocks noGrp="1"/>
          </p:cNvSpPr>
          <p:nvPr>
            <p:ph type="dt" sz="half" idx="10"/>
          </p:nvPr>
        </p:nvSpPr>
        <p:spPr/>
        <p:txBody>
          <a:bodyPr/>
          <a:lstStyle>
            <a:lvl1pPr>
              <a:defRPr/>
            </a:lvl1pPr>
          </a:lstStyle>
          <a:p>
            <a:pPr>
              <a:defRPr/>
            </a:pPr>
            <a:fld id="{B43B9D5F-3FE9-46B4-9BF8-94917B19BA17}" type="datetimeFigureOut">
              <a:rPr lang="en-US"/>
              <a:pPr>
                <a:defRPr/>
              </a:pPr>
              <a:t>11/30/2019</a:t>
            </a:fld>
            <a:endParaRPr lang="en-US"/>
          </a:p>
        </p:txBody>
      </p:sp>
      <p:sp>
        <p:nvSpPr>
          <p:cNvPr id="4" name="Footer Placeholder 4">
            <a:extLst>
              <a:ext uri="{FF2B5EF4-FFF2-40B4-BE49-F238E27FC236}">
                <a16:creationId xmlns:a16="http://schemas.microsoft.com/office/drawing/2014/main" id="{B86D2292-9DD8-42C2-BCAD-D4F1C61926C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9158DEF-BB8B-4378-80EA-F454B5480270}"/>
              </a:ext>
            </a:extLst>
          </p:cNvPr>
          <p:cNvSpPr>
            <a:spLocks noGrp="1"/>
          </p:cNvSpPr>
          <p:nvPr>
            <p:ph type="sldNum" sz="quarter" idx="12"/>
          </p:nvPr>
        </p:nvSpPr>
        <p:spPr/>
        <p:txBody>
          <a:bodyPr/>
          <a:lstStyle>
            <a:lvl1pPr>
              <a:defRPr/>
            </a:lvl1pPr>
          </a:lstStyle>
          <a:p>
            <a:pPr>
              <a:defRPr/>
            </a:pPr>
            <a:fld id="{AE1E9EEC-744B-4037-BA8A-12FAC67A13BD}" type="slidenum">
              <a:rPr lang="en-US" altLang="en-US"/>
              <a:pPr>
                <a:defRPr/>
              </a:pPr>
              <a:t>‹#›</a:t>
            </a:fld>
            <a:endParaRPr lang="en-US" altLang="en-US"/>
          </a:p>
        </p:txBody>
      </p:sp>
    </p:spTree>
    <p:extLst>
      <p:ext uri="{BB962C8B-B14F-4D97-AF65-F5344CB8AC3E}">
        <p14:creationId xmlns:p14="http://schemas.microsoft.com/office/powerpoint/2010/main" val="921562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E275D3E-89E3-40DA-8088-C0C307BF6744}"/>
              </a:ext>
            </a:extLst>
          </p:cNvPr>
          <p:cNvSpPr>
            <a:spLocks noGrp="1"/>
          </p:cNvSpPr>
          <p:nvPr>
            <p:ph type="dt" sz="half" idx="10"/>
          </p:nvPr>
        </p:nvSpPr>
        <p:spPr/>
        <p:txBody>
          <a:bodyPr/>
          <a:lstStyle>
            <a:lvl1pPr>
              <a:defRPr/>
            </a:lvl1pPr>
          </a:lstStyle>
          <a:p>
            <a:pPr>
              <a:defRPr/>
            </a:pPr>
            <a:fld id="{2E3A1963-BE5F-4F2B-B08A-F7A748E8CFE7}" type="datetimeFigureOut">
              <a:rPr lang="en-US"/>
              <a:pPr>
                <a:defRPr/>
              </a:pPr>
              <a:t>11/30/2019</a:t>
            </a:fld>
            <a:endParaRPr lang="en-US"/>
          </a:p>
        </p:txBody>
      </p:sp>
      <p:sp>
        <p:nvSpPr>
          <p:cNvPr id="3" name="Footer Placeholder 4">
            <a:extLst>
              <a:ext uri="{FF2B5EF4-FFF2-40B4-BE49-F238E27FC236}">
                <a16:creationId xmlns:a16="http://schemas.microsoft.com/office/drawing/2014/main" id="{1CA525ED-C141-415B-A829-C7E26848D7F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A80F4BA-3B64-4EBA-82CE-B758EE0BF33B}"/>
              </a:ext>
            </a:extLst>
          </p:cNvPr>
          <p:cNvSpPr>
            <a:spLocks noGrp="1"/>
          </p:cNvSpPr>
          <p:nvPr>
            <p:ph type="sldNum" sz="quarter" idx="12"/>
          </p:nvPr>
        </p:nvSpPr>
        <p:spPr/>
        <p:txBody>
          <a:bodyPr/>
          <a:lstStyle>
            <a:lvl1pPr>
              <a:defRPr/>
            </a:lvl1pPr>
          </a:lstStyle>
          <a:p>
            <a:pPr>
              <a:defRPr/>
            </a:pPr>
            <a:fld id="{483F89B0-C4FD-4CB9-8BBE-D988FEF7E61C}" type="slidenum">
              <a:rPr lang="en-US" altLang="en-US"/>
              <a:pPr>
                <a:defRPr/>
              </a:pPr>
              <a:t>‹#›</a:t>
            </a:fld>
            <a:endParaRPr lang="en-US" altLang="en-US"/>
          </a:p>
        </p:txBody>
      </p:sp>
    </p:spTree>
    <p:extLst>
      <p:ext uri="{BB962C8B-B14F-4D97-AF65-F5344CB8AC3E}">
        <p14:creationId xmlns:p14="http://schemas.microsoft.com/office/powerpoint/2010/main" val="3292296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27E24D9-D7A3-4F0B-A3C7-6A206AE27F7A}"/>
              </a:ext>
            </a:extLst>
          </p:cNvPr>
          <p:cNvSpPr>
            <a:spLocks noGrp="1"/>
          </p:cNvSpPr>
          <p:nvPr>
            <p:ph type="dt" sz="half" idx="10"/>
          </p:nvPr>
        </p:nvSpPr>
        <p:spPr/>
        <p:txBody>
          <a:bodyPr/>
          <a:lstStyle>
            <a:lvl1pPr>
              <a:defRPr/>
            </a:lvl1pPr>
          </a:lstStyle>
          <a:p>
            <a:pPr>
              <a:defRPr/>
            </a:pPr>
            <a:fld id="{E6AA1B84-4D5D-43EF-80EE-A514673D2ABA}" type="datetimeFigureOut">
              <a:rPr lang="en-US"/>
              <a:pPr>
                <a:defRPr/>
              </a:pPr>
              <a:t>11/30/2019</a:t>
            </a:fld>
            <a:endParaRPr lang="en-US"/>
          </a:p>
        </p:txBody>
      </p:sp>
      <p:sp>
        <p:nvSpPr>
          <p:cNvPr id="6" name="Footer Placeholder 4">
            <a:extLst>
              <a:ext uri="{FF2B5EF4-FFF2-40B4-BE49-F238E27FC236}">
                <a16:creationId xmlns:a16="http://schemas.microsoft.com/office/drawing/2014/main" id="{CE159841-D717-46A7-AD6A-29882D5FC71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4974B50-1A20-4CBE-88A4-4EFD6C5D1666}"/>
              </a:ext>
            </a:extLst>
          </p:cNvPr>
          <p:cNvSpPr>
            <a:spLocks noGrp="1"/>
          </p:cNvSpPr>
          <p:nvPr>
            <p:ph type="sldNum" sz="quarter" idx="12"/>
          </p:nvPr>
        </p:nvSpPr>
        <p:spPr/>
        <p:txBody>
          <a:bodyPr/>
          <a:lstStyle>
            <a:lvl1pPr>
              <a:defRPr/>
            </a:lvl1pPr>
          </a:lstStyle>
          <a:p>
            <a:pPr>
              <a:defRPr/>
            </a:pPr>
            <a:fld id="{6166E1F9-3111-4C86-95FF-C5AC61C7D67A}" type="slidenum">
              <a:rPr lang="en-US" altLang="en-US"/>
              <a:pPr>
                <a:defRPr/>
              </a:pPr>
              <a:t>‹#›</a:t>
            </a:fld>
            <a:endParaRPr lang="en-US" altLang="en-US"/>
          </a:p>
        </p:txBody>
      </p:sp>
    </p:spTree>
    <p:extLst>
      <p:ext uri="{BB962C8B-B14F-4D97-AF65-F5344CB8AC3E}">
        <p14:creationId xmlns:p14="http://schemas.microsoft.com/office/powerpoint/2010/main" val="867914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1E7CDB3-08BE-4A01-80C6-3E2678636925}"/>
              </a:ext>
            </a:extLst>
          </p:cNvPr>
          <p:cNvSpPr>
            <a:spLocks noGrp="1"/>
          </p:cNvSpPr>
          <p:nvPr>
            <p:ph type="dt" sz="half" idx="10"/>
          </p:nvPr>
        </p:nvSpPr>
        <p:spPr/>
        <p:txBody>
          <a:bodyPr/>
          <a:lstStyle>
            <a:lvl1pPr>
              <a:defRPr/>
            </a:lvl1pPr>
          </a:lstStyle>
          <a:p>
            <a:pPr>
              <a:defRPr/>
            </a:pPr>
            <a:fld id="{96397F4C-D61B-4D61-919A-5D91C0B0FE8E}" type="datetimeFigureOut">
              <a:rPr lang="en-US"/>
              <a:pPr>
                <a:defRPr/>
              </a:pPr>
              <a:t>11/30/2019</a:t>
            </a:fld>
            <a:endParaRPr lang="en-US"/>
          </a:p>
        </p:txBody>
      </p:sp>
      <p:sp>
        <p:nvSpPr>
          <p:cNvPr id="6" name="Footer Placeholder 4">
            <a:extLst>
              <a:ext uri="{FF2B5EF4-FFF2-40B4-BE49-F238E27FC236}">
                <a16:creationId xmlns:a16="http://schemas.microsoft.com/office/drawing/2014/main" id="{29550757-387A-41F2-83B6-37F2FA4ACB7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CEBD80C-2661-4BAD-94C8-A934CB0DAC23}"/>
              </a:ext>
            </a:extLst>
          </p:cNvPr>
          <p:cNvSpPr>
            <a:spLocks noGrp="1"/>
          </p:cNvSpPr>
          <p:nvPr>
            <p:ph type="sldNum" sz="quarter" idx="12"/>
          </p:nvPr>
        </p:nvSpPr>
        <p:spPr/>
        <p:txBody>
          <a:bodyPr/>
          <a:lstStyle>
            <a:lvl1pPr>
              <a:defRPr/>
            </a:lvl1pPr>
          </a:lstStyle>
          <a:p>
            <a:pPr>
              <a:defRPr/>
            </a:pPr>
            <a:fld id="{16D7A8EA-630A-4D3A-8D1E-F0AD09A1AA10}" type="slidenum">
              <a:rPr lang="en-US" altLang="en-US"/>
              <a:pPr>
                <a:defRPr/>
              </a:pPr>
              <a:t>‹#›</a:t>
            </a:fld>
            <a:endParaRPr lang="en-US" altLang="en-US"/>
          </a:p>
        </p:txBody>
      </p:sp>
    </p:spTree>
    <p:extLst>
      <p:ext uri="{BB962C8B-B14F-4D97-AF65-F5344CB8AC3E}">
        <p14:creationId xmlns:p14="http://schemas.microsoft.com/office/powerpoint/2010/main" val="2716186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9ED5DA9-FEF1-4D1F-A923-5ABAFB190B6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B47281E-7DA9-4F4D-A031-70D8D357CBE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94E08B2-0DBD-0C45-91D3-26A6DB3E9F08}"/>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748611E-0D39-420F-9B8A-4F88AC0714E6}" type="datetimeFigureOut">
              <a:rPr lang="en-US"/>
              <a:pPr>
                <a:defRPr/>
              </a:pPr>
              <a:t>11/30/2019</a:t>
            </a:fld>
            <a:endParaRPr lang="en-US"/>
          </a:p>
        </p:txBody>
      </p:sp>
      <p:sp>
        <p:nvSpPr>
          <p:cNvPr id="5" name="Footer Placeholder 4">
            <a:extLst>
              <a:ext uri="{FF2B5EF4-FFF2-40B4-BE49-F238E27FC236}">
                <a16:creationId xmlns:a16="http://schemas.microsoft.com/office/drawing/2014/main" id="{80EAEB57-40E5-0241-A3D0-1D7A35B27328}"/>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94795886-F5AB-0A48-B369-84936DAD290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B0D0066F-2A26-47C7-B610-FB7A7E8E4AB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www.youtube.com/watch?v=VxYM-RgVqTI"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37.jpe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2.jpeg"/><Relationship Id="rId7"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3.jpeg"/><Relationship Id="rId5" Type="http://schemas.openxmlformats.org/officeDocument/2006/relationships/image" Target="../media/image40.jpe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2.jpeg"/><Relationship Id="rId7"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42.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37.jpeg"/><Relationship Id="rId9"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9.jpeg"/><Relationship Id="rId7"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1.jpeg"/><Relationship Id="rId5" Type="http://schemas.openxmlformats.org/officeDocument/2006/relationships/image" Target="../media/image50.jpeg"/><Relationship Id="rId10" Type="http://schemas.openxmlformats.org/officeDocument/2006/relationships/image" Target="../media/image53.jpeg"/><Relationship Id="rId4" Type="http://schemas.openxmlformats.org/officeDocument/2006/relationships/image" Target="../media/image33.jpeg"/><Relationship Id="rId9"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65.png"/><Relationship Id="rId5" Type="http://schemas.openxmlformats.org/officeDocument/2006/relationships/hyperlink" Target="http://intro.bio.rpi.edu/Studio/3Ecology/6/2In/globalWarming.wmv" TargetMode="External"/><Relationship Id="rId4" Type="http://schemas.openxmlformats.org/officeDocument/2006/relationships/hyperlink" Target="https://youtu.be/t4w2gEAt0eM"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4.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hyperlink" Target="http://intro.bio.rpi.edu/videos/How%20Ecosystems%20Work%20_%20Biology%20_%20Ecology.mp4" TargetMode="External"/><Relationship Id="rId5" Type="http://schemas.openxmlformats.org/officeDocument/2006/relationships/hyperlink" Target="http://www.youtube.com/watch?v=o_RBHfjZsUQ&amp;feature=fvw" TargetMode="External"/><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25.png"/><Relationship Id="rId5" Type="http://schemas.openxmlformats.org/officeDocument/2006/relationships/hyperlink" Target="http://intro.bio.rpi.edu/videos/Food%20Chains.mp4" TargetMode="External"/><Relationship Id="rId4" Type="http://schemas.openxmlformats.org/officeDocument/2006/relationships/hyperlink" Target="http://www.youtube.com/watch?v=TE6wqG4nb3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Content Placeholder 5">
            <a:extLst>
              <a:ext uri="{FF2B5EF4-FFF2-40B4-BE49-F238E27FC236}">
                <a16:creationId xmlns:a16="http://schemas.microsoft.com/office/drawing/2014/main" id="{E80AC28E-869F-4FE9-8442-04243F7B5664}"/>
              </a:ext>
            </a:extLst>
          </p:cNvPr>
          <p:cNvSpPr>
            <a:spLocks noGrp="1"/>
          </p:cNvSpPr>
          <p:nvPr>
            <p:ph idx="1"/>
          </p:nvPr>
        </p:nvSpPr>
        <p:spPr>
          <a:xfrm>
            <a:off x="300038" y="2376488"/>
            <a:ext cx="9144000" cy="1600200"/>
          </a:xfrm>
        </p:spPr>
        <p:txBody>
          <a:bodyPr/>
          <a:lstStyle/>
          <a:p>
            <a:pPr eaLnBrk="1" hangingPunct="1">
              <a:buFont typeface="Arial" panose="020B0604020202020204" pitchFamily="34" charset="0"/>
              <a:buNone/>
            </a:pPr>
            <a:r>
              <a:rPr lang="en-US" altLang="en-US" sz="4800" b="1">
                <a:solidFill>
                  <a:srgbClr val="FF0000"/>
                </a:solidFill>
              </a:rPr>
              <a:t>Food Webs </a:t>
            </a:r>
            <a:r>
              <a:rPr lang="en-US" altLang="en-US" b="1">
                <a:solidFill>
                  <a:srgbClr val="FF0000"/>
                </a:solidFill>
              </a:rPr>
              <a:t>&amp;</a:t>
            </a:r>
            <a:r>
              <a:rPr lang="en-US" altLang="en-US" sz="4800" b="1">
                <a:solidFill>
                  <a:srgbClr val="FF0000"/>
                </a:solidFill>
              </a:rPr>
              <a:t> Ecosystem Structure</a:t>
            </a:r>
          </a:p>
        </p:txBody>
      </p:sp>
      <p:grpSp>
        <p:nvGrpSpPr>
          <p:cNvPr id="14339" name="Group 22">
            <a:extLst>
              <a:ext uri="{FF2B5EF4-FFF2-40B4-BE49-F238E27FC236}">
                <a16:creationId xmlns:a16="http://schemas.microsoft.com/office/drawing/2014/main" id="{0DA5484B-9E9E-40F3-BDDC-73A27B492593}"/>
              </a:ext>
            </a:extLst>
          </p:cNvPr>
          <p:cNvGrpSpPr>
            <a:grpSpLocks/>
          </p:cNvGrpSpPr>
          <p:nvPr/>
        </p:nvGrpSpPr>
        <p:grpSpPr bwMode="auto">
          <a:xfrm>
            <a:off x="6019800" y="3429000"/>
            <a:ext cx="2057400" cy="1868488"/>
            <a:chOff x="0" y="2057402"/>
            <a:chExt cx="2733602" cy="2682655"/>
          </a:xfrm>
        </p:grpSpPr>
        <p:grpSp>
          <p:nvGrpSpPr>
            <p:cNvPr id="14345" name="Group 1027">
              <a:extLst>
                <a:ext uri="{FF2B5EF4-FFF2-40B4-BE49-F238E27FC236}">
                  <a16:creationId xmlns:a16="http://schemas.microsoft.com/office/drawing/2014/main" id="{BD02EBAE-F8C1-40C4-BF1D-0A3A1474131B}"/>
                </a:ext>
              </a:extLst>
            </p:cNvPr>
            <p:cNvGrpSpPr>
              <a:grpSpLocks/>
            </p:cNvGrpSpPr>
            <p:nvPr/>
          </p:nvGrpSpPr>
          <p:grpSpPr bwMode="auto">
            <a:xfrm>
              <a:off x="0" y="3809998"/>
              <a:ext cx="2733602" cy="930059"/>
              <a:chOff x="1780" y="3168"/>
              <a:chExt cx="3470" cy="1082"/>
            </a:xfrm>
          </p:grpSpPr>
          <p:sp>
            <p:nvSpPr>
              <p:cNvPr id="14360" name="Text Box 1028">
                <a:extLst>
                  <a:ext uri="{FF2B5EF4-FFF2-40B4-BE49-F238E27FC236}">
                    <a16:creationId xmlns:a16="http://schemas.microsoft.com/office/drawing/2014/main" id="{90A16F3E-712E-4953-89CF-33E38FD3B3E8}"/>
                  </a:ext>
                </a:extLst>
              </p:cNvPr>
              <p:cNvSpPr txBox="1">
                <a:spLocks noChangeArrowheads="1"/>
              </p:cNvSpPr>
              <p:nvPr/>
            </p:nvSpPr>
            <p:spPr bwMode="auto">
              <a:xfrm>
                <a:off x="1780" y="4003"/>
                <a:ext cx="2005"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20000"/>
                  </a:lnSpc>
                  <a:spcBef>
                    <a:spcPct val="0"/>
                  </a:spcBef>
                  <a:buFontTx/>
                  <a:buNone/>
                </a:pPr>
                <a:r>
                  <a:rPr lang="en-US" altLang="en-US" sz="1200" b="1">
                    <a:solidFill>
                      <a:srgbClr val="FF0000"/>
                    </a:solidFill>
                    <a:latin typeface="Clarendon" pitchFamily="2" charset="0"/>
                  </a:rPr>
                  <a:t>Scenedesmu</a:t>
                </a:r>
              </a:p>
            </p:txBody>
          </p:sp>
          <p:sp>
            <p:nvSpPr>
              <p:cNvPr id="28" name="Text Box 1029">
                <a:extLst>
                  <a:ext uri="{FF2B5EF4-FFF2-40B4-BE49-F238E27FC236}">
                    <a16:creationId xmlns:a16="http://schemas.microsoft.com/office/drawing/2014/main" id="{501AF615-C7A5-0A40-BF5A-0D02293DD05C}"/>
                  </a:ext>
                </a:extLst>
              </p:cNvPr>
              <p:cNvSpPr txBox="1">
                <a:spLocks noChangeArrowheads="1"/>
              </p:cNvSpPr>
              <p:nvPr/>
            </p:nvSpPr>
            <p:spPr bwMode="auto">
              <a:xfrm>
                <a:off x="3713" y="4017"/>
                <a:ext cx="1537" cy="233"/>
              </a:xfrm>
              <a:prstGeom prst="rect">
                <a:avLst/>
              </a:prstGeom>
              <a:noFill/>
              <a:ln w="9525">
                <a:noFill/>
                <a:miter lim="800000"/>
                <a:headEnd/>
                <a:tailEnd/>
              </a:ln>
              <a:effectLst/>
            </p:spPr>
            <p:txBody>
              <a:bodyPr>
                <a:spAutoFit/>
              </a:bodyPr>
              <a:lstStyle/>
              <a:p>
                <a:pPr eaLnBrk="1" hangingPunct="1">
                  <a:lnSpc>
                    <a:spcPct val="20000"/>
                  </a:lnSpc>
                  <a:defRPr/>
                </a:pPr>
                <a:r>
                  <a:rPr lang="en-US" sz="1200" b="1" dirty="0" err="1">
                    <a:solidFill>
                      <a:srgbClr val="FF0000"/>
                    </a:solidFill>
                    <a:latin typeface="Arial" charset="0"/>
                    <a:cs typeface="+mn-cs"/>
                  </a:rPr>
                  <a:t>Anabena</a:t>
                </a:r>
                <a:endParaRPr lang="en-US" sz="1200" b="1" dirty="0">
                  <a:solidFill>
                    <a:srgbClr val="FF0000"/>
                  </a:solidFill>
                  <a:latin typeface="Arial" charset="0"/>
                  <a:cs typeface="+mn-cs"/>
                </a:endParaRPr>
              </a:p>
            </p:txBody>
          </p:sp>
          <p:pic>
            <p:nvPicPr>
              <p:cNvPr id="14362" name="Picture 1030" descr="Green_alga_Scenedesmus_quadricauda">
                <a:extLst>
                  <a:ext uri="{FF2B5EF4-FFF2-40B4-BE49-F238E27FC236}">
                    <a16:creationId xmlns:a16="http://schemas.microsoft.com/office/drawing/2014/main" id="{7DE1DF92-2222-4FD3-AB90-D318243AB8D4}"/>
                  </a:ext>
                </a:extLst>
              </p:cNvPr>
              <p:cNvPicPr>
                <a:picLocks noChangeAspect="1" noChangeArrowheads="1"/>
              </p:cNvPicPr>
              <p:nvPr/>
            </p:nvPicPr>
            <p:blipFill>
              <a:blip r:embed="rId3">
                <a:lum bright="-6000" contrast="10000"/>
                <a:extLst>
                  <a:ext uri="{28A0092B-C50C-407E-A947-70E740481C1C}">
                    <a14:useLocalDpi xmlns:a14="http://schemas.microsoft.com/office/drawing/2010/main" val="0"/>
                  </a:ext>
                </a:extLst>
              </a:blip>
              <a:srcRect/>
              <a:stretch>
                <a:fillRect/>
              </a:stretch>
            </p:blipFill>
            <p:spPr bwMode="auto">
              <a:xfrm>
                <a:off x="1985" y="3216"/>
                <a:ext cx="762" cy="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3" name="Picture 1031" descr="Blue_Greeen_Alga_Anabena">
                <a:extLst>
                  <a:ext uri="{FF2B5EF4-FFF2-40B4-BE49-F238E27FC236}">
                    <a16:creationId xmlns:a16="http://schemas.microsoft.com/office/drawing/2014/main" id="{6F3F6C17-9E37-4640-9BE4-BA5DF09076D4}"/>
                  </a:ext>
                </a:extLst>
              </p:cNvPr>
              <p:cNvPicPr>
                <a:picLocks noChangeAspect="1" noChangeArrowheads="1"/>
              </p:cNvPicPr>
              <p:nvPr/>
            </p:nvPicPr>
            <p:blipFill>
              <a:blip r:embed="rId4">
                <a:lum bright="6000" contrast="20000"/>
                <a:extLst>
                  <a:ext uri="{28A0092B-C50C-407E-A947-70E740481C1C}">
                    <a14:useLocalDpi xmlns:a14="http://schemas.microsoft.com/office/drawing/2010/main" val="0"/>
                  </a:ext>
                </a:extLst>
              </a:blip>
              <a:srcRect/>
              <a:stretch>
                <a:fillRect/>
              </a:stretch>
            </p:blipFill>
            <p:spPr bwMode="auto">
              <a:xfrm>
                <a:off x="3891" y="3168"/>
                <a:ext cx="850"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346" name="Group 1054">
              <a:extLst>
                <a:ext uri="{FF2B5EF4-FFF2-40B4-BE49-F238E27FC236}">
                  <a16:creationId xmlns:a16="http://schemas.microsoft.com/office/drawing/2014/main" id="{E468BC16-F4FB-4439-9339-6229124AF2D5}"/>
                </a:ext>
              </a:extLst>
            </p:cNvPr>
            <p:cNvGrpSpPr>
              <a:grpSpLocks/>
            </p:cNvGrpSpPr>
            <p:nvPr/>
          </p:nvGrpSpPr>
          <p:grpSpPr bwMode="auto">
            <a:xfrm>
              <a:off x="609312" y="2057402"/>
              <a:ext cx="1540902" cy="963885"/>
              <a:chOff x="2767" y="1443"/>
              <a:chExt cx="1956" cy="922"/>
            </a:xfrm>
          </p:grpSpPr>
          <p:grpSp>
            <p:nvGrpSpPr>
              <p:cNvPr id="14355" name="Group 1037">
                <a:extLst>
                  <a:ext uri="{FF2B5EF4-FFF2-40B4-BE49-F238E27FC236}">
                    <a16:creationId xmlns:a16="http://schemas.microsoft.com/office/drawing/2014/main" id="{64E07003-069F-4D02-9160-9530A065BD7C}"/>
                  </a:ext>
                </a:extLst>
              </p:cNvPr>
              <p:cNvGrpSpPr>
                <a:grpSpLocks/>
              </p:cNvGrpSpPr>
              <p:nvPr/>
            </p:nvGrpSpPr>
            <p:grpSpPr bwMode="auto">
              <a:xfrm>
                <a:off x="2904" y="1443"/>
                <a:ext cx="1819" cy="922"/>
                <a:chOff x="2904" y="1443"/>
                <a:chExt cx="1819" cy="922"/>
              </a:xfrm>
            </p:grpSpPr>
            <p:pic>
              <p:nvPicPr>
                <p:cNvPr id="14358" name="Picture 1038" descr="minnows">
                  <a:extLst>
                    <a:ext uri="{FF2B5EF4-FFF2-40B4-BE49-F238E27FC236}">
                      <a16:creationId xmlns:a16="http://schemas.microsoft.com/office/drawing/2014/main" id="{23C6A6B4-8CAF-48C7-9F3A-3338275FDB0E}"/>
                    </a:ext>
                  </a:extLst>
                </p:cNvPr>
                <p:cNvPicPr>
                  <a:picLocks noChangeAspect="1" noChangeArrowheads="1"/>
                </p:cNvPicPr>
                <p:nvPr/>
              </p:nvPicPr>
              <p:blipFill>
                <a:blip r:embed="rId5">
                  <a:lum bright="6000" contrast="24000"/>
                  <a:extLst>
                    <a:ext uri="{28A0092B-C50C-407E-A947-70E740481C1C}">
                      <a14:useLocalDpi xmlns:a14="http://schemas.microsoft.com/office/drawing/2010/main" val="0"/>
                    </a:ext>
                  </a:extLst>
                </a:blip>
                <a:srcRect t="14456"/>
                <a:stretch>
                  <a:fillRect/>
                </a:stretch>
              </p:blipFill>
              <p:spPr bwMode="auto">
                <a:xfrm>
                  <a:off x="2976" y="1443"/>
                  <a:ext cx="1008" cy="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1039">
                  <a:extLst>
                    <a:ext uri="{FF2B5EF4-FFF2-40B4-BE49-F238E27FC236}">
                      <a16:creationId xmlns:a16="http://schemas.microsoft.com/office/drawing/2014/main" id="{BCD8EEC5-BD20-C74B-B77D-F1C0BE4CC303}"/>
                    </a:ext>
                  </a:extLst>
                </p:cNvPr>
                <p:cNvSpPr txBox="1">
                  <a:spLocks noChangeArrowheads="1"/>
                </p:cNvSpPr>
                <p:nvPr/>
              </p:nvSpPr>
              <p:spPr bwMode="auto">
                <a:xfrm>
                  <a:off x="2904" y="2021"/>
                  <a:ext cx="1818" cy="344"/>
                </a:xfrm>
                <a:prstGeom prst="rect">
                  <a:avLst/>
                </a:prstGeom>
                <a:noFill/>
                <a:ln w="9525">
                  <a:noFill/>
                  <a:miter lim="800000"/>
                  <a:headEnd/>
                  <a:tailEnd/>
                </a:ln>
                <a:effectLst/>
              </p:spPr>
              <p:txBody>
                <a:bodyPr>
                  <a:spAutoFit/>
                </a:bodyPr>
                <a:lstStyle/>
                <a:p>
                  <a:pPr eaLnBrk="1" hangingPunct="1">
                    <a:defRPr/>
                  </a:pPr>
                  <a:r>
                    <a:rPr lang="en-US" sz="1200" b="1" dirty="0">
                      <a:solidFill>
                        <a:srgbClr val="FF0000"/>
                      </a:solidFill>
                      <a:latin typeface="Arial" charset="0"/>
                      <a:cs typeface="+mn-cs"/>
                    </a:rPr>
                    <a:t>Minnows</a:t>
                  </a:r>
                </a:p>
              </p:txBody>
            </p:sp>
          </p:grpSp>
          <p:sp>
            <p:nvSpPr>
              <p:cNvPr id="14356" name="Line 1047">
                <a:extLst>
                  <a:ext uri="{FF2B5EF4-FFF2-40B4-BE49-F238E27FC236}">
                    <a16:creationId xmlns:a16="http://schemas.microsoft.com/office/drawing/2014/main" id="{D3F83B91-5A6A-4F91-A97F-38459B3A6056}"/>
                  </a:ext>
                </a:extLst>
              </p:cNvPr>
              <p:cNvSpPr>
                <a:spLocks noChangeShapeType="1"/>
              </p:cNvSpPr>
              <p:nvPr/>
            </p:nvSpPr>
            <p:spPr bwMode="auto">
              <a:xfrm flipH="1">
                <a:off x="2767" y="2088"/>
                <a:ext cx="193" cy="157"/>
              </a:xfrm>
              <a:prstGeom prst="line">
                <a:avLst/>
              </a:prstGeom>
              <a:noFill/>
              <a:ln w="38100">
                <a:solidFill>
                  <a:srgbClr val="FF0000"/>
                </a:solidFill>
                <a:round/>
                <a:headEnd type="diamond" w="med" len="med"/>
                <a:tailEnd type="diamond"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4357" name="Line 1048">
                <a:extLst>
                  <a:ext uri="{FF2B5EF4-FFF2-40B4-BE49-F238E27FC236}">
                    <a16:creationId xmlns:a16="http://schemas.microsoft.com/office/drawing/2014/main" id="{0BA5A46B-A4FE-45AD-BEFA-0EE4F4AD1117}"/>
                  </a:ext>
                </a:extLst>
              </p:cNvPr>
              <p:cNvSpPr>
                <a:spLocks noChangeShapeType="1"/>
              </p:cNvSpPr>
              <p:nvPr/>
            </p:nvSpPr>
            <p:spPr bwMode="auto">
              <a:xfrm>
                <a:off x="3994" y="2092"/>
                <a:ext cx="224" cy="153"/>
              </a:xfrm>
              <a:prstGeom prst="line">
                <a:avLst/>
              </a:prstGeom>
              <a:noFill/>
              <a:ln w="38100">
                <a:solidFill>
                  <a:srgbClr val="FF0000"/>
                </a:solidFill>
                <a:round/>
                <a:headEnd type="diamond" w="med" len="med"/>
                <a:tailEnd type="diamond" w="med" len="med"/>
              </a:ln>
              <a:extLst>
                <a:ext uri="{909E8E84-426E-40DD-AFC4-6F175D3DCCD1}">
                  <a14:hiddenFill xmlns:a14="http://schemas.microsoft.com/office/drawing/2010/main">
                    <a:noFill/>
                  </a14:hiddenFill>
                </a:ext>
              </a:extLst>
            </p:spPr>
            <p:txBody>
              <a:bodyPr>
                <a:spAutoFit/>
              </a:bodyPr>
              <a:lstStyle/>
              <a:p>
                <a:endParaRPr lang="en-US"/>
              </a:p>
            </p:txBody>
          </p:sp>
        </p:grpSp>
        <p:grpSp>
          <p:nvGrpSpPr>
            <p:cNvPr id="14347" name="Group 1052">
              <a:extLst>
                <a:ext uri="{FF2B5EF4-FFF2-40B4-BE49-F238E27FC236}">
                  <a16:creationId xmlns:a16="http://schemas.microsoft.com/office/drawing/2014/main" id="{59720A2D-E998-49AC-BA57-C6EF200192AF}"/>
                </a:ext>
              </a:extLst>
            </p:cNvPr>
            <p:cNvGrpSpPr>
              <a:grpSpLocks/>
            </p:cNvGrpSpPr>
            <p:nvPr/>
          </p:nvGrpSpPr>
          <p:grpSpPr bwMode="auto">
            <a:xfrm>
              <a:off x="228827" y="2936440"/>
              <a:ext cx="2494117" cy="942952"/>
              <a:chOff x="2200" y="2258"/>
              <a:chExt cx="3166" cy="1097"/>
            </a:xfrm>
          </p:grpSpPr>
          <p:grpSp>
            <p:nvGrpSpPr>
              <p:cNvPr id="14348" name="Group 1032">
                <a:extLst>
                  <a:ext uri="{FF2B5EF4-FFF2-40B4-BE49-F238E27FC236}">
                    <a16:creationId xmlns:a16="http://schemas.microsoft.com/office/drawing/2014/main" id="{74B37C0C-9CE9-4C4B-AE27-592B6888B10E}"/>
                  </a:ext>
                </a:extLst>
              </p:cNvPr>
              <p:cNvGrpSpPr>
                <a:grpSpLocks/>
              </p:cNvGrpSpPr>
              <p:nvPr/>
            </p:nvGrpSpPr>
            <p:grpSpPr bwMode="auto">
              <a:xfrm>
                <a:off x="2310" y="2258"/>
                <a:ext cx="3056" cy="1097"/>
                <a:chOff x="2310" y="2258"/>
                <a:chExt cx="3056" cy="1097"/>
              </a:xfrm>
            </p:grpSpPr>
            <p:pic>
              <p:nvPicPr>
                <p:cNvPr id="14351" name="Picture 1033" descr="Bosmina">
                  <a:extLst>
                    <a:ext uri="{FF2B5EF4-FFF2-40B4-BE49-F238E27FC236}">
                      <a16:creationId xmlns:a16="http://schemas.microsoft.com/office/drawing/2014/main" id="{7EEF34D9-5536-4A1C-8613-4ADAEEF0E5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9" y="2258"/>
                  <a:ext cx="768" cy="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1034" descr="Daphnia">
                  <a:extLst>
                    <a:ext uri="{FF2B5EF4-FFF2-40B4-BE49-F238E27FC236}">
                      <a16:creationId xmlns:a16="http://schemas.microsoft.com/office/drawing/2014/main" id="{28701ECA-A7DF-4F52-BCCF-8F571B279C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5254" r="10973"/>
                <a:stretch>
                  <a:fillRect/>
                </a:stretch>
              </p:blipFill>
              <p:spPr bwMode="auto">
                <a:xfrm>
                  <a:off x="3704" y="2290"/>
                  <a:ext cx="844" cy="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1035">
                  <a:extLst>
                    <a:ext uri="{FF2B5EF4-FFF2-40B4-BE49-F238E27FC236}">
                      <a16:creationId xmlns:a16="http://schemas.microsoft.com/office/drawing/2014/main" id="{E56733F8-555D-B043-A924-4BBB4B719DD2}"/>
                    </a:ext>
                  </a:extLst>
                </p:cNvPr>
                <p:cNvSpPr txBox="1">
                  <a:spLocks noChangeArrowheads="1"/>
                </p:cNvSpPr>
                <p:nvPr/>
              </p:nvSpPr>
              <p:spPr bwMode="auto">
                <a:xfrm>
                  <a:off x="3543" y="2916"/>
                  <a:ext cx="1823" cy="414"/>
                </a:xfrm>
                <a:prstGeom prst="rect">
                  <a:avLst/>
                </a:prstGeom>
                <a:noFill/>
                <a:ln w="9525">
                  <a:noFill/>
                  <a:miter lim="800000"/>
                  <a:headEnd/>
                  <a:tailEnd/>
                </a:ln>
                <a:effectLst/>
              </p:spPr>
              <p:txBody>
                <a:bodyPr>
                  <a:spAutoFit/>
                </a:bodyPr>
                <a:lstStyle/>
                <a:p>
                  <a:pPr eaLnBrk="1" hangingPunct="1">
                    <a:defRPr/>
                  </a:pPr>
                  <a:r>
                    <a:rPr lang="en-US" sz="1200" b="1" dirty="0">
                      <a:solidFill>
                        <a:srgbClr val="FF0000"/>
                      </a:solidFill>
                      <a:latin typeface="Arial" charset="0"/>
                      <a:cs typeface="+mn-cs"/>
                    </a:rPr>
                    <a:t>Daphnia</a:t>
                  </a:r>
                </a:p>
              </p:txBody>
            </p:sp>
            <p:sp>
              <p:nvSpPr>
                <p:cNvPr id="21" name="Text Box 1036">
                  <a:extLst>
                    <a:ext uri="{FF2B5EF4-FFF2-40B4-BE49-F238E27FC236}">
                      <a16:creationId xmlns:a16="http://schemas.microsoft.com/office/drawing/2014/main" id="{F27B59D3-307B-BA4B-83F1-A421CB859679}"/>
                    </a:ext>
                  </a:extLst>
                </p:cNvPr>
                <p:cNvSpPr txBox="1">
                  <a:spLocks noChangeArrowheads="1"/>
                </p:cNvSpPr>
                <p:nvPr/>
              </p:nvSpPr>
              <p:spPr bwMode="auto">
                <a:xfrm>
                  <a:off x="2306" y="2938"/>
                  <a:ext cx="1823" cy="416"/>
                </a:xfrm>
                <a:prstGeom prst="rect">
                  <a:avLst/>
                </a:prstGeom>
                <a:noFill/>
                <a:ln w="9525">
                  <a:noFill/>
                  <a:miter lim="800000"/>
                  <a:headEnd/>
                  <a:tailEnd/>
                </a:ln>
                <a:effectLst/>
              </p:spPr>
              <p:txBody>
                <a:bodyPr>
                  <a:spAutoFit/>
                </a:bodyPr>
                <a:lstStyle/>
                <a:p>
                  <a:pPr eaLnBrk="1" hangingPunct="1">
                    <a:defRPr/>
                  </a:pPr>
                  <a:r>
                    <a:rPr lang="en-US" sz="1200" b="1" dirty="0" err="1">
                      <a:solidFill>
                        <a:srgbClr val="FF0000"/>
                      </a:solidFill>
                      <a:latin typeface="Arial" charset="0"/>
                      <a:cs typeface="+mn-cs"/>
                    </a:rPr>
                    <a:t>Bosmina</a:t>
                  </a:r>
                  <a:endParaRPr lang="en-US" sz="1200" b="1" dirty="0">
                    <a:solidFill>
                      <a:srgbClr val="FF0000"/>
                    </a:solidFill>
                    <a:latin typeface="Arial" charset="0"/>
                    <a:cs typeface="+mn-cs"/>
                  </a:endParaRPr>
                </a:p>
              </p:txBody>
            </p:sp>
          </p:grpSp>
          <p:sp>
            <p:nvSpPr>
              <p:cNvPr id="14349" name="Line 1049">
                <a:extLst>
                  <a:ext uri="{FF2B5EF4-FFF2-40B4-BE49-F238E27FC236}">
                    <a16:creationId xmlns:a16="http://schemas.microsoft.com/office/drawing/2014/main" id="{AB846653-BAD9-4DBC-8A14-FB990608562C}"/>
                  </a:ext>
                </a:extLst>
              </p:cNvPr>
              <p:cNvSpPr>
                <a:spLocks noChangeShapeType="1"/>
              </p:cNvSpPr>
              <p:nvPr/>
            </p:nvSpPr>
            <p:spPr bwMode="auto">
              <a:xfrm flipH="1">
                <a:off x="2200" y="3008"/>
                <a:ext cx="193" cy="266"/>
              </a:xfrm>
              <a:prstGeom prst="line">
                <a:avLst/>
              </a:prstGeom>
              <a:noFill/>
              <a:ln w="38100">
                <a:solidFill>
                  <a:srgbClr val="FF0000"/>
                </a:solidFill>
                <a:round/>
                <a:headEnd type="diamond" w="med" len="med"/>
                <a:tailEnd type="diamond"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4350" name="Line 1050">
                <a:extLst>
                  <a:ext uri="{FF2B5EF4-FFF2-40B4-BE49-F238E27FC236}">
                    <a16:creationId xmlns:a16="http://schemas.microsoft.com/office/drawing/2014/main" id="{D08CA0F4-F5DD-4C71-BC51-C2F19011A52F}"/>
                  </a:ext>
                </a:extLst>
              </p:cNvPr>
              <p:cNvSpPr>
                <a:spLocks noChangeShapeType="1"/>
              </p:cNvSpPr>
              <p:nvPr/>
            </p:nvSpPr>
            <p:spPr bwMode="auto">
              <a:xfrm>
                <a:off x="4618" y="3008"/>
                <a:ext cx="97" cy="177"/>
              </a:xfrm>
              <a:prstGeom prst="line">
                <a:avLst/>
              </a:prstGeom>
              <a:noFill/>
              <a:ln w="38100">
                <a:solidFill>
                  <a:srgbClr val="FF0000"/>
                </a:solidFill>
                <a:round/>
                <a:headEnd type="diamond" w="med" len="med"/>
                <a:tailEnd type="diamond" w="med" len="med"/>
              </a:ln>
              <a:extLst>
                <a:ext uri="{909E8E84-426E-40DD-AFC4-6F175D3DCCD1}">
                  <a14:hiddenFill xmlns:a14="http://schemas.microsoft.com/office/drawing/2010/main">
                    <a:noFill/>
                  </a14:hiddenFill>
                </a:ext>
              </a:extLst>
            </p:spPr>
            <p:txBody>
              <a:bodyPr>
                <a:spAutoFit/>
              </a:bodyPr>
              <a:lstStyle/>
              <a:p>
                <a:endParaRPr lang="en-US"/>
              </a:p>
            </p:txBody>
          </p:sp>
        </p:grpSp>
      </p:grpSp>
      <p:pic>
        <p:nvPicPr>
          <p:cNvPr id="14340" name="Picture 2" descr="Orcas_Food Web Image 2">
            <a:extLst>
              <a:ext uri="{FF2B5EF4-FFF2-40B4-BE49-F238E27FC236}">
                <a16:creationId xmlns:a16="http://schemas.microsoft.com/office/drawing/2014/main" id="{2D07AE04-4EEA-46DD-8AB8-C790E9ECF44F}"/>
              </a:ext>
            </a:extLst>
          </p:cNvPr>
          <p:cNvPicPr>
            <a:picLocks noChangeAspect="1" noChangeArrowheads="1"/>
          </p:cNvPicPr>
          <p:nvPr/>
        </p:nvPicPr>
        <p:blipFill>
          <a:blip r:embed="rId8">
            <a:lum bright="-18000" contrast="10000"/>
            <a:extLst>
              <a:ext uri="{28A0092B-C50C-407E-A947-70E740481C1C}">
                <a14:useLocalDpi xmlns:a14="http://schemas.microsoft.com/office/drawing/2010/main" val="0"/>
              </a:ext>
            </a:extLst>
          </a:blip>
          <a:srcRect l="6541" t="8752" r="8411" b="16068"/>
          <a:stretch>
            <a:fillRect/>
          </a:stretch>
        </p:blipFill>
        <p:spPr bwMode="auto">
          <a:xfrm>
            <a:off x="3048000" y="3657600"/>
            <a:ext cx="2362200" cy="1600200"/>
          </a:xfrm>
          <a:prstGeom prst="rect">
            <a:avLst/>
          </a:prstGeom>
          <a:noFill/>
          <a:ln w="28575">
            <a:solidFill>
              <a:srgbClr val="00B0F0"/>
            </a:solidFill>
            <a:miter lim="800000"/>
            <a:headEnd/>
            <a:tailEnd/>
          </a:ln>
          <a:extLst>
            <a:ext uri="{909E8E84-426E-40DD-AFC4-6F175D3DCCD1}">
              <a14:hiddenFill xmlns:a14="http://schemas.microsoft.com/office/drawing/2010/main">
                <a:solidFill>
                  <a:srgbClr val="FFFFFF"/>
                </a:solidFill>
              </a14:hiddenFill>
            </a:ext>
          </a:extLst>
        </p:spPr>
      </p:pic>
      <p:pic>
        <p:nvPicPr>
          <p:cNvPr id="33" name="Picture 3" descr="Littlem rock fd Wb">
            <a:extLst>
              <a:ext uri="{FF2B5EF4-FFF2-40B4-BE49-F238E27FC236}">
                <a16:creationId xmlns:a16="http://schemas.microsoft.com/office/drawing/2014/main" id="{87BB26CF-8D31-4A3B-B940-2E8378CE5A56}"/>
              </a:ext>
            </a:extLst>
          </p:cNvPr>
          <p:cNvPicPr>
            <a:picLocks noChangeAspect="1" noChangeArrowheads="1"/>
          </p:cNvPicPr>
          <p:nvPr/>
        </p:nvPicPr>
        <p:blipFill>
          <a:blip r:embed="rId9">
            <a:lum contrast="40000"/>
            <a:extLst>
              <a:ext uri="{28A0092B-C50C-407E-A947-70E740481C1C}">
                <a14:useLocalDpi xmlns:a14="http://schemas.microsoft.com/office/drawing/2010/main" val="0"/>
              </a:ext>
            </a:extLst>
          </a:blip>
          <a:srcRect l="11694" t="25771" r="10808" b="18398"/>
          <a:stretch>
            <a:fillRect/>
          </a:stretch>
        </p:blipFill>
        <p:spPr bwMode="auto">
          <a:xfrm>
            <a:off x="457200" y="1066800"/>
            <a:ext cx="1828800" cy="1112838"/>
          </a:xfrm>
          <a:prstGeom prst="rect">
            <a:avLst/>
          </a:prstGeom>
          <a:noFill/>
          <a:ln w="19050">
            <a:solidFill>
              <a:srgbClr val="558ED5"/>
            </a:solidFill>
            <a:miter lim="800000"/>
            <a:headEnd/>
            <a:tailEnd/>
          </a:ln>
          <a:extLst>
            <a:ext uri="{909E8E84-426E-40DD-AFC4-6F175D3DCCD1}">
              <a14:hiddenFill xmlns:a14="http://schemas.microsoft.com/office/drawing/2010/main">
                <a:solidFill>
                  <a:srgbClr val="FFFFFF"/>
                </a:solidFill>
              </a14:hiddenFill>
            </a:ext>
          </a:extLst>
        </p:spPr>
      </p:pic>
      <p:pic>
        <p:nvPicPr>
          <p:cNvPr id="14342" name="Picture 2">
            <a:extLst>
              <a:ext uri="{FF2B5EF4-FFF2-40B4-BE49-F238E27FC236}">
                <a16:creationId xmlns:a16="http://schemas.microsoft.com/office/drawing/2014/main" id="{F1BAE7EB-7D42-40BD-A2E3-D77314195D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3069" b="5882"/>
          <a:stretch>
            <a:fillRect/>
          </a:stretch>
        </p:blipFill>
        <p:spPr bwMode="auto">
          <a:xfrm>
            <a:off x="5257800" y="688975"/>
            <a:ext cx="1524000" cy="1544638"/>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14343" name="Picture 2">
            <a:extLst>
              <a:ext uri="{FF2B5EF4-FFF2-40B4-BE49-F238E27FC236}">
                <a16:creationId xmlns:a16="http://schemas.microsoft.com/office/drawing/2014/main" id="{5E5331CD-8C14-47B9-8E7B-C02894DFE8E9}"/>
              </a:ext>
            </a:extLst>
          </p:cNvPr>
          <p:cNvPicPr>
            <a:picLocks noChangeAspect="1" noChangeArrowheads="1"/>
          </p:cNvPicPr>
          <p:nvPr/>
        </p:nvPicPr>
        <p:blipFill>
          <a:blip r:embed="rId11">
            <a:lum contrast="20000"/>
            <a:extLst>
              <a:ext uri="{28A0092B-C50C-407E-A947-70E740481C1C}">
                <a14:useLocalDpi xmlns:a14="http://schemas.microsoft.com/office/drawing/2010/main" val="0"/>
              </a:ext>
            </a:extLst>
          </a:blip>
          <a:srcRect l="516" t="1724" r="5463" b="1724"/>
          <a:stretch>
            <a:fillRect/>
          </a:stretch>
        </p:blipFill>
        <p:spPr bwMode="auto">
          <a:xfrm>
            <a:off x="2667000" y="304800"/>
            <a:ext cx="1981200" cy="1870075"/>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14344" name="Picture 28">
            <a:extLst>
              <a:ext uri="{FF2B5EF4-FFF2-40B4-BE49-F238E27FC236}">
                <a16:creationId xmlns:a16="http://schemas.microsoft.com/office/drawing/2014/main" id="{111BBA1B-B5D7-4F1F-8D21-4313F752EEA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4800" y="3379788"/>
            <a:ext cx="2514600"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descr="Lynx in food web.jpg">
            <a:extLst>
              <a:ext uri="{FF2B5EF4-FFF2-40B4-BE49-F238E27FC236}">
                <a16:creationId xmlns:a16="http://schemas.microsoft.com/office/drawing/2014/main" id="{F4FD38A0-6E3A-4409-9EEA-7DB54696D0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001713"/>
            <a:ext cx="411480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TextBox 5">
            <a:extLst>
              <a:ext uri="{FF2B5EF4-FFF2-40B4-BE49-F238E27FC236}">
                <a16:creationId xmlns:a16="http://schemas.microsoft.com/office/drawing/2014/main" id="{83ED16CE-AA05-43A1-B2CE-65C199A7AAEC}"/>
              </a:ext>
            </a:extLst>
          </p:cNvPr>
          <p:cNvSpPr txBox="1">
            <a:spLocks noChangeArrowheads="1"/>
          </p:cNvSpPr>
          <p:nvPr/>
        </p:nvSpPr>
        <p:spPr bwMode="auto">
          <a:xfrm>
            <a:off x="5181600" y="911225"/>
            <a:ext cx="2819400" cy="56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b="1">
                <a:solidFill>
                  <a:srgbClr val="002060"/>
                </a:solidFill>
                <a:latin typeface="Arial" panose="020B0604020202020204" pitchFamily="34" charset="0"/>
              </a:rPr>
              <a:t>Snowshoe hare	+</a:t>
            </a:r>
          </a:p>
          <a:p>
            <a:pPr eaLnBrk="1" hangingPunct="1">
              <a:spcBef>
                <a:spcPct val="0"/>
              </a:spcBef>
              <a:buFontTx/>
              <a:buNone/>
            </a:pPr>
            <a:r>
              <a:rPr lang="en-US" altLang="en-US" sz="1200" b="1">
                <a:solidFill>
                  <a:srgbClr val="002060"/>
                </a:solidFill>
                <a:latin typeface="Arial" panose="020B0604020202020204" pitchFamily="34" charset="0"/>
              </a:rPr>
              <a:t>Red Squirrel      	+</a:t>
            </a:r>
          </a:p>
          <a:p>
            <a:pPr eaLnBrk="1" hangingPunct="1">
              <a:spcBef>
                <a:spcPct val="0"/>
              </a:spcBef>
              <a:buFontTx/>
              <a:buNone/>
            </a:pPr>
            <a:r>
              <a:rPr lang="en-US" altLang="en-US" sz="1200" b="1">
                <a:solidFill>
                  <a:srgbClr val="002060"/>
                </a:solidFill>
                <a:latin typeface="Arial" panose="020B0604020202020204" pitchFamily="34" charset="0"/>
              </a:rPr>
              <a:t>Ground squirrel  	+</a:t>
            </a:r>
          </a:p>
          <a:p>
            <a:pPr eaLnBrk="1" hangingPunct="1">
              <a:spcBef>
                <a:spcPct val="0"/>
              </a:spcBef>
              <a:buFontTx/>
              <a:buNone/>
            </a:pPr>
            <a:r>
              <a:rPr lang="en-US" altLang="en-US" sz="1200" b="1">
                <a:solidFill>
                  <a:srgbClr val="002060"/>
                </a:solidFill>
                <a:latin typeface="Arial" panose="020B0604020202020204" pitchFamily="34" charset="0"/>
              </a:rPr>
              <a:t>Grasses		 -</a:t>
            </a:r>
          </a:p>
          <a:p>
            <a:pPr eaLnBrk="1" hangingPunct="1">
              <a:spcBef>
                <a:spcPct val="0"/>
              </a:spcBef>
              <a:buFontTx/>
              <a:buNone/>
            </a:pPr>
            <a:r>
              <a:rPr lang="en-US" altLang="en-US" sz="1200" b="1">
                <a:solidFill>
                  <a:srgbClr val="002060"/>
                </a:solidFill>
                <a:latin typeface="Arial" panose="020B0604020202020204" pitchFamily="34" charset="0"/>
              </a:rPr>
              <a:t>Bog birch		-</a:t>
            </a:r>
          </a:p>
          <a:p>
            <a:pPr eaLnBrk="1" hangingPunct="1">
              <a:spcBef>
                <a:spcPct val="0"/>
              </a:spcBef>
              <a:buFontTx/>
              <a:buNone/>
            </a:pPr>
            <a:r>
              <a:rPr lang="en-US" altLang="en-US" sz="1200" b="1">
                <a:solidFill>
                  <a:srgbClr val="002060"/>
                </a:solidFill>
                <a:latin typeface="Arial" panose="020B0604020202020204" pitchFamily="34" charset="0"/>
              </a:rPr>
              <a:t>Grey willow		-</a:t>
            </a:r>
          </a:p>
          <a:p>
            <a:pPr eaLnBrk="1" hangingPunct="1">
              <a:spcBef>
                <a:spcPct val="0"/>
              </a:spcBef>
              <a:buFontTx/>
              <a:buNone/>
            </a:pPr>
            <a:r>
              <a:rPr lang="en-US" altLang="en-US" sz="1200" b="1">
                <a:solidFill>
                  <a:srgbClr val="002060"/>
                </a:solidFill>
                <a:latin typeface="Arial" panose="020B0604020202020204" pitchFamily="34" charset="0"/>
              </a:rPr>
              <a:t>Soapberry		-</a:t>
            </a:r>
          </a:p>
          <a:p>
            <a:pPr eaLnBrk="1" hangingPunct="1">
              <a:spcBef>
                <a:spcPct val="0"/>
              </a:spcBef>
              <a:buFontTx/>
              <a:buNone/>
            </a:pPr>
            <a:r>
              <a:rPr lang="en-US" altLang="en-US" sz="1200" b="1">
                <a:solidFill>
                  <a:srgbClr val="002060"/>
                </a:solidFill>
                <a:latin typeface="Arial" panose="020B0604020202020204" pitchFamily="34" charset="0"/>
              </a:rPr>
              <a:t>White spruce	-</a:t>
            </a:r>
          </a:p>
          <a:p>
            <a:pPr eaLnBrk="1" hangingPunct="1">
              <a:lnSpc>
                <a:spcPts val="1100"/>
              </a:lnSpc>
              <a:spcBef>
                <a:spcPct val="0"/>
              </a:spcBef>
              <a:buFontTx/>
              <a:buNone/>
            </a:pPr>
            <a:endParaRPr lang="en-US" altLang="en-US" sz="1200" b="1">
              <a:solidFill>
                <a:srgbClr val="002060"/>
              </a:solidFill>
              <a:latin typeface="Arial" panose="020B0604020202020204" pitchFamily="34" charset="0"/>
            </a:endParaRPr>
          </a:p>
          <a:p>
            <a:pPr eaLnBrk="1" hangingPunct="1">
              <a:spcBef>
                <a:spcPct val="0"/>
              </a:spcBef>
              <a:buFontTx/>
              <a:buNone/>
            </a:pPr>
            <a:r>
              <a:rPr lang="en-US" altLang="en-US" sz="1200" b="1">
                <a:solidFill>
                  <a:srgbClr val="002060"/>
                </a:solidFill>
                <a:latin typeface="Arial" panose="020B0604020202020204" pitchFamily="34" charset="0"/>
              </a:rPr>
              <a:t>Coyotes		+</a:t>
            </a:r>
          </a:p>
          <a:p>
            <a:pPr eaLnBrk="1" hangingPunct="1">
              <a:spcBef>
                <a:spcPct val="0"/>
              </a:spcBef>
              <a:buFontTx/>
              <a:buNone/>
            </a:pPr>
            <a:r>
              <a:rPr lang="en-US" altLang="en-US" sz="1200" b="1">
                <a:solidFill>
                  <a:srgbClr val="002060"/>
                </a:solidFill>
                <a:latin typeface="Arial" panose="020B0604020202020204" pitchFamily="34" charset="0"/>
              </a:rPr>
              <a:t>Red fox		+</a:t>
            </a:r>
          </a:p>
          <a:p>
            <a:pPr eaLnBrk="1" hangingPunct="1">
              <a:spcBef>
                <a:spcPct val="0"/>
              </a:spcBef>
              <a:buFontTx/>
              <a:buNone/>
            </a:pPr>
            <a:r>
              <a:rPr lang="en-US" altLang="en-US" sz="1200" b="1">
                <a:solidFill>
                  <a:srgbClr val="002060"/>
                </a:solidFill>
                <a:latin typeface="Arial" panose="020B0604020202020204" pitchFamily="34" charset="0"/>
              </a:rPr>
              <a:t>Wolverine		+</a:t>
            </a:r>
          </a:p>
          <a:p>
            <a:pPr eaLnBrk="1" hangingPunct="1">
              <a:spcBef>
                <a:spcPct val="0"/>
              </a:spcBef>
              <a:buFontTx/>
              <a:buNone/>
            </a:pPr>
            <a:r>
              <a:rPr lang="en-US" altLang="en-US" sz="1200" b="1">
                <a:solidFill>
                  <a:srgbClr val="002060"/>
                </a:solidFill>
                <a:latin typeface="Arial" panose="020B0604020202020204" pitchFamily="34" charset="0"/>
              </a:rPr>
              <a:t>Wolf		+</a:t>
            </a:r>
          </a:p>
          <a:p>
            <a:pPr eaLnBrk="1" hangingPunct="1">
              <a:spcBef>
                <a:spcPct val="0"/>
              </a:spcBef>
              <a:buFontTx/>
              <a:buNone/>
            </a:pPr>
            <a:r>
              <a:rPr lang="en-US" altLang="en-US" sz="1200" b="1">
                <a:solidFill>
                  <a:srgbClr val="002060"/>
                </a:solidFill>
                <a:latin typeface="Arial" panose="020B0604020202020204" pitchFamily="34" charset="0"/>
              </a:rPr>
              <a:t>Great horned owl	+ ?</a:t>
            </a:r>
          </a:p>
          <a:p>
            <a:pPr eaLnBrk="1" hangingPunct="1">
              <a:spcBef>
                <a:spcPct val="0"/>
              </a:spcBef>
              <a:buFontTx/>
              <a:buNone/>
            </a:pPr>
            <a:r>
              <a:rPr lang="en-US" altLang="en-US" sz="1200" b="1">
                <a:solidFill>
                  <a:srgbClr val="002060"/>
                </a:solidFill>
                <a:latin typeface="Arial" panose="020B0604020202020204" pitchFamily="34" charset="0"/>
              </a:rPr>
              <a:t>Golden eagle	+ ?</a:t>
            </a:r>
          </a:p>
          <a:p>
            <a:pPr eaLnBrk="1" hangingPunct="1">
              <a:spcBef>
                <a:spcPct val="0"/>
              </a:spcBef>
              <a:buFontTx/>
              <a:buNone/>
            </a:pPr>
            <a:r>
              <a:rPr lang="en-US" altLang="en-US" sz="1200" b="1">
                <a:solidFill>
                  <a:srgbClr val="002060"/>
                </a:solidFill>
                <a:latin typeface="Arial" panose="020B0604020202020204" pitchFamily="34" charset="0"/>
              </a:rPr>
              <a:t>Hawk owl		+ ?</a:t>
            </a:r>
          </a:p>
          <a:p>
            <a:pPr eaLnBrk="1" hangingPunct="1">
              <a:spcBef>
                <a:spcPct val="0"/>
              </a:spcBef>
              <a:buFontTx/>
              <a:buNone/>
            </a:pPr>
            <a:r>
              <a:rPr lang="en-US" altLang="en-US" sz="1200" b="1">
                <a:solidFill>
                  <a:srgbClr val="002060"/>
                </a:solidFill>
                <a:latin typeface="Arial" panose="020B0604020202020204" pitchFamily="34" charset="0"/>
              </a:rPr>
              <a:t>Goshawk		+ ?</a:t>
            </a:r>
          </a:p>
          <a:p>
            <a:pPr eaLnBrk="1" hangingPunct="1">
              <a:spcBef>
                <a:spcPct val="0"/>
              </a:spcBef>
              <a:buFontTx/>
              <a:buNone/>
            </a:pPr>
            <a:r>
              <a:rPr lang="en-US" altLang="en-US" sz="1200" b="1">
                <a:solidFill>
                  <a:srgbClr val="002060"/>
                </a:solidFill>
                <a:latin typeface="Arial" panose="020B0604020202020204" pitchFamily="34" charset="0"/>
              </a:rPr>
              <a:t>Kestrel		+ ?</a:t>
            </a:r>
          </a:p>
          <a:p>
            <a:pPr eaLnBrk="1" hangingPunct="1">
              <a:spcBef>
                <a:spcPct val="0"/>
              </a:spcBef>
              <a:buFontTx/>
              <a:buNone/>
            </a:pPr>
            <a:r>
              <a:rPr lang="en-US" altLang="en-US" sz="1200" b="1">
                <a:solidFill>
                  <a:srgbClr val="002060"/>
                </a:solidFill>
                <a:latin typeface="Arial" panose="020B0604020202020204" pitchFamily="34" charset="0"/>
              </a:rPr>
              <a:t>Red tailed hawk	+ ?</a:t>
            </a:r>
          </a:p>
          <a:p>
            <a:pPr eaLnBrk="1" hangingPunct="1">
              <a:spcBef>
                <a:spcPct val="0"/>
              </a:spcBef>
              <a:buFontTx/>
              <a:buNone/>
            </a:pPr>
            <a:r>
              <a:rPr lang="en-US" altLang="en-US" sz="1200" b="1">
                <a:solidFill>
                  <a:srgbClr val="002060"/>
                </a:solidFill>
                <a:latin typeface="Arial" panose="020B0604020202020204" pitchFamily="34" charset="0"/>
              </a:rPr>
              <a:t>Northern harrier	+ ?</a:t>
            </a:r>
          </a:p>
          <a:p>
            <a:pPr eaLnBrk="1" hangingPunct="1">
              <a:lnSpc>
                <a:spcPts val="1100"/>
              </a:lnSpc>
              <a:spcBef>
                <a:spcPct val="0"/>
              </a:spcBef>
              <a:buFontTx/>
              <a:buNone/>
            </a:pPr>
            <a:endParaRPr lang="en-US" altLang="en-US" sz="1200" b="1">
              <a:solidFill>
                <a:srgbClr val="002060"/>
              </a:solidFill>
              <a:latin typeface="Arial" panose="020B0604020202020204" pitchFamily="34" charset="0"/>
            </a:endParaRPr>
          </a:p>
          <a:p>
            <a:pPr eaLnBrk="1" hangingPunct="1">
              <a:spcBef>
                <a:spcPct val="0"/>
              </a:spcBef>
              <a:buFontTx/>
              <a:buNone/>
            </a:pPr>
            <a:r>
              <a:rPr lang="en-US" altLang="en-US" sz="1200" b="1">
                <a:solidFill>
                  <a:srgbClr val="002060"/>
                </a:solidFill>
                <a:latin typeface="Arial" panose="020B0604020202020204" pitchFamily="34" charset="0"/>
              </a:rPr>
              <a:t>Spruce grouse	-</a:t>
            </a:r>
          </a:p>
          <a:p>
            <a:pPr eaLnBrk="1" hangingPunct="1">
              <a:spcBef>
                <a:spcPct val="0"/>
              </a:spcBef>
              <a:buFontTx/>
              <a:buNone/>
            </a:pPr>
            <a:r>
              <a:rPr lang="en-US" altLang="en-US" sz="1200" b="1">
                <a:solidFill>
                  <a:srgbClr val="002060"/>
                </a:solidFill>
                <a:latin typeface="Arial" panose="020B0604020202020204" pitchFamily="34" charset="0"/>
              </a:rPr>
              <a:t>Willow ptarmigan	-</a:t>
            </a:r>
          </a:p>
          <a:p>
            <a:pPr eaLnBrk="1" hangingPunct="1">
              <a:spcBef>
                <a:spcPct val="0"/>
              </a:spcBef>
              <a:buFontTx/>
              <a:buNone/>
            </a:pPr>
            <a:r>
              <a:rPr lang="en-US" altLang="en-US" sz="1200" b="1">
                <a:solidFill>
                  <a:srgbClr val="002060"/>
                </a:solidFill>
                <a:latin typeface="Arial" panose="020B0604020202020204" pitchFamily="34" charset="0"/>
              </a:rPr>
              <a:t>Moose 		-</a:t>
            </a:r>
          </a:p>
          <a:p>
            <a:pPr eaLnBrk="1" hangingPunct="1">
              <a:spcBef>
                <a:spcPct val="0"/>
              </a:spcBef>
              <a:buFontTx/>
              <a:buNone/>
            </a:pPr>
            <a:r>
              <a:rPr lang="en-US" altLang="en-US" sz="1200" b="1">
                <a:solidFill>
                  <a:srgbClr val="002060"/>
                </a:solidFill>
                <a:latin typeface="Arial" panose="020B0604020202020204" pitchFamily="34" charset="0"/>
              </a:rPr>
              <a:t>Small rodents	- ?</a:t>
            </a:r>
          </a:p>
          <a:p>
            <a:pPr eaLnBrk="1" hangingPunct="1">
              <a:spcBef>
                <a:spcPct val="0"/>
              </a:spcBef>
              <a:buFontTx/>
              <a:buNone/>
            </a:pPr>
            <a:r>
              <a:rPr lang="en-US" altLang="en-US" sz="1200" b="1">
                <a:solidFill>
                  <a:srgbClr val="002060"/>
                </a:solidFill>
                <a:latin typeface="Arial" panose="020B0604020202020204" pitchFamily="34" charset="0"/>
              </a:rPr>
              <a:t>Red squirrel		- ?</a:t>
            </a:r>
          </a:p>
          <a:p>
            <a:pPr eaLnBrk="1" hangingPunct="1">
              <a:spcBef>
                <a:spcPct val="0"/>
              </a:spcBef>
              <a:buFontTx/>
              <a:buNone/>
            </a:pPr>
            <a:r>
              <a:rPr lang="en-US" altLang="en-US" sz="1200" b="1">
                <a:solidFill>
                  <a:srgbClr val="002060"/>
                </a:solidFill>
                <a:latin typeface="Arial" panose="020B0604020202020204" pitchFamily="34" charset="0"/>
              </a:rPr>
              <a:t>Ground squirrel	- ?</a:t>
            </a:r>
          </a:p>
          <a:p>
            <a:pPr eaLnBrk="1" hangingPunct="1">
              <a:spcBef>
                <a:spcPct val="0"/>
              </a:spcBef>
              <a:buFontTx/>
              <a:buNone/>
            </a:pPr>
            <a:r>
              <a:rPr lang="en-US" altLang="en-US" sz="1200" b="1">
                <a:solidFill>
                  <a:srgbClr val="002060"/>
                </a:solidFill>
                <a:latin typeface="Arial" panose="020B0604020202020204" pitchFamily="34" charset="0"/>
              </a:rPr>
              <a:t>Passerine birds	- ?</a:t>
            </a:r>
          </a:p>
          <a:p>
            <a:pPr eaLnBrk="1" hangingPunct="1">
              <a:lnSpc>
                <a:spcPts val="1100"/>
              </a:lnSpc>
              <a:spcBef>
                <a:spcPct val="0"/>
              </a:spcBef>
              <a:buFontTx/>
              <a:buNone/>
            </a:pPr>
            <a:endParaRPr lang="en-US" altLang="en-US" sz="1200" b="1">
              <a:solidFill>
                <a:srgbClr val="002060"/>
              </a:solidFill>
              <a:latin typeface="Arial" panose="020B0604020202020204" pitchFamily="34" charset="0"/>
            </a:endParaRPr>
          </a:p>
          <a:p>
            <a:pPr eaLnBrk="1" hangingPunct="1">
              <a:spcBef>
                <a:spcPct val="0"/>
              </a:spcBef>
              <a:buFontTx/>
              <a:buNone/>
            </a:pPr>
            <a:r>
              <a:rPr lang="en-US" altLang="en-US" sz="1200" b="1">
                <a:solidFill>
                  <a:srgbClr val="002060"/>
                </a:solidFill>
                <a:latin typeface="Arial" panose="020B0604020202020204" pitchFamily="34" charset="0"/>
              </a:rPr>
              <a:t>Forbs		 ?</a:t>
            </a:r>
          </a:p>
          <a:p>
            <a:pPr eaLnBrk="1" hangingPunct="1">
              <a:spcBef>
                <a:spcPct val="0"/>
              </a:spcBef>
              <a:buFontTx/>
              <a:buNone/>
            </a:pPr>
            <a:r>
              <a:rPr lang="en-US" altLang="en-US" sz="1200" b="1">
                <a:solidFill>
                  <a:srgbClr val="002060"/>
                </a:solidFill>
                <a:latin typeface="Arial" panose="020B0604020202020204" pitchFamily="34" charset="0"/>
              </a:rPr>
              <a:t>Grasses		 ?</a:t>
            </a:r>
            <a:endParaRPr lang="en-US" altLang="en-US" sz="1400">
              <a:latin typeface="Arial" panose="020B0604020202020204" pitchFamily="34" charset="0"/>
            </a:endParaRPr>
          </a:p>
        </p:txBody>
      </p:sp>
      <p:sp>
        <p:nvSpPr>
          <p:cNvPr id="31747" name="Rectangle 6">
            <a:extLst>
              <a:ext uri="{FF2B5EF4-FFF2-40B4-BE49-F238E27FC236}">
                <a16:creationId xmlns:a16="http://schemas.microsoft.com/office/drawing/2014/main" id="{64B7DF38-F528-4D95-A303-91AC7EBADC0B}"/>
              </a:ext>
            </a:extLst>
          </p:cNvPr>
          <p:cNvSpPr>
            <a:spLocks noChangeArrowheads="1"/>
          </p:cNvSpPr>
          <p:nvPr/>
        </p:nvSpPr>
        <p:spPr bwMode="auto">
          <a:xfrm>
            <a:off x="76200" y="133350"/>
            <a:ext cx="8991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000" b="1">
                <a:solidFill>
                  <a:srgbClr val="C00000"/>
                </a:solidFill>
                <a:latin typeface="Arial" panose="020B0604020202020204" pitchFamily="34" charset="0"/>
              </a:rPr>
              <a:t>How would the web be affected if lynx removed?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Box 5">
            <a:extLst>
              <a:ext uri="{FF2B5EF4-FFF2-40B4-BE49-F238E27FC236}">
                <a16:creationId xmlns:a16="http://schemas.microsoft.com/office/drawing/2014/main" id="{95F8F435-8BD7-4392-821E-E1392CD03664}"/>
              </a:ext>
            </a:extLst>
          </p:cNvPr>
          <p:cNvSpPr txBox="1">
            <a:spLocks noChangeArrowheads="1"/>
          </p:cNvSpPr>
          <p:nvPr/>
        </p:nvSpPr>
        <p:spPr bwMode="auto">
          <a:xfrm>
            <a:off x="5181600" y="911225"/>
            <a:ext cx="2819400" cy="587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b="1">
                <a:solidFill>
                  <a:srgbClr val="002060"/>
                </a:solidFill>
                <a:latin typeface="Arial" panose="020B0604020202020204" pitchFamily="34" charset="0"/>
              </a:rPr>
              <a:t>Red Squirrel      	+</a:t>
            </a:r>
          </a:p>
          <a:p>
            <a:pPr eaLnBrk="1" hangingPunct="1">
              <a:spcBef>
                <a:spcPct val="0"/>
              </a:spcBef>
              <a:buFontTx/>
              <a:buNone/>
            </a:pPr>
            <a:r>
              <a:rPr lang="en-US" altLang="en-US" sz="1200" b="1">
                <a:solidFill>
                  <a:srgbClr val="002060"/>
                </a:solidFill>
                <a:latin typeface="Arial" panose="020B0604020202020204" pitchFamily="34" charset="0"/>
              </a:rPr>
              <a:t>Ground squirrel  	+</a:t>
            </a:r>
          </a:p>
          <a:p>
            <a:pPr eaLnBrk="1" hangingPunct="1">
              <a:spcBef>
                <a:spcPct val="0"/>
              </a:spcBef>
              <a:buFontTx/>
              <a:buNone/>
            </a:pPr>
            <a:r>
              <a:rPr lang="en-US" altLang="en-US" sz="1200" b="1">
                <a:solidFill>
                  <a:srgbClr val="002060"/>
                </a:solidFill>
                <a:latin typeface="Arial" panose="020B0604020202020204" pitchFamily="34" charset="0"/>
              </a:rPr>
              <a:t>Grasses		+?</a:t>
            </a:r>
          </a:p>
          <a:p>
            <a:pPr eaLnBrk="1" hangingPunct="1">
              <a:spcBef>
                <a:spcPct val="0"/>
              </a:spcBef>
              <a:buFontTx/>
              <a:buNone/>
            </a:pPr>
            <a:r>
              <a:rPr lang="en-US" altLang="en-US" sz="1200" b="1">
                <a:solidFill>
                  <a:srgbClr val="002060"/>
                </a:solidFill>
                <a:latin typeface="Arial" panose="020B0604020202020204" pitchFamily="34" charset="0"/>
              </a:rPr>
              <a:t>Bog birch		+?</a:t>
            </a:r>
          </a:p>
          <a:p>
            <a:pPr eaLnBrk="1" hangingPunct="1">
              <a:spcBef>
                <a:spcPct val="0"/>
              </a:spcBef>
              <a:buFontTx/>
              <a:buNone/>
            </a:pPr>
            <a:r>
              <a:rPr lang="en-US" altLang="en-US" sz="1200" b="1">
                <a:solidFill>
                  <a:srgbClr val="002060"/>
                </a:solidFill>
                <a:latin typeface="Arial" panose="020B0604020202020204" pitchFamily="34" charset="0"/>
              </a:rPr>
              <a:t>Grey willow		+?</a:t>
            </a:r>
          </a:p>
          <a:p>
            <a:pPr eaLnBrk="1" hangingPunct="1">
              <a:spcBef>
                <a:spcPct val="0"/>
              </a:spcBef>
              <a:buFontTx/>
              <a:buNone/>
            </a:pPr>
            <a:r>
              <a:rPr lang="en-US" altLang="en-US" sz="1200" b="1">
                <a:solidFill>
                  <a:srgbClr val="002060"/>
                </a:solidFill>
                <a:latin typeface="Arial" panose="020B0604020202020204" pitchFamily="34" charset="0"/>
              </a:rPr>
              <a:t>Soapberry		+?</a:t>
            </a:r>
          </a:p>
          <a:p>
            <a:pPr eaLnBrk="1" hangingPunct="1">
              <a:spcBef>
                <a:spcPct val="0"/>
              </a:spcBef>
              <a:buFontTx/>
              <a:buNone/>
            </a:pPr>
            <a:r>
              <a:rPr lang="en-US" altLang="en-US" sz="1200" b="1">
                <a:solidFill>
                  <a:srgbClr val="002060"/>
                </a:solidFill>
                <a:latin typeface="Arial" panose="020B0604020202020204" pitchFamily="34" charset="0"/>
              </a:rPr>
              <a:t>White spruce	+?</a:t>
            </a:r>
          </a:p>
          <a:p>
            <a:pPr eaLnBrk="1" hangingPunct="1">
              <a:lnSpc>
                <a:spcPts val="1100"/>
              </a:lnSpc>
              <a:spcBef>
                <a:spcPct val="0"/>
              </a:spcBef>
              <a:buFontTx/>
              <a:buNone/>
            </a:pPr>
            <a:endParaRPr lang="en-US" altLang="en-US" sz="1200" b="1">
              <a:solidFill>
                <a:srgbClr val="002060"/>
              </a:solidFill>
              <a:latin typeface="Arial" panose="020B0604020202020204" pitchFamily="34" charset="0"/>
            </a:endParaRPr>
          </a:p>
          <a:p>
            <a:pPr eaLnBrk="1" hangingPunct="1">
              <a:spcBef>
                <a:spcPct val="0"/>
              </a:spcBef>
              <a:buFontTx/>
              <a:buNone/>
            </a:pPr>
            <a:r>
              <a:rPr lang="en-US" altLang="en-US" sz="1200" b="1">
                <a:solidFill>
                  <a:srgbClr val="002060"/>
                </a:solidFill>
                <a:latin typeface="Arial" panose="020B0604020202020204" pitchFamily="34" charset="0"/>
              </a:rPr>
              <a:t>Lynx		-</a:t>
            </a:r>
          </a:p>
          <a:p>
            <a:pPr eaLnBrk="1" hangingPunct="1">
              <a:spcBef>
                <a:spcPct val="0"/>
              </a:spcBef>
              <a:buFontTx/>
              <a:buNone/>
            </a:pPr>
            <a:r>
              <a:rPr lang="en-US" altLang="en-US" sz="1200" b="1">
                <a:solidFill>
                  <a:srgbClr val="002060"/>
                </a:solidFill>
                <a:latin typeface="Arial" panose="020B0604020202020204" pitchFamily="34" charset="0"/>
              </a:rPr>
              <a:t>Coyotes		-</a:t>
            </a:r>
          </a:p>
          <a:p>
            <a:pPr eaLnBrk="1" hangingPunct="1">
              <a:spcBef>
                <a:spcPct val="0"/>
              </a:spcBef>
              <a:buFontTx/>
              <a:buNone/>
            </a:pPr>
            <a:r>
              <a:rPr lang="en-US" altLang="en-US" sz="1200" b="1">
                <a:solidFill>
                  <a:srgbClr val="002060"/>
                </a:solidFill>
                <a:latin typeface="Arial" panose="020B0604020202020204" pitchFamily="34" charset="0"/>
              </a:rPr>
              <a:t>Red fox		-</a:t>
            </a:r>
          </a:p>
          <a:p>
            <a:pPr eaLnBrk="1" hangingPunct="1">
              <a:spcBef>
                <a:spcPct val="0"/>
              </a:spcBef>
              <a:buFontTx/>
              <a:buNone/>
            </a:pPr>
            <a:r>
              <a:rPr lang="en-US" altLang="en-US" sz="1200" b="1">
                <a:solidFill>
                  <a:srgbClr val="002060"/>
                </a:solidFill>
                <a:latin typeface="Arial" panose="020B0604020202020204" pitchFamily="34" charset="0"/>
              </a:rPr>
              <a:t>Wolverine		-</a:t>
            </a:r>
          </a:p>
          <a:p>
            <a:pPr eaLnBrk="1" hangingPunct="1">
              <a:spcBef>
                <a:spcPct val="0"/>
              </a:spcBef>
              <a:buFontTx/>
              <a:buNone/>
            </a:pPr>
            <a:r>
              <a:rPr lang="en-US" altLang="en-US" sz="1200" b="1">
                <a:solidFill>
                  <a:srgbClr val="002060"/>
                </a:solidFill>
                <a:latin typeface="Arial" panose="020B0604020202020204" pitchFamily="34" charset="0"/>
              </a:rPr>
              <a:t>Wolf		-</a:t>
            </a:r>
          </a:p>
          <a:p>
            <a:pPr eaLnBrk="1" hangingPunct="1">
              <a:spcBef>
                <a:spcPct val="0"/>
              </a:spcBef>
              <a:buFontTx/>
              <a:buNone/>
            </a:pPr>
            <a:r>
              <a:rPr lang="en-US" altLang="en-US" sz="1200" b="1">
                <a:solidFill>
                  <a:srgbClr val="002060"/>
                </a:solidFill>
                <a:latin typeface="Arial" panose="020B0604020202020204" pitchFamily="34" charset="0"/>
              </a:rPr>
              <a:t>Great horned owl	- ?</a:t>
            </a:r>
          </a:p>
          <a:p>
            <a:pPr eaLnBrk="1" hangingPunct="1">
              <a:spcBef>
                <a:spcPct val="0"/>
              </a:spcBef>
              <a:buFontTx/>
              <a:buNone/>
            </a:pPr>
            <a:r>
              <a:rPr lang="en-US" altLang="en-US" sz="1200" b="1">
                <a:solidFill>
                  <a:srgbClr val="002060"/>
                </a:solidFill>
                <a:latin typeface="Arial" panose="020B0604020202020204" pitchFamily="34" charset="0"/>
              </a:rPr>
              <a:t>Golden eagle	- ?</a:t>
            </a:r>
          </a:p>
          <a:p>
            <a:pPr eaLnBrk="1" hangingPunct="1">
              <a:spcBef>
                <a:spcPct val="0"/>
              </a:spcBef>
              <a:buFontTx/>
              <a:buNone/>
            </a:pPr>
            <a:r>
              <a:rPr lang="en-US" altLang="en-US" sz="1200" b="1">
                <a:solidFill>
                  <a:srgbClr val="002060"/>
                </a:solidFill>
                <a:latin typeface="Arial" panose="020B0604020202020204" pitchFamily="34" charset="0"/>
              </a:rPr>
              <a:t>Hawk owl		- ?</a:t>
            </a:r>
          </a:p>
          <a:p>
            <a:pPr eaLnBrk="1" hangingPunct="1">
              <a:spcBef>
                <a:spcPct val="0"/>
              </a:spcBef>
              <a:buFontTx/>
              <a:buNone/>
            </a:pPr>
            <a:r>
              <a:rPr lang="en-US" altLang="en-US" sz="1200" b="1">
                <a:solidFill>
                  <a:srgbClr val="002060"/>
                </a:solidFill>
                <a:latin typeface="Arial" panose="020B0604020202020204" pitchFamily="34" charset="0"/>
              </a:rPr>
              <a:t>Goshawk		-?</a:t>
            </a:r>
          </a:p>
          <a:p>
            <a:pPr eaLnBrk="1" hangingPunct="1">
              <a:spcBef>
                <a:spcPct val="0"/>
              </a:spcBef>
              <a:buFontTx/>
              <a:buNone/>
            </a:pPr>
            <a:r>
              <a:rPr lang="en-US" altLang="en-US" sz="1200" b="1">
                <a:solidFill>
                  <a:srgbClr val="002060"/>
                </a:solidFill>
                <a:latin typeface="Arial" panose="020B0604020202020204" pitchFamily="34" charset="0"/>
              </a:rPr>
              <a:t>Kestrel		-?</a:t>
            </a:r>
          </a:p>
          <a:p>
            <a:pPr eaLnBrk="1" hangingPunct="1">
              <a:spcBef>
                <a:spcPct val="0"/>
              </a:spcBef>
              <a:buFontTx/>
              <a:buNone/>
            </a:pPr>
            <a:r>
              <a:rPr lang="en-US" altLang="en-US" sz="1200" b="1">
                <a:solidFill>
                  <a:srgbClr val="002060"/>
                </a:solidFill>
                <a:latin typeface="Arial" panose="020B0604020202020204" pitchFamily="34" charset="0"/>
              </a:rPr>
              <a:t>Red tailed hawk	-?</a:t>
            </a:r>
          </a:p>
          <a:p>
            <a:pPr eaLnBrk="1" hangingPunct="1">
              <a:spcBef>
                <a:spcPct val="0"/>
              </a:spcBef>
              <a:buFontTx/>
              <a:buNone/>
            </a:pPr>
            <a:r>
              <a:rPr lang="en-US" altLang="en-US" sz="1200" b="1">
                <a:solidFill>
                  <a:srgbClr val="002060"/>
                </a:solidFill>
                <a:latin typeface="Arial" panose="020B0604020202020204" pitchFamily="34" charset="0"/>
              </a:rPr>
              <a:t>Northern harrier	-?</a:t>
            </a:r>
          </a:p>
          <a:p>
            <a:pPr eaLnBrk="1" hangingPunct="1">
              <a:lnSpc>
                <a:spcPts val="1100"/>
              </a:lnSpc>
              <a:spcBef>
                <a:spcPct val="0"/>
              </a:spcBef>
              <a:buFontTx/>
              <a:buNone/>
            </a:pPr>
            <a:endParaRPr lang="en-US" altLang="en-US" sz="1200" b="1">
              <a:solidFill>
                <a:srgbClr val="002060"/>
              </a:solidFill>
              <a:latin typeface="Arial" panose="020B0604020202020204" pitchFamily="34" charset="0"/>
            </a:endParaRPr>
          </a:p>
          <a:p>
            <a:pPr eaLnBrk="1" hangingPunct="1">
              <a:spcBef>
                <a:spcPct val="0"/>
              </a:spcBef>
              <a:buFontTx/>
              <a:buNone/>
            </a:pPr>
            <a:r>
              <a:rPr lang="en-US" altLang="en-US" sz="1200" b="1">
                <a:solidFill>
                  <a:srgbClr val="002060"/>
                </a:solidFill>
                <a:latin typeface="Arial" panose="020B0604020202020204" pitchFamily="34" charset="0"/>
              </a:rPr>
              <a:t>Spruce grouse	+?</a:t>
            </a:r>
          </a:p>
          <a:p>
            <a:pPr eaLnBrk="1" hangingPunct="1">
              <a:spcBef>
                <a:spcPct val="0"/>
              </a:spcBef>
              <a:buFontTx/>
              <a:buNone/>
            </a:pPr>
            <a:r>
              <a:rPr lang="en-US" altLang="en-US" sz="1200" b="1">
                <a:solidFill>
                  <a:srgbClr val="002060"/>
                </a:solidFill>
                <a:latin typeface="Arial" panose="020B0604020202020204" pitchFamily="34" charset="0"/>
              </a:rPr>
              <a:t>Willow ptarmigan	+?</a:t>
            </a:r>
          </a:p>
          <a:p>
            <a:pPr eaLnBrk="1" hangingPunct="1">
              <a:spcBef>
                <a:spcPct val="0"/>
              </a:spcBef>
              <a:buFontTx/>
              <a:buNone/>
            </a:pPr>
            <a:r>
              <a:rPr lang="en-US" altLang="en-US" sz="1200" b="1">
                <a:solidFill>
                  <a:srgbClr val="002060"/>
                </a:solidFill>
                <a:latin typeface="Arial" panose="020B0604020202020204" pitchFamily="34" charset="0"/>
              </a:rPr>
              <a:t>Moose 		-+?</a:t>
            </a:r>
          </a:p>
          <a:p>
            <a:pPr eaLnBrk="1" hangingPunct="1">
              <a:spcBef>
                <a:spcPct val="0"/>
              </a:spcBef>
              <a:buFontTx/>
              <a:buNone/>
            </a:pPr>
            <a:r>
              <a:rPr lang="en-US" altLang="en-US" sz="1200" b="1">
                <a:solidFill>
                  <a:srgbClr val="002060"/>
                </a:solidFill>
                <a:latin typeface="Arial" panose="020B0604020202020204" pitchFamily="34" charset="0"/>
              </a:rPr>
              <a:t>Small rodents	- +?</a:t>
            </a:r>
          </a:p>
          <a:p>
            <a:pPr eaLnBrk="1" hangingPunct="1">
              <a:spcBef>
                <a:spcPct val="0"/>
              </a:spcBef>
              <a:buFontTx/>
              <a:buNone/>
            </a:pPr>
            <a:r>
              <a:rPr lang="en-US" altLang="en-US" sz="1200" b="1">
                <a:solidFill>
                  <a:srgbClr val="002060"/>
                </a:solidFill>
                <a:latin typeface="Arial" panose="020B0604020202020204" pitchFamily="34" charset="0"/>
              </a:rPr>
              <a:t>Red squirrel		- +?</a:t>
            </a:r>
          </a:p>
          <a:p>
            <a:pPr eaLnBrk="1" hangingPunct="1">
              <a:spcBef>
                <a:spcPct val="0"/>
              </a:spcBef>
              <a:buFontTx/>
              <a:buNone/>
            </a:pPr>
            <a:r>
              <a:rPr lang="en-US" altLang="en-US" sz="1200" b="1">
                <a:solidFill>
                  <a:srgbClr val="002060"/>
                </a:solidFill>
                <a:latin typeface="Arial" panose="020B0604020202020204" pitchFamily="34" charset="0"/>
              </a:rPr>
              <a:t>Ground squirrel	- +?</a:t>
            </a:r>
          </a:p>
          <a:p>
            <a:pPr eaLnBrk="1" hangingPunct="1">
              <a:spcBef>
                <a:spcPct val="0"/>
              </a:spcBef>
              <a:buFontTx/>
              <a:buNone/>
            </a:pPr>
            <a:r>
              <a:rPr lang="en-US" altLang="en-US" sz="1200" b="1">
                <a:solidFill>
                  <a:srgbClr val="002060"/>
                </a:solidFill>
                <a:latin typeface="Arial" panose="020B0604020202020204" pitchFamily="34" charset="0"/>
              </a:rPr>
              <a:t>Passerine birds	- +?</a:t>
            </a:r>
          </a:p>
          <a:p>
            <a:pPr eaLnBrk="1" hangingPunct="1">
              <a:lnSpc>
                <a:spcPts val="1100"/>
              </a:lnSpc>
              <a:spcBef>
                <a:spcPct val="0"/>
              </a:spcBef>
              <a:buFontTx/>
              <a:buNone/>
            </a:pPr>
            <a:endParaRPr lang="en-US" altLang="en-US" sz="1200" b="1">
              <a:solidFill>
                <a:srgbClr val="002060"/>
              </a:solidFill>
              <a:latin typeface="Arial" panose="020B0604020202020204" pitchFamily="34" charset="0"/>
            </a:endParaRPr>
          </a:p>
          <a:p>
            <a:pPr eaLnBrk="1" hangingPunct="1">
              <a:spcBef>
                <a:spcPct val="0"/>
              </a:spcBef>
              <a:buFontTx/>
              <a:buNone/>
            </a:pPr>
            <a:r>
              <a:rPr lang="en-US" altLang="en-US" sz="1200" b="1">
                <a:solidFill>
                  <a:srgbClr val="002060"/>
                </a:solidFill>
                <a:latin typeface="Arial" panose="020B0604020202020204" pitchFamily="34" charset="0"/>
              </a:rPr>
              <a:t>Forbs		+-?</a:t>
            </a:r>
          </a:p>
          <a:p>
            <a:pPr eaLnBrk="1" hangingPunct="1">
              <a:spcBef>
                <a:spcPct val="0"/>
              </a:spcBef>
              <a:buFontTx/>
              <a:buNone/>
            </a:pPr>
            <a:r>
              <a:rPr lang="en-US" altLang="en-US" sz="1200" b="1">
                <a:solidFill>
                  <a:srgbClr val="002060"/>
                </a:solidFill>
                <a:latin typeface="Arial" panose="020B0604020202020204" pitchFamily="34" charset="0"/>
              </a:rPr>
              <a:t>Grasses		+-?</a:t>
            </a:r>
            <a:endParaRPr lang="en-US" altLang="en-US" sz="1400">
              <a:latin typeface="Arial" panose="020B0604020202020204" pitchFamily="34" charset="0"/>
            </a:endParaRPr>
          </a:p>
        </p:txBody>
      </p:sp>
      <p:sp>
        <p:nvSpPr>
          <p:cNvPr id="33794" name="Rectangle 6">
            <a:extLst>
              <a:ext uri="{FF2B5EF4-FFF2-40B4-BE49-F238E27FC236}">
                <a16:creationId xmlns:a16="http://schemas.microsoft.com/office/drawing/2014/main" id="{7FE43C1E-11D1-4B12-8BBD-916EBBE1CBE3}"/>
              </a:ext>
            </a:extLst>
          </p:cNvPr>
          <p:cNvSpPr>
            <a:spLocks noChangeArrowheads="1"/>
          </p:cNvSpPr>
          <p:nvPr/>
        </p:nvSpPr>
        <p:spPr bwMode="auto">
          <a:xfrm>
            <a:off x="152400" y="158750"/>
            <a:ext cx="8991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000" b="1">
                <a:solidFill>
                  <a:srgbClr val="C00000"/>
                </a:solidFill>
                <a:latin typeface="Arial" panose="020B0604020202020204" pitchFamily="34" charset="0"/>
              </a:rPr>
              <a:t>How would web be affected if hares removed? </a:t>
            </a:r>
          </a:p>
        </p:txBody>
      </p:sp>
      <p:pic>
        <p:nvPicPr>
          <p:cNvPr id="33795" name="Picture 2" descr="Hare in food web.jpg">
            <a:extLst>
              <a:ext uri="{FF2B5EF4-FFF2-40B4-BE49-F238E27FC236}">
                <a16:creationId xmlns:a16="http://schemas.microsoft.com/office/drawing/2014/main" id="{DED76391-7C56-4504-8930-9F427FBAC3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4530725"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6">
            <a:extLst>
              <a:ext uri="{FF2B5EF4-FFF2-40B4-BE49-F238E27FC236}">
                <a16:creationId xmlns:a16="http://schemas.microsoft.com/office/drawing/2014/main" id="{67011E2D-6422-4CFC-93E2-7DFCD923E488}"/>
              </a:ext>
            </a:extLst>
          </p:cNvPr>
          <p:cNvSpPr>
            <a:spLocks noChangeArrowheads="1"/>
          </p:cNvSpPr>
          <p:nvPr/>
        </p:nvSpPr>
        <p:spPr bwMode="auto">
          <a:xfrm>
            <a:off x="77788" y="220663"/>
            <a:ext cx="89916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000" b="1">
                <a:solidFill>
                  <a:srgbClr val="C00000"/>
                </a:solidFill>
                <a:latin typeface="Arial" panose="020B0604020202020204" pitchFamily="34" charset="0"/>
              </a:rPr>
              <a:t>How can we understand web dynamics?</a:t>
            </a:r>
          </a:p>
        </p:txBody>
      </p:sp>
      <p:pic>
        <p:nvPicPr>
          <p:cNvPr id="35842" name="Picture 2">
            <a:extLst>
              <a:ext uri="{FF2B5EF4-FFF2-40B4-BE49-F238E27FC236}">
                <a16:creationId xmlns:a16="http://schemas.microsoft.com/office/drawing/2014/main" id="{4BAE226C-FC7E-42F4-AB8F-9164345896D5}"/>
              </a:ext>
            </a:extLst>
          </p:cNvPr>
          <p:cNvPicPr>
            <a:picLocks noChangeAspect="1" noChangeArrowheads="1"/>
          </p:cNvPicPr>
          <p:nvPr/>
        </p:nvPicPr>
        <p:blipFill>
          <a:blip r:embed="rId3">
            <a:lum contrast="-10000"/>
            <a:extLst>
              <a:ext uri="{28A0092B-C50C-407E-A947-70E740481C1C}">
                <a14:useLocalDpi xmlns:a14="http://schemas.microsoft.com/office/drawing/2010/main" val="0"/>
              </a:ext>
            </a:extLst>
          </a:blip>
          <a:srcRect/>
          <a:stretch>
            <a:fillRect/>
          </a:stretch>
        </p:blipFill>
        <p:spPr bwMode="auto">
          <a:xfrm>
            <a:off x="228600" y="914400"/>
            <a:ext cx="5037138" cy="5562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0FF0DA55-4B92-9643-BBDF-976DB9889414}"/>
              </a:ext>
            </a:extLst>
          </p:cNvPr>
          <p:cNvSpPr txBox="1">
            <a:spLocks noChangeArrowheads="1"/>
          </p:cNvSpPr>
          <p:nvPr/>
        </p:nvSpPr>
        <p:spPr bwMode="auto">
          <a:xfrm>
            <a:off x="5126038" y="1004888"/>
            <a:ext cx="4113212" cy="3186112"/>
          </a:xfrm>
          <a:prstGeom prst="rect">
            <a:avLst/>
          </a:prstGeom>
          <a:noFill/>
          <a:ln w="9525">
            <a:noFill/>
            <a:miter lim="800000"/>
            <a:headEnd/>
            <a:tailEnd/>
          </a:ln>
          <a:effectLst/>
        </p:spPr>
        <p:txBody>
          <a:bodyPr/>
          <a:lstStyle/>
          <a:p>
            <a:pPr marL="342900" indent="-182880">
              <a:spcBef>
                <a:spcPts val="2400"/>
              </a:spcBef>
              <a:buClr>
                <a:srgbClr val="FF0000"/>
              </a:buClr>
              <a:buSzPct val="150000"/>
              <a:buFont typeface="Wingdings" pitchFamily="2" charset="2"/>
              <a:buChar char="§"/>
              <a:defRPr/>
            </a:pPr>
            <a:r>
              <a:rPr lang="en-US" altLang="en-US" sz="2200" i="1" kern="0" dirty="0">
                <a:latin typeface="+mn-lt"/>
                <a:cs typeface="+mn-cs"/>
              </a:rPr>
              <a:t> </a:t>
            </a:r>
            <a:r>
              <a:rPr lang="en-US" altLang="en-US" sz="2200" b="1" i="1" kern="0" dirty="0">
                <a:latin typeface="+mn-lt"/>
                <a:cs typeface="+mn-cs"/>
              </a:rPr>
              <a:t>C</a:t>
            </a:r>
            <a:r>
              <a:rPr lang="en-US" altLang="en-US" sz="2200" b="1" i="1" kern="0" dirty="0">
                <a:solidFill>
                  <a:srgbClr val="002060"/>
                </a:solidFill>
                <a:latin typeface="+mn-lt"/>
                <a:cs typeface="+mn-cs"/>
              </a:rPr>
              <a:t>omputer models of webs with many species</a:t>
            </a:r>
          </a:p>
          <a:p>
            <a:pPr marL="342900" indent="-182880">
              <a:spcBef>
                <a:spcPts val="1800"/>
              </a:spcBef>
              <a:buClr>
                <a:srgbClr val="FF0000"/>
              </a:buClr>
              <a:buSzPct val="150000"/>
              <a:buFont typeface="Wingdings" pitchFamily="2" charset="2"/>
              <a:buChar char="§"/>
              <a:defRPr/>
            </a:pPr>
            <a:r>
              <a:rPr lang="en-US" altLang="en-US" sz="2200" b="1" i="1" kern="0" dirty="0">
                <a:solidFill>
                  <a:srgbClr val="002060"/>
                </a:solidFill>
                <a:latin typeface="+mn-lt"/>
                <a:cs typeface="+mn-cs"/>
              </a:rPr>
              <a:t> Biologically realistic equations for interaction &amp; dynamics, unlike L-V </a:t>
            </a:r>
            <a:r>
              <a:rPr lang="en-US" altLang="en-US" sz="2200" b="1" i="1" kern="0" dirty="0" err="1">
                <a:solidFill>
                  <a:srgbClr val="002060"/>
                </a:solidFill>
                <a:latin typeface="+mn-lt"/>
                <a:cs typeface="+mn-cs"/>
              </a:rPr>
              <a:t>eqs</a:t>
            </a:r>
            <a:r>
              <a:rPr lang="en-US" altLang="en-US" sz="2200" b="1" i="1" kern="0" dirty="0">
                <a:solidFill>
                  <a:srgbClr val="002060"/>
                </a:solidFill>
                <a:latin typeface="+mn-lt"/>
                <a:cs typeface="+mn-cs"/>
              </a:rPr>
              <a:t>.</a:t>
            </a:r>
          </a:p>
          <a:p>
            <a:pPr marL="342900" indent="-182880">
              <a:spcBef>
                <a:spcPts val="1800"/>
              </a:spcBef>
              <a:buClr>
                <a:srgbClr val="FF0000"/>
              </a:buClr>
              <a:buSzPct val="150000"/>
              <a:buFont typeface="Wingdings" pitchFamily="2" charset="2"/>
              <a:buChar char="§"/>
              <a:defRPr/>
            </a:pPr>
            <a:r>
              <a:rPr lang="en-US" altLang="en-US" sz="2200" b="1" i="1" kern="0" dirty="0">
                <a:solidFill>
                  <a:srgbClr val="002060"/>
                </a:solidFill>
                <a:latin typeface="+mn-lt"/>
                <a:cs typeface="+mn-cs"/>
              </a:rPr>
              <a:t> </a:t>
            </a:r>
            <a:r>
              <a:rPr lang="en-US" altLang="en-US" sz="2200" b="1" i="1" kern="0">
                <a:solidFill>
                  <a:srgbClr val="002060"/>
                </a:solidFill>
                <a:latin typeface="+mn-lt"/>
                <a:cs typeface="+mn-cs"/>
              </a:rPr>
              <a:t>Include biotic </a:t>
            </a:r>
            <a:r>
              <a:rPr lang="en-US" altLang="en-US" sz="2200" b="1" i="1" kern="0" dirty="0">
                <a:solidFill>
                  <a:srgbClr val="002060"/>
                </a:solidFill>
                <a:latin typeface="+mn-lt"/>
                <a:cs typeface="+mn-cs"/>
              </a:rPr>
              <a:t>effects. parasitism, disease, mutualism</a:t>
            </a:r>
          </a:p>
          <a:p>
            <a:pPr marL="342900" indent="-182880">
              <a:spcBef>
                <a:spcPts val="1800"/>
              </a:spcBef>
              <a:buClr>
                <a:srgbClr val="FF0000"/>
              </a:buClr>
              <a:buSzPct val="150000"/>
              <a:buFont typeface="Wingdings" pitchFamily="2" charset="2"/>
              <a:buChar char="§"/>
              <a:defRPr/>
            </a:pPr>
            <a:r>
              <a:rPr lang="en-US" altLang="en-US" sz="2200" b="1" i="1" kern="0" dirty="0">
                <a:solidFill>
                  <a:srgbClr val="002060"/>
                </a:solidFill>
                <a:latin typeface="+mn-lt"/>
                <a:cs typeface="+mn-cs"/>
              </a:rPr>
              <a:t> Incorporate evolution &amp; variations among individuals</a:t>
            </a:r>
          </a:p>
          <a:p>
            <a:pPr marL="342900" indent="-182880">
              <a:spcBef>
                <a:spcPts val="1800"/>
              </a:spcBef>
              <a:buClr>
                <a:srgbClr val="FF0000"/>
              </a:buClr>
              <a:buSzPct val="150000"/>
              <a:buFont typeface="Wingdings" pitchFamily="2" charset="2"/>
              <a:buChar char="§"/>
              <a:defRPr/>
            </a:pPr>
            <a:r>
              <a:rPr lang="en-US" altLang="en-US" sz="2200" b="1" i="1" kern="0" dirty="0">
                <a:solidFill>
                  <a:srgbClr val="002060"/>
                </a:solidFill>
                <a:latin typeface="+mn-lt"/>
                <a:cs typeface="+mn-cs"/>
              </a:rPr>
              <a:t> i.e. biotic components can adapt </a:t>
            </a:r>
            <a:r>
              <a:rPr lang="en-US" altLang="en-US" b="1" i="1" kern="0" dirty="0">
                <a:solidFill>
                  <a:srgbClr val="002060"/>
                </a:solidFill>
                <a:latin typeface="+mn-lt"/>
                <a:cs typeface="+mn-cs"/>
              </a:rPr>
              <a:t>&amp; </a:t>
            </a:r>
            <a:r>
              <a:rPr lang="en-US" altLang="en-US" sz="2200" b="1" i="1" kern="0" dirty="0">
                <a:solidFill>
                  <a:srgbClr val="002060"/>
                </a:solidFill>
                <a:latin typeface="+mn-lt"/>
                <a:cs typeface="+mn-cs"/>
              </a:rPr>
              <a:t>change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3">
            <a:extLst>
              <a:ext uri="{FF2B5EF4-FFF2-40B4-BE49-F238E27FC236}">
                <a16:creationId xmlns:a16="http://schemas.microsoft.com/office/drawing/2014/main" id="{4FD48698-5A28-49FD-AEFA-5432C3781830}"/>
              </a:ext>
            </a:extLst>
          </p:cNvPr>
          <p:cNvSpPr>
            <a:spLocks noGrp="1"/>
          </p:cNvSpPr>
          <p:nvPr>
            <p:ph type="body" idx="4294967295"/>
          </p:nvPr>
        </p:nvSpPr>
        <p:spPr>
          <a:xfrm>
            <a:off x="533400" y="533400"/>
            <a:ext cx="7696200" cy="5592763"/>
          </a:xfrm>
        </p:spPr>
        <p:txBody>
          <a:bodyPr/>
          <a:lstStyle/>
          <a:p>
            <a:pPr algn="ctr">
              <a:buFont typeface="Arial" panose="020B0604020202020204" pitchFamily="34" charset="0"/>
              <a:buNone/>
            </a:pPr>
            <a:r>
              <a:rPr lang="en-US" altLang="en-US" sz="4000">
                <a:solidFill>
                  <a:srgbClr val="FF0000"/>
                </a:solidFill>
              </a:rPr>
              <a:t>Modeling ecosystems</a:t>
            </a:r>
          </a:p>
        </p:txBody>
      </p:sp>
      <p:pic>
        <p:nvPicPr>
          <p:cNvPr id="37890" name="Picture 4">
            <a:extLst>
              <a:ext uri="{FF2B5EF4-FFF2-40B4-BE49-F238E27FC236}">
                <a16:creationId xmlns:a16="http://schemas.microsoft.com/office/drawing/2014/main" id="{35055823-8B3F-4AE5-94C4-477772C3DE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513" y="1371600"/>
            <a:ext cx="6745287"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5">
            <a:extLst>
              <a:ext uri="{FF2B5EF4-FFF2-40B4-BE49-F238E27FC236}">
                <a16:creationId xmlns:a16="http://schemas.microsoft.com/office/drawing/2014/main" id="{E09C30A7-432E-4086-BF24-8495165CE59B}"/>
              </a:ext>
            </a:extLst>
          </p:cNvPr>
          <p:cNvSpPr txBox="1">
            <a:spLocks noChangeArrowheads="1"/>
          </p:cNvSpPr>
          <p:nvPr/>
        </p:nvSpPr>
        <p:spPr bwMode="auto">
          <a:xfrm>
            <a:off x="2057400" y="5573713"/>
            <a:ext cx="533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r>
              <a:rPr lang="en-US" altLang="en-US" sz="1800" dirty="0">
                <a:latin typeface="Arial" panose="020B0604020202020204" pitchFamily="34" charset="0"/>
                <a:hlinkClick r:id="rId4"/>
              </a:rPr>
              <a:t>http://www.youtube.com/watch?v=VxYM-RgVqTI</a:t>
            </a:r>
            <a:r>
              <a:rPr lang="en-US" altLang="en-US" sz="1800" dirty="0">
                <a:latin typeface="Arial" panose="020B0604020202020204" pitchFamily="34" charset="0"/>
              </a:rPr>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882" name="Rectangle 2">
            <a:extLst>
              <a:ext uri="{FF2B5EF4-FFF2-40B4-BE49-F238E27FC236}">
                <a16:creationId xmlns:a16="http://schemas.microsoft.com/office/drawing/2014/main" id="{DE86E5D8-44C5-B243-B0F1-F08302719113}"/>
              </a:ext>
            </a:extLst>
          </p:cNvPr>
          <p:cNvSpPr>
            <a:spLocks noGrp="1" noChangeArrowheads="1"/>
          </p:cNvSpPr>
          <p:nvPr>
            <p:ph type="title"/>
          </p:nvPr>
        </p:nvSpPr>
        <p:spPr>
          <a:xfrm>
            <a:off x="152400" y="277813"/>
            <a:ext cx="8458200" cy="1139825"/>
          </a:xfrm>
        </p:spPr>
        <p:txBody>
          <a:bodyPr/>
          <a:lstStyle/>
          <a:p>
            <a:pPr algn="l">
              <a:defRPr/>
            </a:pPr>
            <a:r>
              <a:rPr lang="en-US" sz="4000" b="1" dirty="0">
                <a:solidFill>
                  <a:srgbClr val="C00000"/>
                </a:solidFill>
                <a:effectLst>
                  <a:outerShdw blurRad="38100" dist="38100" dir="2700000" algn="tl">
                    <a:srgbClr val="FFFFFF"/>
                  </a:outerShdw>
                </a:effectLst>
              </a:rPr>
              <a:t>The Mother of All Complex Systems</a:t>
            </a:r>
          </a:p>
        </p:txBody>
      </p:sp>
      <p:pic>
        <p:nvPicPr>
          <p:cNvPr id="18435" name="Picture 3" descr="Trop_RF2">
            <a:extLst>
              <a:ext uri="{FF2B5EF4-FFF2-40B4-BE49-F238E27FC236}">
                <a16:creationId xmlns:a16="http://schemas.microsoft.com/office/drawing/2014/main" id="{FCFD9790-00AD-4A28-A9BE-1795ADE16BB7}"/>
              </a:ext>
            </a:extLst>
          </p:cNvPr>
          <p:cNvPicPr>
            <a:picLocks noGrp="1" noChangeAspect="1" noChangeArrowheads="1"/>
          </p:cNvPicPr>
          <p:nvPr>
            <p:ph sz="half" idx="2"/>
          </p:nvPr>
        </p:nvPicPr>
        <p:blipFill>
          <a:blip r:embed="rId3">
            <a:lum bright="-6000" contrast="-10000"/>
            <a:extLst>
              <a:ext uri="{28A0092B-C50C-407E-A947-70E740481C1C}">
                <a14:useLocalDpi xmlns:a14="http://schemas.microsoft.com/office/drawing/2010/main" val="0"/>
              </a:ext>
            </a:extLst>
          </a:blip>
          <a:srcRect/>
          <a:stretch>
            <a:fillRect/>
          </a:stretch>
        </p:blipFill>
        <p:spPr>
          <a:xfrm>
            <a:off x="457200" y="1447800"/>
            <a:ext cx="4724400" cy="3713163"/>
          </a:xfrm>
          <a:effectLst>
            <a:outerShdw blurRad="292100" dist="139700" dir="2700000" algn="tl" rotWithShape="0">
              <a:srgbClr val="333333">
                <a:alpha val="64999"/>
              </a:srgbClr>
            </a:outerShdw>
          </a:effectLst>
        </p:spPr>
      </p:pic>
      <p:sp>
        <p:nvSpPr>
          <p:cNvPr id="5" name="Text Box 4">
            <a:extLst>
              <a:ext uri="{FF2B5EF4-FFF2-40B4-BE49-F238E27FC236}">
                <a16:creationId xmlns:a16="http://schemas.microsoft.com/office/drawing/2014/main" id="{5CE4E7A7-DF2F-4ECA-A0A0-0FA56E498D8F}"/>
              </a:ext>
            </a:extLst>
          </p:cNvPr>
          <p:cNvSpPr txBox="1">
            <a:spLocks noChangeArrowheads="1"/>
          </p:cNvSpPr>
          <p:nvPr/>
        </p:nvSpPr>
        <p:spPr bwMode="auto">
          <a:xfrm>
            <a:off x="5410200" y="1600200"/>
            <a:ext cx="35052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ts val="1200"/>
              </a:spcBef>
              <a:buFontTx/>
              <a:buNone/>
            </a:pPr>
            <a:r>
              <a:rPr lang="en-US" altLang="en-US" sz="2400" b="1">
                <a:solidFill>
                  <a:srgbClr val="002060"/>
                </a:solidFill>
                <a:latin typeface="Arial" panose="020B0604020202020204" pitchFamily="34" charset="0"/>
              </a:rPr>
              <a:t>~20,000  insect sp</a:t>
            </a:r>
          </a:p>
          <a:p>
            <a:pPr eaLnBrk="1" hangingPunct="1">
              <a:spcBef>
                <a:spcPts val="1200"/>
              </a:spcBef>
              <a:buFontTx/>
              <a:buNone/>
            </a:pPr>
            <a:r>
              <a:rPr lang="en-US" altLang="en-US" sz="2400" b="1">
                <a:solidFill>
                  <a:srgbClr val="002060"/>
                </a:solidFill>
                <a:latin typeface="Arial" panose="020B0604020202020204" pitchFamily="34" charset="0"/>
              </a:rPr>
              <a:t>     1200  tree sp</a:t>
            </a:r>
          </a:p>
          <a:p>
            <a:pPr eaLnBrk="1" hangingPunct="1">
              <a:spcBef>
                <a:spcPts val="1200"/>
              </a:spcBef>
              <a:buFontTx/>
              <a:buNone/>
            </a:pPr>
            <a:r>
              <a:rPr lang="en-US" altLang="en-US" sz="2400" b="1">
                <a:solidFill>
                  <a:srgbClr val="002060"/>
                </a:solidFill>
                <a:latin typeface="Arial" panose="020B0604020202020204" pitchFamily="34" charset="0"/>
              </a:rPr>
              <a:t>     1000  bird sp</a:t>
            </a:r>
          </a:p>
          <a:p>
            <a:pPr eaLnBrk="1" hangingPunct="1">
              <a:spcBef>
                <a:spcPts val="1200"/>
              </a:spcBef>
              <a:buFontTx/>
              <a:buNone/>
            </a:pPr>
            <a:r>
              <a:rPr lang="en-US" altLang="en-US" sz="2400" b="1">
                <a:solidFill>
                  <a:srgbClr val="002060"/>
                </a:solidFill>
                <a:latin typeface="Arial" panose="020B0604020202020204" pitchFamily="34" charset="0"/>
              </a:rPr>
              <a:t>       200  mammal sp</a:t>
            </a:r>
          </a:p>
          <a:p>
            <a:pPr eaLnBrk="1" hangingPunct="1">
              <a:spcBef>
                <a:spcPts val="1200"/>
              </a:spcBef>
              <a:buFontTx/>
              <a:buNone/>
            </a:pPr>
            <a:r>
              <a:rPr lang="en-US" altLang="en-US" sz="2400" b="1">
                <a:solidFill>
                  <a:srgbClr val="002060"/>
                </a:solidFill>
                <a:latin typeface="Arial" panose="020B0604020202020204" pitchFamily="34" charset="0"/>
              </a:rPr>
              <a:t>        10</a:t>
            </a:r>
            <a:r>
              <a:rPr lang="en-US" altLang="en-US" sz="2400" b="1" baseline="30000">
                <a:solidFill>
                  <a:srgbClr val="002060"/>
                </a:solidFill>
                <a:latin typeface="Arial" panose="020B0604020202020204" pitchFamily="34" charset="0"/>
              </a:rPr>
              <a:t>7</a:t>
            </a:r>
            <a:r>
              <a:rPr lang="en-US" altLang="en-US" sz="2400" b="1">
                <a:solidFill>
                  <a:srgbClr val="002060"/>
                </a:solidFill>
                <a:latin typeface="Arial" panose="020B0604020202020204" pitchFamily="34" charset="0"/>
              </a:rPr>
              <a:t>  microbe sp?</a:t>
            </a:r>
          </a:p>
        </p:txBody>
      </p:sp>
      <p:sp>
        <p:nvSpPr>
          <p:cNvPr id="39940" name="TextBox 5">
            <a:extLst>
              <a:ext uri="{FF2B5EF4-FFF2-40B4-BE49-F238E27FC236}">
                <a16:creationId xmlns:a16="http://schemas.microsoft.com/office/drawing/2014/main" id="{E650B248-B98C-4A22-AB9B-71C75B13011D}"/>
              </a:ext>
            </a:extLst>
          </p:cNvPr>
          <p:cNvSpPr txBox="1">
            <a:spLocks noChangeArrowheads="1"/>
          </p:cNvSpPr>
          <p:nvPr/>
        </p:nvSpPr>
        <p:spPr bwMode="auto">
          <a:xfrm>
            <a:off x="685800" y="5181600"/>
            <a:ext cx="472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latin typeface="Arial" panose="020B0604020202020204" pitchFamily="34" charset="0"/>
              </a:rPr>
              <a:t>Tropical Rain Forest along the Amazon</a:t>
            </a:r>
          </a:p>
        </p:txBody>
      </p:sp>
      <p:sp>
        <p:nvSpPr>
          <p:cNvPr id="39941" name="Text Box 7">
            <a:extLst>
              <a:ext uri="{FF2B5EF4-FFF2-40B4-BE49-F238E27FC236}">
                <a16:creationId xmlns:a16="http://schemas.microsoft.com/office/drawing/2014/main" id="{389B34B4-5845-4112-A701-0D0E096A7042}"/>
              </a:ext>
            </a:extLst>
          </p:cNvPr>
          <p:cNvSpPr txBox="1">
            <a:spLocks noChangeArrowheads="1"/>
          </p:cNvSpPr>
          <p:nvPr/>
        </p:nvSpPr>
        <p:spPr bwMode="auto">
          <a:xfrm>
            <a:off x="2438400" y="5791200"/>
            <a:ext cx="52578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solidFill>
                  <a:schemeClr val="folHlink"/>
                </a:solidFill>
                <a:latin typeface="Arial" panose="020B0604020202020204" pitchFamily="34" charset="0"/>
              </a:rPr>
              <a:t>Imagine the model required to illustrate this food web and the amount of species information needed to build it.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87AEF0AF-C130-4372-BB21-FE4AB2E4A931}"/>
              </a:ext>
            </a:extLst>
          </p:cNvPr>
          <p:cNvSpPr>
            <a:spLocks noGrp="1"/>
          </p:cNvSpPr>
          <p:nvPr>
            <p:ph type="title"/>
          </p:nvPr>
        </p:nvSpPr>
        <p:spPr/>
        <p:txBody>
          <a:bodyPr/>
          <a:lstStyle/>
          <a:p>
            <a:r>
              <a:rPr lang="en-US" altLang="en-US"/>
              <a:t>Pacific Coast Kelp Bed</a:t>
            </a:r>
          </a:p>
        </p:txBody>
      </p:sp>
      <p:sp>
        <p:nvSpPr>
          <p:cNvPr id="41986" name="Rectangle 3">
            <a:extLst>
              <a:ext uri="{FF2B5EF4-FFF2-40B4-BE49-F238E27FC236}">
                <a16:creationId xmlns:a16="http://schemas.microsoft.com/office/drawing/2014/main" id="{1978E5EA-490F-42FF-98FD-8C8E70758C33}"/>
              </a:ext>
            </a:extLst>
          </p:cNvPr>
          <p:cNvSpPr>
            <a:spLocks noGrp="1"/>
          </p:cNvSpPr>
          <p:nvPr>
            <p:ph type="body" idx="1"/>
          </p:nvPr>
        </p:nvSpPr>
        <p:spPr>
          <a:xfrm>
            <a:off x="4962525" y="1336675"/>
            <a:ext cx="3724275" cy="4530725"/>
          </a:xfrm>
        </p:spPr>
        <p:txBody>
          <a:bodyPr/>
          <a:lstStyle/>
          <a:p>
            <a:pPr marL="117475" indent="0">
              <a:buFont typeface="Arial" panose="020B0604020202020204" pitchFamily="34" charset="0"/>
              <a:buNone/>
            </a:pPr>
            <a:r>
              <a:rPr lang="en-US" altLang="en-US"/>
              <a:t>Why did kelp ecosystems off Alaska begin to collapse in the 1990s?</a:t>
            </a:r>
          </a:p>
        </p:txBody>
      </p:sp>
      <p:pic>
        <p:nvPicPr>
          <p:cNvPr id="41987" name="Picture 4" descr="kelpBed">
            <a:extLst>
              <a:ext uri="{FF2B5EF4-FFF2-40B4-BE49-F238E27FC236}">
                <a16:creationId xmlns:a16="http://schemas.microsoft.com/office/drawing/2014/main" id="{A37BFDAB-E34D-4893-9AF2-D375FC6F96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3531"/>
          <a:stretch>
            <a:fillRect/>
          </a:stretch>
        </p:blipFill>
        <p:spPr bwMode="auto">
          <a:xfrm>
            <a:off x="609600" y="1457325"/>
            <a:ext cx="4254500"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8AA66622-4D8A-4DFC-8EE7-4A914FC8206F}"/>
              </a:ext>
            </a:extLst>
          </p:cNvPr>
          <p:cNvSpPr>
            <a:spLocks noGrp="1"/>
          </p:cNvSpPr>
          <p:nvPr>
            <p:ph type="title"/>
          </p:nvPr>
        </p:nvSpPr>
        <p:spPr>
          <a:xfrm>
            <a:off x="457200" y="274638"/>
            <a:ext cx="8229600" cy="941387"/>
          </a:xfrm>
        </p:spPr>
        <p:txBody>
          <a:bodyPr/>
          <a:lstStyle/>
          <a:p>
            <a:r>
              <a:rPr lang="en-US" altLang="en-US"/>
              <a:t>Kelp Forest is a Fish Nursery</a:t>
            </a:r>
          </a:p>
        </p:txBody>
      </p:sp>
      <p:pic>
        <p:nvPicPr>
          <p:cNvPr id="44034" name="Picture 3" descr="KelpForest00">
            <a:extLst>
              <a:ext uri="{FF2B5EF4-FFF2-40B4-BE49-F238E27FC236}">
                <a16:creationId xmlns:a16="http://schemas.microsoft.com/office/drawing/2014/main" id="{C3A7B043-54AD-46E7-887B-FB71208201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216025"/>
            <a:ext cx="6316663" cy="473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C104933E-D004-45E5-B8A4-40833B33DB67}"/>
              </a:ext>
            </a:extLst>
          </p:cNvPr>
          <p:cNvSpPr>
            <a:spLocks noGrp="1"/>
          </p:cNvSpPr>
          <p:nvPr>
            <p:ph type="title"/>
          </p:nvPr>
        </p:nvSpPr>
        <p:spPr>
          <a:xfrm>
            <a:off x="457200" y="274638"/>
            <a:ext cx="8229600" cy="941387"/>
          </a:xfrm>
        </p:spPr>
        <p:txBody>
          <a:bodyPr/>
          <a:lstStyle/>
          <a:p>
            <a:r>
              <a:rPr lang="en-US" altLang="en-US"/>
              <a:t>Sea Urchins Eat Kelp</a:t>
            </a:r>
          </a:p>
        </p:txBody>
      </p:sp>
      <p:pic>
        <p:nvPicPr>
          <p:cNvPr id="46082" name="Picture 3" descr="urchins">
            <a:extLst>
              <a:ext uri="{FF2B5EF4-FFF2-40B4-BE49-F238E27FC236}">
                <a16:creationId xmlns:a16="http://schemas.microsoft.com/office/drawing/2014/main" id="{062F1A0E-56BE-4CE8-9326-64D48089C8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16025"/>
            <a:ext cx="4254500"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4" descr="KelpForest00">
            <a:extLst>
              <a:ext uri="{FF2B5EF4-FFF2-40B4-BE49-F238E27FC236}">
                <a16:creationId xmlns:a16="http://schemas.microsoft.com/office/drawing/2014/main" id="{4CD817EF-23C5-42D2-9117-F1D069B3C9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2525" y="3275013"/>
            <a:ext cx="3571875"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id="{E1A18E1F-AA3E-4737-A849-62A1C52400E8}"/>
              </a:ext>
            </a:extLst>
          </p:cNvPr>
          <p:cNvSpPr>
            <a:spLocks noGrp="1"/>
          </p:cNvSpPr>
          <p:nvPr>
            <p:ph type="title"/>
          </p:nvPr>
        </p:nvSpPr>
        <p:spPr>
          <a:xfrm>
            <a:off x="457200" y="274638"/>
            <a:ext cx="8229600" cy="941387"/>
          </a:xfrm>
        </p:spPr>
        <p:txBody>
          <a:bodyPr/>
          <a:lstStyle/>
          <a:p>
            <a:r>
              <a:rPr lang="en-US" altLang="en-US"/>
              <a:t>Sea Otters Eat Urchins</a:t>
            </a:r>
          </a:p>
        </p:txBody>
      </p:sp>
      <p:pic>
        <p:nvPicPr>
          <p:cNvPr id="48130" name="Picture 3" descr="urchins">
            <a:extLst>
              <a:ext uri="{FF2B5EF4-FFF2-40B4-BE49-F238E27FC236}">
                <a16:creationId xmlns:a16="http://schemas.microsoft.com/office/drawing/2014/main" id="{31422E8E-3C63-4B21-9A16-AE12594CFB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2525" y="2981325"/>
            <a:ext cx="3571875"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4" descr="otterWithUrchin">
            <a:extLst>
              <a:ext uri="{FF2B5EF4-FFF2-40B4-BE49-F238E27FC236}">
                <a16:creationId xmlns:a16="http://schemas.microsoft.com/office/drawing/2014/main" id="{4CBF3281-FE26-4D9B-B8D4-FB91FD5DAE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216025"/>
            <a:ext cx="4254500" cy="419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015EA493-17AB-46D6-B64B-C02AA69DE29C}"/>
              </a:ext>
            </a:extLst>
          </p:cNvPr>
          <p:cNvSpPr>
            <a:spLocks noGrp="1"/>
          </p:cNvSpPr>
          <p:nvPr>
            <p:ph type="title"/>
          </p:nvPr>
        </p:nvSpPr>
        <p:spPr>
          <a:xfrm>
            <a:off x="457200" y="274638"/>
            <a:ext cx="8229600" cy="941387"/>
          </a:xfrm>
        </p:spPr>
        <p:txBody>
          <a:bodyPr/>
          <a:lstStyle/>
          <a:p>
            <a:r>
              <a:rPr lang="en-US" altLang="en-US"/>
              <a:t>Sea Lions Eat Fish</a:t>
            </a:r>
          </a:p>
        </p:txBody>
      </p:sp>
      <p:pic>
        <p:nvPicPr>
          <p:cNvPr id="50178" name="Picture 3" descr="stellersunder00">
            <a:extLst>
              <a:ext uri="{FF2B5EF4-FFF2-40B4-BE49-F238E27FC236}">
                <a16:creationId xmlns:a16="http://schemas.microsoft.com/office/drawing/2014/main" id="{8951FF55-5649-4DA4-BCAE-4C2A6AC3D8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16025"/>
            <a:ext cx="4243388"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4" descr="habitat00">
            <a:extLst>
              <a:ext uri="{FF2B5EF4-FFF2-40B4-BE49-F238E27FC236}">
                <a16:creationId xmlns:a16="http://schemas.microsoft.com/office/drawing/2014/main" id="{9F1F684F-BC93-40FA-B6E9-4E2C5648B0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4464050"/>
            <a:ext cx="6308725"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5" descr="jacks00">
            <a:extLst>
              <a:ext uri="{FF2B5EF4-FFF2-40B4-BE49-F238E27FC236}">
                <a16:creationId xmlns:a16="http://schemas.microsoft.com/office/drawing/2014/main" id="{5959E134-7589-4DFE-A8C2-FAC5A6E23C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7763" y="2149475"/>
            <a:ext cx="3332162" cy="222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A1B3C1BF-38A1-4694-A5A3-75C57631AC99}"/>
              </a:ext>
            </a:extLst>
          </p:cNvPr>
          <p:cNvSpPr>
            <a:spLocks noGrp="1"/>
          </p:cNvSpPr>
          <p:nvPr>
            <p:ph type="title"/>
          </p:nvPr>
        </p:nvSpPr>
        <p:spPr/>
        <p:txBody>
          <a:bodyPr/>
          <a:lstStyle/>
          <a:p>
            <a:pPr eaLnBrk="1" hangingPunct="1"/>
            <a:endParaRPr lang="en-US" altLang="en-US"/>
          </a:p>
        </p:txBody>
      </p:sp>
      <p:pic>
        <p:nvPicPr>
          <p:cNvPr id="16386" name="Picture 3" descr="Trop_RF2">
            <a:extLst>
              <a:ext uri="{FF2B5EF4-FFF2-40B4-BE49-F238E27FC236}">
                <a16:creationId xmlns:a16="http://schemas.microsoft.com/office/drawing/2014/main" id="{DB3EFB9F-1CDF-4EC6-A414-67B0F9474564}"/>
              </a:ext>
            </a:extLst>
          </p:cNvPr>
          <p:cNvPicPr>
            <a:picLocks noGrp="1" noChangeAspect="1" noChangeArrowheads="1"/>
          </p:cNvPicPr>
          <p:nvPr>
            <p:ph sz="half" idx="2"/>
          </p:nvPr>
        </p:nvPicPr>
        <p:blipFill>
          <a:blip r:embed="rId3">
            <a:lum bright="-40000" contrast="-6000"/>
            <a:extLst>
              <a:ext uri="{28A0092B-C50C-407E-A947-70E740481C1C}">
                <a14:useLocalDpi xmlns:a14="http://schemas.microsoft.com/office/drawing/2010/main" val="0"/>
              </a:ext>
            </a:extLst>
          </a:blip>
          <a:srcRect/>
          <a:stretch>
            <a:fillRect/>
          </a:stretch>
        </p:blipFill>
        <p:spPr>
          <a:xfrm>
            <a:off x="0" y="0"/>
            <a:ext cx="9144000" cy="6880225"/>
          </a:xfrm>
        </p:spPr>
      </p:pic>
      <p:sp>
        <p:nvSpPr>
          <p:cNvPr id="102404" name="Text Box 4">
            <a:extLst>
              <a:ext uri="{FF2B5EF4-FFF2-40B4-BE49-F238E27FC236}">
                <a16:creationId xmlns:a16="http://schemas.microsoft.com/office/drawing/2014/main" id="{6B814F7E-E922-4B53-B2AA-0C90D64B1CB0}"/>
              </a:ext>
            </a:extLst>
          </p:cNvPr>
          <p:cNvSpPr txBox="1">
            <a:spLocks noChangeArrowheads="1"/>
          </p:cNvSpPr>
          <p:nvPr/>
        </p:nvSpPr>
        <p:spPr bwMode="auto">
          <a:xfrm>
            <a:off x="1143000" y="1524000"/>
            <a:ext cx="7620000" cy="3540125"/>
          </a:xfrm>
          <a:prstGeom prst="rect">
            <a:avLst/>
          </a:prstGeom>
          <a:noFill/>
          <a:ln w="44450">
            <a:solidFill>
              <a:srgbClr val="CC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3600" b="1">
                <a:solidFill>
                  <a:schemeClr val="bg1"/>
                </a:solidFill>
                <a:latin typeface="Arial" panose="020B0604020202020204" pitchFamily="34" charset="0"/>
              </a:rPr>
              <a:t>“One of the greatest intellectual challenges of the 21</a:t>
            </a:r>
            <a:r>
              <a:rPr lang="en-US" altLang="en-US" sz="3600" b="1" baseline="30000">
                <a:solidFill>
                  <a:schemeClr val="bg1"/>
                </a:solidFill>
                <a:latin typeface="Arial" panose="020B0604020202020204" pitchFamily="34" charset="0"/>
              </a:rPr>
              <a:t>st</a:t>
            </a:r>
            <a:r>
              <a:rPr lang="en-US" altLang="en-US" sz="3600" b="1">
                <a:solidFill>
                  <a:schemeClr val="bg1"/>
                </a:solidFill>
                <a:latin typeface="Arial" panose="020B0604020202020204" pitchFamily="34" charset="0"/>
              </a:rPr>
              <a:t> century is to unravel ecological complexity and understand how ecosystems function.”</a:t>
            </a:r>
          </a:p>
          <a:p>
            <a:pPr>
              <a:spcBef>
                <a:spcPct val="0"/>
              </a:spcBef>
              <a:buFontTx/>
              <a:buNone/>
            </a:pPr>
            <a:r>
              <a:rPr lang="en-US" altLang="en-US" sz="4400" b="1">
                <a:solidFill>
                  <a:schemeClr val="bg1"/>
                </a:solidFill>
                <a:latin typeface="Arial" panose="020B0604020202020204" pitchFamily="34" charset="0"/>
              </a:rPr>
              <a:t>                    </a:t>
            </a:r>
            <a:r>
              <a:rPr lang="en-US" altLang="en-US" sz="2800" b="1">
                <a:solidFill>
                  <a:schemeClr val="bg1"/>
                </a:solidFill>
                <a:latin typeface="Arial" panose="020B0604020202020204" pitchFamily="34" charset="0"/>
              </a:rPr>
              <a:t>- Jeff Harvey, </a:t>
            </a:r>
            <a:r>
              <a:rPr lang="en-US" altLang="en-US" sz="2800" b="1" i="1">
                <a:solidFill>
                  <a:schemeClr val="bg1"/>
                </a:solidFill>
                <a:latin typeface="Arial" panose="020B0604020202020204" pitchFamily="34" charset="0"/>
              </a:rPr>
              <a:t>Science </a:t>
            </a:r>
          </a:p>
        </p:txBody>
      </p:sp>
      <p:pic>
        <p:nvPicPr>
          <p:cNvPr id="16388" name="Picture 6">
            <a:extLst>
              <a:ext uri="{FF2B5EF4-FFF2-40B4-BE49-F238E27FC236}">
                <a16:creationId xmlns:a16="http://schemas.microsoft.com/office/drawing/2014/main" id="{FDFEB3D2-3F12-475F-8E19-A1AF0828DE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5257800"/>
            <a:ext cx="160020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2404"/>
                                        </p:tgtEl>
                                        <p:attrNameLst>
                                          <p:attrName>style.visibility</p:attrName>
                                        </p:attrNameLst>
                                      </p:cBhvr>
                                      <p:to>
                                        <p:strVal val="visible"/>
                                      </p:to>
                                    </p:set>
                                    <p:anim calcmode="lin" valueType="num">
                                      <p:cBhvr>
                                        <p:cTn id="7" dur="500" fill="hold"/>
                                        <p:tgtEl>
                                          <p:spTgt spid="102404"/>
                                        </p:tgtEl>
                                        <p:attrNameLst>
                                          <p:attrName>ppt_w</p:attrName>
                                        </p:attrNameLst>
                                      </p:cBhvr>
                                      <p:tavLst>
                                        <p:tav tm="0">
                                          <p:val>
                                            <p:fltVal val="0"/>
                                          </p:val>
                                        </p:tav>
                                        <p:tav tm="100000">
                                          <p:val>
                                            <p:strVal val="#ppt_w"/>
                                          </p:val>
                                        </p:tav>
                                      </p:tavLst>
                                    </p:anim>
                                    <p:anim calcmode="lin" valueType="num">
                                      <p:cBhvr>
                                        <p:cTn id="8" dur="500" fill="hold"/>
                                        <p:tgtEl>
                                          <p:spTgt spid="10240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3E264855-C2C3-46A6-B5F4-DEC6D893F57E}"/>
              </a:ext>
            </a:extLst>
          </p:cNvPr>
          <p:cNvSpPr>
            <a:spLocks noGrp="1"/>
          </p:cNvSpPr>
          <p:nvPr>
            <p:ph type="title"/>
          </p:nvPr>
        </p:nvSpPr>
        <p:spPr>
          <a:xfrm>
            <a:off x="457200" y="274638"/>
            <a:ext cx="8229600" cy="941387"/>
          </a:xfrm>
        </p:spPr>
        <p:txBody>
          <a:bodyPr/>
          <a:lstStyle/>
          <a:p>
            <a:r>
              <a:rPr lang="en-US" altLang="en-US"/>
              <a:t>Orcas Eat Sea Lions</a:t>
            </a:r>
          </a:p>
        </p:txBody>
      </p:sp>
      <p:pic>
        <p:nvPicPr>
          <p:cNvPr id="52226" name="Picture 3" descr="Orca7">
            <a:extLst>
              <a:ext uri="{FF2B5EF4-FFF2-40B4-BE49-F238E27FC236}">
                <a16:creationId xmlns:a16="http://schemas.microsoft.com/office/drawing/2014/main" id="{1A4FC14A-BA73-452D-9D81-99A1233ED6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663825"/>
            <a:ext cx="4254500"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4" descr="stellersunder00">
            <a:extLst>
              <a:ext uri="{FF2B5EF4-FFF2-40B4-BE49-F238E27FC236}">
                <a16:creationId xmlns:a16="http://schemas.microsoft.com/office/drawing/2014/main" id="{36DC6CE6-BFCD-468A-AA4A-CF430DADE6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2525" y="1216025"/>
            <a:ext cx="3571875" cy="266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DC256186-B8C0-45BB-8E67-1DB732445F02}"/>
              </a:ext>
            </a:extLst>
          </p:cNvPr>
          <p:cNvSpPr>
            <a:spLocks noGrp="1"/>
          </p:cNvSpPr>
          <p:nvPr>
            <p:ph type="title"/>
          </p:nvPr>
        </p:nvSpPr>
        <p:spPr>
          <a:xfrm>
            <a:off x="457200" y="274638"/>
            <a:ext cx="8229600" cy="941387"/>
          </a:xfrm>
        </p:spPr>
        <p:txBody>
          <a:bodyPr/>
          <a:lstStyle/>
          <a:p>
            <a:r>
              <a:rPr lang="en-US" altLang="en-US"/>
              <a:t>Orcas May Also Eat Otters</a:t>
            </a:r>
          </a:p>
        </p:txBody>
      </p:sp>
      <p:pic>
        <p:nvPicPr>
          <p:cNvPr id="54274" name="Picture 3" descr="Orca7">
            <a:extLst>
              <a:ext uri="{FF2B5EF4-FFF2-40B4-BE49-F238E27FC236}">
                <a16:creationId xmlns:a16="http://schemas.microsoft.com/office/drawing/2014/main" id="{AA3EA54F-8867-4DE6-B7BE-3BEF2A910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663825"/>
            <a:ext cx="4254500"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4" descr="10-14">
            <a:extLst>
              <a:ext uri="{FF2B5EF4-FFF2-40B4-BE49-F238E27FC236}">
                <a16:creationId xmlns:a16="http://schemas.microsoft.com/office/drawing/2014/main" id="{AC8DDDCF-7ACE-4F7E-B981-CE40479B60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2525" y="1216025"/>
            <a:ext cx="3563938" cy="307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2B71072C-4F29-433F-A69D-BEA78082C8A0}"/>
              </a:ext>
            </a:extLst>
          </p:cNvPr>
          <p:cNvSpPr>
            <a:spLocks noGrp="1"/>
          </p:cNvSpPr>
          <p:nvPr>
            <p:ph type="title"/>
          </p:nvPr>
        </p:nvSpPr>
        <p:spPr>
          <a:xfrm>
            <a:off x="457200" y="274638"/>
            <a:ext cx="8229600" cy="941387"/>
          </a:xfrm>
        </p:spPr>
        <p:txBody>
          <a:bodyPr/>
          <a:lstStyle/>
          <a:p>
            <a:r>
              <a:rPr lang="en-US" altLang="en-US"/>
              <a:t>Oceanic and Kelp Ecosystems</a:t>
            </a:r>
          </a:p>
        </p:txBody>
      </p:sp>
      <p:pic>
        <p:nvPicPr>
          <p:cNvPr id="56322" name="Picture 3" descr="KelpForest00">
            <a:extLst>
              <a:ext uri="{FF2B5EF4-FFF2-40B4-BE49-F238E27FC236}">
                <a16:creationId xmlns:a16="http://schemas.microsoft.com/office/drawing/2014/main" id="{957EE502-A64F-439C-A347-8CC48B4855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2430" t="838"/>
          <a:stretch>
            <a:fillRect/>
          </a:stretch>
        </p:blipFill>
        <p:spPr bwMode="auto">
          <a:xfrm>
            <a:off x="6792913" y="1216025"/>
            <a:ext cx="1741487"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4" descr="jacks00">
            <a:extLst>
              <a:ext uri="{FF2B5EF4-FFF2-40B4-BE49-F238E27FC236}">
                <a16:creationId xmlns:a16="http://schemas.microsoft.com/office/drawing/2014/main" id="{CC14FBF0-D8C5-4D86-878F-C99BE36F45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738" r="35333"/>
          <a:stretch>
            <a:fillRect/>
          </a:stretch>
        </p:blipFill>
        <p:spPr bwMode="auto">
          <a:xfrm>
            <a:off x="2927350" y="3489325"/>
            <a:ext cx="1447800"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5" descr="stellersunder00">
            <a:extLst>
              <a:ext uri="{FF2B5EF4-FFF2-40B4-BE49-F238E27FC236}">
                <a16:creationId xmlns:a16="http://schemas.microsoft.com/office/drawing/2014/main" id="{9E834AF5-B07B-44FE-AC5C-15F23CD171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9885"/>
          <a:stretch>
            <a:fillRect/>
          </a:stretch>
        </p:blipFill>
        <p:spPr bwMode="auto">
          <a:xfrm>
            <a:off x="609600" y="4051300"/>
            <a:ext cx="2243138"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6" descr="urchins">
            <a:extLst>
              <a:ext uri="{FF2B5EF4-FFF2-40B4-BE49-F238E27FC236}">
                <a16:creationId xmlns:a16="http://schemas.microsoft.com/office/drawing/2014/main" id="{48EBC30F-E822-4DF6-9799-1ADB4F1FC2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1466" r="32448"/>
          <a:stretch>
            <a:fillRect/>
          </a:stretch>
        </p:blipFill>
        <p:spPr bwMode="auto">
          <a:xfrm>
            <a:off x="4943475" y="3303588"/>
            <a:ext cx="176530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7" descr="Orca7">
            <a:extLst>
              <a:ext uri="{FF2B5EF4-FFF2-40B4-BE49-F238E27FC236}">
                <a16:creationId xmlns:a16="http://schemas.microsoft.com/office/drawing/2014/main" id="{37C8DE02-6AD1-4A5F-929F-536D98920D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5826" r="22739"/>
          <a:stretch>
            <a:fillRect/>
          </a:stretch>
        </p:blipFill>
        <p:spPr bwMode="auto">
          <a:xfrm>
            <a:off x="609600" y="1216025"/>
            <a:ext cx="224313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00" name="AutoShape 8">
            <a:extLst>
              <a:ext uri="{FF2B5EF4-FFF2-40B4-BE49-F238E27FC236}">
                <a16:creationId xmlns:a16="http://schemas.microsoft.com/office/drawing/2014/main" id="{9211150B-FD9F-42BB-BD70-4B0E17FD04D3}"/>
              </a:ext>
            </a:extLst>
          </p:cNvPr>
          <p:cNvSpPr>
            <a:spLocks noChangeArrowheads="1"/>
          </p:cNvSpPr>
          <p:nvPr/>
        </p:nvSpPr>
        <p:spPr bwMode="auto">
          <a:xfrm>
            <a:off x="6238875" y="5408613"/>
            <a:ext cx="1017588" cy="506412"/>
          </a:xfrm>
          <a:prstGeom prst="rightArrow">
            <a:avLst>
              <a:gd name="adj1" fmla="val 50000"/>
              <a:gd name="adj2" fmla="val 50235"/>
            </a:avLst>
          </a:prstGeom>
          <a:solidFill>
            <a:schemeClr val="bg1">
              <a:alpha val="7411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10601" name="AutoShape 9">
            <a:extLst>
              <a:ext uri="{FF2B5EF4-FFF2-40B4-BE49-F238E27FC236}">
                <a16:creationId xmlns:a16="http://schemas.microsoft.com/office/drawing/2014/main" id="{6B3E1EAA-DBAF-4247-A435-4CFF01ECCB14}"/>
              </a:ext>
            </a:extLst>
          </p:cNvPr>
          <p:cNvSpPr>
            <a:spLocks noChangeArrowheads="1"/>
          </p:cNvSpPr>
          <p:nvPr/>
        </p:nvSpPr>
        <p:spPr bwMode="auto">
          <a:xfrm rot="5400000">
            <a:off x="377825" y="3740151"/>
            <a:ext cx="1017587" cy="506412"/>
          </a:xfrm>
          <a:prstGeom prst="rightArrow">
            <a:avLst>
              <a:gd name="adj1" fmla="val 50000"/>
              <a:gd name="adj2" fmla="val 50235"/>
            </a:avLst>
          </a:prstGeom>
          <a:solidFill>
            <a:schemeClr val="bg1">
              <a:alpha val="7411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10602" name="AutoShape 10">
            <a:extLst>
              <a:ext uri="{FF2B5EF4-FFF2-40B4-BE49-F238E27FC236}">
                <a16:creationId xmlns:a16="http://schemas.microsoft.com/office/drawing/2014/main" id="{95117C46-1157-4F90-9268-EEACE6D6BD12}"/>
              </a:ext>
            </a:extLst>
          </p:cNvPr>
          <p:cNvSpPr>
            <a:spLocks noChangeArrowheads="1"/>
          </p:cNvSpPr>
          <p:nvPr/>
        </p:nvSpPr>
        <p:spPr bwMode="auto">
          <a:xfrm>
            <a:off x="2373313" y="5364163"/>
            <a:ext cx="1017587" cy="506412"/>
          </a:xfrm>
          <a:prstGeom prst="rightArrow">
            <a:avLst>
              <a:gd name="adj1" fmla="val 50000"/>
              <a:gd name="adj2" fmla="val 50235"/>
            </a:avLst>
          </a:prstGeom>
          <a:solidFill>
            <a:schemeClr val="bg1">
              <a:alpha val="7411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pic>
        <p:nvPicPr>
          <p:cNvPr id="56330" name="Picture 11" descr="otterWithUrchin">
            <a:extLst>
              <a:ext uri="{FF2B5EF4-FFF2-40B4-BE49-F238E27FC236}">
                <a16:creationId xmlns:a16="http://schemas.microsoft.com/office/drawing/2014/main" id="{259A1C9B-F34B-44DE-B1F1-C67739AB93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r="13640"/>
          <a:stretch>
            <a:fillRect/>
          </a:stretch>
        </p:blipFill>
        <p:spPr bwMode="auto">
          <a:xfrm>
            <a:off x="4949825" y="1209675"/>
            <a:ext cx="175895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04" name="AutoShape 12">
            <a:extLst>
              <a:ext uri="{FF2B5EF4-FFF2-40B4-BE49-F238E27FC236}">
                <a16:creationId xmlns:a16="http://schemas.microsoft.com/office/drawing/2014/main" id="{7BC6EC7D-5C90-4188-984E-1D9926FE52ED}"/>
              </a:ext>
            </a:extLst>
          </p:cNvPr>
          <p:cNvSpPr>
            <a:spLocks noChangeArrowheads="1"/>
          </p:cNvSpPr>
          <p:nvPr/>
        </p:nvSpPr>
        <p:spPr bwMode="auto">
          <a:xfrm rot="5400000">
            <a:off x="4699000" y="2998788"/>
            <a:ext cx="1017588" cy="506412"/>
          </a:xfrm>
          <a:prstGeom prst="rightArrow">
            <a:avLst>
              <a:gd name="adj1" fmla="val 50000"/>
              <a:gd name="adj2" fmla="val 50235"/>
            </a:avLst>
          </a:prstGeom>
          <a:solidFill>
            <a:schemeClr val="bg1">
              <a:alpha val="7411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10605" name="AutoShape 13">
            <a:extLst>
              <a:ext uri="{FF2B5EF4-FFF2-40B4-BE49-F238E27FC236}">
                <a16:creationId xmlns:a16="http://schemas.microsoft.com/office/drawing/2014/main" id="{B6D66C8A-5793-4298-8EAE-80E444015A18}"/>
              </a:ext>
            </a:extLst>
          </p:cNvPr>
          <p:cNvSpPr>
            <a:spLocks noChangeArrowheads="1"/>
          </p:cNvSpPr>
          <p:nvPr/>
        </p:nvSpPr>
        <p:spPr bwMode="auto">
          <a:xfrm>
            <a:off x="2725738" y="2189163"/>
            <a:ext cx="2354262" cy="506412"/>
          </a:xfrm>
          <a:prstGeom prst="rightArrow">
            <a:avLst>
              <a:gd name="adj1" fmla="val 36676"/>
              <a:gd name="adj2" fmla="val 55486"/>
            </a:avLst>
          </a:prstGeom>
          <a:solidFill>
            <a:srgbClr val="FF0000">
              <a:alpha val="7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60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060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060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060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0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00" grpId="0" animBg="1"/>
      <p:bldP spid="110601" grpId="0" animBg="1"/>
      <p:bldP spid="110602" grpId="0" animBg="1"/>
      <p:bldP spid="110604" grpId="0" animBg="1"/>
      <p:bldP spid="11060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AutoShape 2">
            <a:extLst>
              <a:ext uri="{FF2B5EF4-FFF2-40B4-BE49-F238E27FC236}">
                <a16:creationId xmlns:a16="http://schemas.microsoft.com/office/drawing/2014/main" id="{E3C6E6B4-9C4C-4353-ABDB-F715F304B3C9}"/>
              </a:ext>
            </a:extLst>
          </p:cNvPr>
          <p:cNvSpPr>
            <a:spLocks noChangeArrowheads="1"/>
          </p:cNvSpPr>
          <p:nvPr/>
        </p:nvSpPr>
        <p:spPr bwMode="auto">
          <a:xfrm>
            <a:off x="1357313" y="3255963"/>
            <a:ext cx="1217612" cy="452437"/>
          </a:xfrm>
          <a:prstGeom prst="downArrow">
            <a:avLst>
              <a:gd name="adj1" fmla="val 40287"/>
              <a:gd name="adj2" fmla="val 71394"/>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8370" name="Rectangle 3">
            <a:extLst>
              <a:ext uri="{FF2B5EF4-FFF2-40B4-BE49-F238E27FC236}">
                <a16:creationId xmlns:a16="http://schemas.microsoft.com/office/drawing/2014/main" id="{121D5296-2A16-43AB-801E-F7F71F835AAA}"/>
              </a:ext>
            </a:extLst>
          </p:cNvPr>
          <p:cNvSpPr>
            <a:spLocks noGrp="1"/>
          </p:cNvSpPr>
          <p:nvPr>
            <p:ph type="title"/>
          </p:nvPr>
        </p:nvSpPr>
        <p:spPr>
          <a:xfrm>
            <a:off x="457200" y="274638"/>
            <a:ext cx="8229600" cy="941387"/>
          </a:xfrm>
        </p:spPr>
        <p:txBody>
          <a:bodyPr/>
          <a:lstStyle/>
          <a:p>
            <a:r>
              <a:rPr lang="en-US" altLang="en-US"/>
              <a:t>Oceanic and Kelp Ecosystems</a:t>
            </a:r>
          </a:p>
        </p:txBody>
      </p:sp>
      <p:pic>
        <p:nvPicPr>
          <p:cNvPr id="58371" name="Picture 4" descr="KelpForest00">
            <a:extLst>
              <a:ext uri="{FF2B5EF4-FFF2-40B4-BE49-F238E27FC236}">
                <a16:creationId xmlns:a16="http://schemas.microsoft.com/office/drawing/2014/main" id="{A135FAB1-CDD5-45EE-BCB2-356922697B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2430" t="838"/>
          <a:stretch>
            <a:fillRect/>
          </a:stretch>
        </p:blipFill>
        <p:spPr bwMode="auto">
          <a:xfrm>
            <a:off x="7537450" y="3228975"/>
            <a:ext cx="99695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5" descr="jacks00">
            <a:extLst>
              <a:ext uri="{FF2B5EF4-FFF2-40B4-BE49-F238E27FC236}">
                <a16:creationId xmlns:a16="http://schemas.microsoft.com/office/drawing/2014/main" id="{9088BF9E-EC58-4630-81F8-D7C59138F6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738" r="35333"/>
          <a:stretch>
            <a:fillRect/>
          </a:stretch>
        </p:blipFill>
        <p:spPr bwMode="auto">
          <a:xfrm>
            <a:off x="1981200" y="4489450"/>
            <a:ext cx="860425" cy="143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6" descr="stellersunder00">
            <a:extLst>
              <a:ext uri="{FF2B5EF4-FFF2-40B4-BE49-F238E27FC236}">
                <a16:creationId xmlns:a16="http://schemas.microsoft.com/office/drawing/2014/main" id="{11A8F461-1D92-4605-8C7F-775B6B1342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8975" y="4708525"/>
            <a:ext cx="1635125"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7" descr="urchins">
            <a:extLst>
              <a:ext uri="{FF2B5EF4-FFF2-40B4-BE49-F238E27FC236}">
                <a16:creationId xmlns:a16="http://schemas.microsoft.com/office/drawing/2014/main" id="{0BF86FC4-5C12-42A1-BE86-A12EC9F295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1466" r="21466"/>
          <a:stretch>
            <a:fillRect/>
          </a:stretch>
        </p:blipFill>
        <p:spPr bwMode="auto">
          <a:xfrm>
            <a:off x="5956300" y="4818063"/>
            <a:ext cx="9286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8" descr="otterWithUrchin">
            <a:extLst>
              <a:ext uri="{FF2B5EF4-FFF2-40B4-BE49-F238E27FC236}">
                <a16:creationId xmlns:a16="http://schemas.microsoft.com/office/drawing/2014/main" id="{BD7B8A04-EDF8-492A-8EC1-CDF829A492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51538" y="3378200"/>
            <a:ext cx="1195387"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Picture 9" descr="oo-48_orca00">
            <a:extLst>
              <a:ext uri="{FF2B5EF4-FFF2-40B4-BE49-F238E27FC236}">
                <a16:creationId xmlns:a16="http://schemas.microsoft.com/office/drawing/2014/main" id="{D173EEE1-899D-488F-B52D-2D6CDE753C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26309"/>
          <a:stretch>
            <a:fillRect/>
          </a:stretch>
        </p:blipFill>
        <p:spPr bwMode="auto">
          <a:xfrm>
            <a:off x="3833813" y="3222625"/>
            <a:ext cx="1757362"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Picture 10" descr="habitat00">
            <a:extLst>
              <a:ext uri="{FF2B5EF4-FFF2-40B4-BE49-F238E27FC236}">
                <a16:creationId xmlns:a16="http://schemas.microsoft.com/office/drawing/2014/main" id="{0C8AAA1D-9CDC-42A5-B756-D75F48A1BF3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 y="3711575"/>
            <a:ext cx="2617788"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8" name="Picture 11" descr="fish0808">
            <a:extLst>
              <a:ext uri="{FF2B5EF4-FFF2-40B4-BE49-F238E27FC236}">
                <a16:creationId xmlns:a16="http://schemas.microsoft.com/office/drawing/2014/main" id="{A387CA8E-0139-4DC4-8204-85D6F05903B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 y="1212850"/>
            <a:ext cx="3011488"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9" name="Line 12">
            <a:extLst>
              <a:ext uri="{FF2B5EF4-FFF2-40B4-BE49-F238E27FC236}">
                <a16:creationId xmlns:a16="http://schemas.microsoft.com/office/drawing/2014/main" id="{A845EFAD-7AD3-4242-990C-FB3177AEF35E}"/>
              </a:ext>
            </a:extLst>
          </p:cNvPr>
          <p:cNvSpPr>
            <a:spLocks noChangeShapeType="1"/>
          </p:cNvSpPr>
          <p:nvPr/>
        </p:nvSpPr>
        <p:spPr bwMode="auto">
          <a:xfrm>
            <a:off x="609600" y="3236913"/>
            <a:ext cx="7924800"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80" name="Text Box 13">
            <a:extLst>
              <a:ext uri="{FF2B5EF4-FFF2-40B4-BE49-F238E27FC236}">
                <a16:creationId xmlns:a16="http://schemas.microsoft.com/office/drawing/2014/main" id="{AD201B69-F7C1-4E7B-82CB-6B0ABE970B52}"/>
              </a:ext>
            </a:extLst>
          </p:cNvPr>
          <p:cNvSpPr txBox="1">
            <a:spLocks noChangeArrowheads="1"/>
          </p:cNvSpPr>
          <p:nvPr/>
        </p:nvSpPr>
        <p:spPr bwMode="auto">
          <a:xfrm>
            <a:off x="4962525" y="1216025"/>
            <a:ext cx="34798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latin typeface="Arial" panose="020B0604020202020204" pitchFamily="34" charset="0"/>
              </a:rPr>
              <a:t>What happens to the abundances of these species under increased fishing pressure?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0">
            <a:extLst>
              <a:ext uri="{FF2B5EF4-FFF2-40B4-BE49-F238E27FC236}">
                <a16:creationId xmlns:a16="http://schemas.microsoft.com/office/drawing/2014/main" id="{6365C73F-8B21-450B-802F-9E69A4052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02" b="12000"/>
          <a:stretch>
            <a:fillRect/>
          </a:stretch>
        </p:blipFill>
        <p:spPr bwMode="auto">
          <a:xfrm>
            <a:off x="2209800" y="92075"/>
            <a:ext cx="5573713" cy="393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a:extLst>
              <a:ext uri="{FF2B5EF4-FFF2-40B4-BE49-F238E27FC236}">
                <a16:creationId xmlns:a16="http://schemas.microsoft.com/office/drawing/2014/main" id="{B7249198-0615-D243-81A1-AE05CE92C1B7}"/>
              </a:ext>
            </a:extLst>
          </p:cNvPr>
          <p:cNvSpPr/>
          <p:nvPr/>
        </p:nvSpPr>
        <p:spPr>
          <a:xfrm>
            <a:off x="304800" y="3559175"/>
            <a:ext cx="8458200" cy="2176463"/>
          </a:xfrm>
          <a:prstGeom prst="rect">
            <a:avLst/>
          </a:prstGeom>
        </p:spPr>
        <p:txBody>
          <a:bodyPr>
            <a:spAutoFit/>
          </a:bodyPr>
          <a:lstStyle/>
          <a:p>
            <a:pPr eaLnBrk="1" hangingPunct="1">
              <a:defRPr/>
            </a:pPr>
            <a:r>
              <a:rPr lang="en-US" altLang="en-US" sz="2000" b="1" dirty="0">
                <a:latin typeface="Arial" charset="0"/>
                <a:cs typeface="Arial" charset="0"/>
              </a:rPr>
              <a:t>Attendance exercise</a:t>
            </a:r>
          </a:p>
          <a:p>
            <a:pPr eaLnBrk="1" hangingPunct="1">
              <a:defRPr/>
            </a:pPr>
            <a:endParaRPr lang="en-US" sz="1400" dirty="0">
              <a:latin typeface="Arial" charset="0"/>
              <a:cs typeface="Arial" charset="0"/>
            </a:endParaRPr>
          </a:p>
          <a:p>
            <a:pPr eaLnBrk="1" hangingPunct="1">
              <a:defRPr/>
            </a:pPr>
            <a:r>
              <a:rPr lang="en-US" sz="1690" dirty="0">
                <a:latin typeface="Arial" charset="0"/>
                <a:cs typeface="Arial" charset="0"/>
              </a:rPr>
              <a:t>Fishing pressure in the North Pacific is about to increase five fold.  Below, indicate your predictions concerning how this increase will affect the abundances of the species in the food web. Use an </a:t>
            </a:r>
            <a:r>
              <a:rPr lang="en-US" sz="1690" b="1" i="1">
                <a:latin typeface="Arial" charset="0"/>
                <a:cs typeface="Arial" charset="0"/>
              </a:rPr>
              <a:t>up arrow </a:t>
            </a:r>
            <a:r>
              <a:rPr lang="en-US" sz="1690">
                <a:latin typeface="Arial" charset="0"/>
                <a:cs typeface="Arial" charset="0"/>
              </a:rPr>
              <a:t> </a:t>
            </a:r>
            <a:r>
              <a:rPr lang="en-US" sz="1690" dirty="0">
                <a:latin typeface="Arial" charset="0"/>
                <a:cs typeface="Arial" charset="0"/>
              </a:rPr>
              <a:t>to indicate an increase, a </a:t>
            </a:r>
            <a:r>
              <a:rPr lang="en-US" sz="1690" b="1" i="1">
                <a:latin typeface="Arial" charset="0"/>
                <a:cs typeface="Arial" charset="0"/>
              </a:rPr>
              <a:t>horizontal arrow </a:t>
            </a:r>
            <a:r>
              <a:rPr lang="en-US" sz="1690">
                <a:latin typeface="Arial" charset="0"/>
                <a:cs typeface="Arial" charset="0"/>
              </a:rPr>
              <a:t> </a:t>
            </a:r>
            <a:r>
              <a:rPr lang="en-US" sz="1690" dirty="0">
                <a:latin typeface="Arial" charset="0"/>
                <a:cs typeface="Arial" charset="0"/>
              </a:rPr>
              <a:t>to indicate no change, and a </a:t>
            </a:r>
            <a:r>
              <a:rPr lang="en-US" sz="1690" b="1" i="1">
                <a:latin typeface="Arial" charset="0"/>
                <a:cs typeface="Arial" charset="0"/>
              </a:rPr>
              <a:t>down arrow </a:t>
            </a:r>
            <a:r>
              <a:rPr lang="en-US" sz="1690">
                <a:latin typeface="Arial" charset="0"/>
                <a:cs typeface="Arial" charset="0"/>
              </a:rPr>
              <a:t> </a:t>
            </a:r>
            <a:r>
              <a:rPr lang="en-US" sz="1690" dirty="0">
                <a:latin typeface="Arial" charset="0"/>
                <a:cs typeface="Arial" charset="0"/>
              </a:rPr>
              <a:t>to indicate a decrease. Enter a question mark if you think the direction of change can’t be determined from the information you have been given.</a:t>
            </a:r>
          </a:p>
        </p:txBody>
      </p:sp>
      <p:pic>
        <p:nvPicPr>
          <p:cNvPr id="60419" name="Picture 1">
            <a:extLst>
              <a:ext uri="{FF2B5EF4-FFF2-40B4-BE49-F238E27FC236}">
                <a16:creationId xmlns:a16="http://schemas.microsoft.com/office/drawing/2014/main" id="{6BAAA5ED-3F45-4CF5-AF29-90BA9DE36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5451475"/>
            <a:ext cx="5187950" cy="171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7FB93D03-82B7-4CDE-9A08-38F0D334C524}"/>
              </a:ext>
            </a:extLst>
          </p:cNvPr>
          <p:cNvSpPr>
            <a:spLocks noGrp="1"/>
          </p:cNvSpPr>
          <p:nvPr>
            <p:ph type="title"/>
          </p:nvPr>
        </p:nvSpPr>
        <p:spPr>
          <a:xfrm>
            <a:off x="457200" y="274638"/>
            <a:ext cx="8229600" cy="941387"/>
          </a:xfrm>
        </p:spPr>
        <p:txBody>
          <a:bodyPr/>
          <a:lstStyle/>
          <a:p>
            <a:r>
              <a:rPr lang="en-US" altLang="en-US"/>
              <a:t>Oceanic and Kelp Ecosystems</a:t>
            </a:r>
          </a:p>
        </p:txBody>
      </p:sp>
      <p:pic>
        <p:nvPicPr>
          <p:cNvPr id="61442" name="Picture 3" descr="KelpForest00">
            <a:extLst>
              <a:ext uri="{FF2B5EF4-FFF2-40B4-BE49-F238E27FC236}">
                <a16:creationId xmlns:a16="http://schemas.microsoft.com/office/drawing/2014/main" id="{194248BD-0206-4FCA-9664-62A7AF7685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2430" t="838"/>
          <a:stretch>
            <a:fillRect/>
          </a:stretch>
        </p:blipFill>
        <p:spPr bwMode="auto">
          <a:xfrm>
            <a:off x="8135938" y="3268663"/>
            <a:ext cx="369887" cy="99218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443" name="Picture 4" descr="urchins">
            <a:extLst>
              <a:ext uri="{FF2B5EF4-FFF2-40B4-BE49-F238E27FC236}">
                <a16:creationId xmlns:a16="http://schemas.microsoft.com/office/drawing/2014/main" id="{1771FF0F-67E0-4B8F-BF6B-CE18519837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466" r="21466"/>
          <a:stretch>
            <a:fillRect/>
          </a:stretch>
        </p:blipFill>
        <p:spPr bwMode="auto">
          <a:xfrm>
            <a:off x="5956300" y="3657600"/>
            <a:ext cx="1900238" cy="226853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444" name="Picture 5" descr="otterWithUrchin">
            <a:extLst>
              <a:ext uri="{FF2B5EF4-FFF2-40B4-BE49-F238E27FC236}">
                <a16:creationId xmlns:a16="http://schemas.microsoft.com/office/drawing/2014/main" id="{590C00E9-33DD-4C30-AAFD-E041B229C3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9475" y="3378200"/>
            <a:ext cx="233363" cy="2301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445" name="Picture 6" descr="oo-48_orca00">
            <a:extLst>
              <a:ext uri="{FF2B5EF4-FFF2-40B4-BE49-F238E27FC236}">
                <a16:creationId xmlns:a16="http://schemas.microsoft.com/office/drawing/2014/main" id="{FD427A1E-9F0E-4471-9364-26EFF1A234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6309"/>
          <a:stretch>
            <a:fillRect/>
          </a:stretch>
        </p:blipFill>
        <p:spPr bwMode="auto">
          <a:xfrm>
            <a:off x="3833813" y="3270250"/>
            <a:ext cx="1030287" cy="4984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446" name="Picture 7" descr="fish0808">
            <a:extLst>
              <a:ext uri="{FF2B5EF4-FFF2-40B4-BE49-F238E27FC236}">
                <a16:creationId xmlns:a16="http://schemas.microsoft.com/office/drawing/2014/main" id="{DA158C1C-4E62-423C-878A-0AC79EB2BC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1212850"/>
            <a:ext cx="3011488"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7" name="Line 8">
            <a:extLst>
              <a:ext uri="{FF2B5EF4-FFF2-40B4-BE49-F238E27FC236}">
                <a16:creationId xmlns:a16="http://schemas.microsoft.com/office/drawing/2014/main" id="{B1E1F688-CC04-4FF8-93DF-CA04DEAAA7F2}"/>
              </a:ext>
            </a:extLst>
          </p:cNvPr>
          <p:cNvSpPr>
            <a:spLocks noChangeShapeType="1"/>
          </p:cNvSpPr>
          <p:nvPr/>
        </p:nvSpPr>
        <p:spPr bwMode="auto">
          <a:xfrm>
            <a:off x="609600" y="3236913"/>
            <a:ext cx="7924800"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48" name="Text Box 9">
            <a:extLst>
              <a:ext uri="{FF2B5EF4-FFF2-40B4-BE49-F238E27FC236}">
                <a16:creationId xmlns:a16="http://schemas.microsoft.com/office/drawing/2014/main" id="{03F5CC83-4316-4BDD-8AEC-65C6DCAAB6E7}"/>
              </a:ext>
            </a:extLst>
          </p:cNvPr>
          <p:cNvSpPr txBox="1">
            <a:spLocks noChangeArrowheads="1"/>
          </p:cNvSpPr>
          <p:nvPr/>
        </p:nvSpPr>
        <p:spPr bwMode="auto">
          <a:xfrm>
            <a:off x="4962525" y="1216025"/>
            <a:ext cx="34798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latin typeface="Arial" panose="020B0604020202020204" pitchFamily="34" charset="0"/>
              </a:rPr>
              <a:t>… until kelp ecosystem and orca population </a:t>
            </a:r>
            <a:r>
              <a:rPr lang="en-US" altLang="en-US" sz="2400" b="1">
                <a:solidFill>
                  <a:srgbClr val="FF0000"/>
                </a:solidFill>
                <a:latin typeface="Arial" panose="020B0604020202020204" pitchFamily="34" charset="0"/>
              </a:rPr>
              <a:t>collapse</a:t>
            </a:r>
          </a:p>
        </p:txBody>
      </p:sp>
      <p:pic>
        <p:nvPicPr>
          <p:cNvPr id="61449" name="Picture 10" descr="stellersunder00">
            <a:extLst>
              <a:ext uri="{FF2B5EF4-FFF2-40B4-BE49-F238E27FC236}">
                <a16:creationId xmlns:a16="http://schemas.microsoft.com/office/drawing/2014/main" id="{700DD470-D6FA-4B78-B2A7-E196682588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28975" y="4708525"/>
            <a:ext cx="877888" cy="6540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450" name="Picture 11" descr="jacks00">
            <a:extLst>
              <a:ext uri="{FF2B5EF4-FFF2-40B4-BE49-F238E27FC236}">
                <a16:creationId xmlns:a16="http://schemas.microsoft.com/office/drawing/2014/main" id="{EA10E474-B5E2-4640-ABE1-926EBD0528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24738" r="35333"/>
          <a:stretch>
            <a:fillRect/>
          </a:stretch>
        </p:blipFill>
        <p:spPr bwMode="auto">
          <a:xfrm>
            <a:off x="1981200" y="4489450"/>
            <a:ext cx="290513" cy="4857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451" name="Picture 12" descr="habitat00">
            <a:extLst>
              <a:ext uri="{FF2B5EF4-FFF2-40B4-BE49-F238E27FC236}">
                <a16:creationId xmlns:a16="http://schemas.microsoft.com/office/drawing/2014/main" id="{5BAEE193-78AF-41DA-AE26-DAF58A89C2B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1350" y="3711575"/>
            <a:ext cx="884238" cy="2174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452" name="AutoShape 13">
            <a:extLst>
              <a:ext uri="{FF2B5EF4-FFF2-40B4-BE49-F238E27FC236}">
                <a16:creationId xmlns:a16="http://schemas.microsoft.com/office/drawing/2014/main" id="{27402ACB-CC54-4208-A5EC-C9B553D79906}"/>
              </a:ext>
            </a:extLst>
          </p:cNvPr>
          <p:cNvSpPr>
            <a:spLocks noChangeArrowheads="1"/>
          </p:cNvSpPr>
          <p:nvPr/>
        </p:nvSpPr>
        <p:spPr bwMode="auto">
          <a:xfrm rot="-5400000">
            <a:off x="2415382" y="4396581"/>
            <a:ext cx="660400" cy="950913"/>
          </a:xfrm>
          <a:prstGeom prst="downArrow">
            <a:avLst>
              <a:gd name="adj1" fmla="val 39176"/>
              <a:gd name="adj2" fmla="val 59209"/>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1453" name="AutoShape 14">
            <a:extLst>
              <a:ext uri="{FF2B5EF4-FFF2-40B4-BE49-F238E27FC236}">
                <a16:creationId xmlns:a16="http://schemas.microsoft.com/office/drawing/2014/main" id="{82577E6C-E466-4615-9D5D-C0B005CC41E6}"/>
              </a:ext>
            </a:extLst>
          </p:cNvPr>
          <p:cNvSpPr>
            <a:spLocks noChangeArrowheads="1"/>
          </p:cNvSpPr>
          <p:nvPr/>
        </p:nvSpPr>
        <p:spPr bwMode="auto">
          <a:xfrm>
            <a:off x="603250" y="3248025"/>
            <a:ext cx="1201738" cy="441325"/>
          </a:xfrm>
          <a:prstGeom prst="downArrow">
            <a:avLst>
              <a:gd name="adj1" fmla="val 40287"/>
              <a:gd name="adj2" fmla="val 71394"/>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1454" name="AutoShape 15">
            <a:extLst>
              <a:ext uri="{FF2B5EF4-FFF2-40B4-BE49-F238E27FC236}">
                <a16:creationId xmlns:a16="http://schemas.microsoft.com/office/drawing/2014/main" id="{5498A7AB-2D05-4722-9159-6EE9EBACB123}"/>
              </a:ext>
            </a:extLst>
          </p:cNvPr>
          <p:cNvSpPr>
            <a:spLocks noChangeArrowheads="1"/>
          </p:cNvSpPr>
          <p:nvPr/>
        </p:nvSpPr>
        <p:spPr bwMode="auto">
          <a:xfrm rot="10800000">
            <a:off x="3673475" y="3781425"/>
            <a:ext cx="595313" cy="920750"/>
          </a:xfrm>
          <a:prstGeom prst="downArrow">
            <a:avLst>
              <a:gd name="adj1" fmla="val 45074"/>
              <a:gd name="adj2" fmla="val 39612"/>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1455" name="AutoShape 16">
            <a:extLst>
              <a:ext uri="{FF2B5EF4-FFF2-40B4-BE49-F238E27FC236}">
                <a16:creationId xmlns:a16="http://schemas.microsoft.com/office/drawing/2014/main" id="{54662BA1-D67A-4772-8023-C4830DE3844A}"/>
              </a:ext>
            </a:extLst>
          </p:cNvPr>
          <p:cNvSpPr>
            <a:spLocks noChangeArrowheads="1"/>
          </p:cNvSpPr>
          <p:nvPr/>
        </p:nvSpPr>
        <p:spPr bwMode="auto">
          <a:xfrm rot="-5400000">
            <a:off x="5166518" y="2964657"/>
            <a:ext cx="468313" cy="1073150"/>
          </a:xfrm>
          <a:prstGeom prst="downArrow">
            <a:avLst>
              <a:gd name="adj1" fmla="val 39870"/>
              <a:gd name="adj2" fmla="val 103129"/>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1456" name="AutoShape 17">
            <a:extLst>
              <a:ext uri="{FF2B5EF4-FFF2-40B4-BE49-F238E27FC236}">
                <a16:creationId xmlns:a16="http://schemas.microsoft.com/office/drawing/2014/main" id="{3B6C2D9F-5923-4050-8FB8-7A82421EB773}"/>
              </a:ext>
            </a:extLst>
          </p:cNvPr>
          <p:cNvSpPr>
            <a:spLocks noChangeArrowheads="1"/>
          </p:cNvSpPr>
          <p:nvPr/>
        </p:nvSpPr>
        <p:spPr bwMode="auto">
          <a:xfrm rot="-5400000">
            <a:off x="7793038" y="3849688"/>
            <a:ext cx="401637" cy="230187"/>
          </a:xfrm>
          <a:prstGeom prst="downArrow">
            <a:avLst>
              <a:gd name="adj1" fmla="val 40352"/>
              <a:gd name="adj2" fmla="val 56046"/>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nvGrpSpPr>
          <p:cNvPr id="61457" name="Group 18">
            <a:extLst>
              <a:ext uri="{FF2B5EF4-FFF2-40B4-BE49-F238E27FC236}">
                <a16:creationId xmlns:a16="http://schemas.microsoft.com/office/drawing/2014/main" id="{3AB5537D-D5FC-4264-BFB6-5AE4B7997EC3}"/>
              </a:ext>
            </a:extLst>
          </p:cNvPr>
          <p:cNvGrpSpPr>
            <a:grpSpLocks/>
          </p:cNvGrpSpPr>
          <p:nvPr/>
        </p:nvGrpSpPr>
        <p:grpSpPr bwMode="auto">
          <a:xfrm>
            <a:off x="927100" y="3927475"/>
            <a:ext cx="7458075" cy="2139950"/>
            <a:chOff x="584" y="2474"/>
            <a:chExt cx="4698" cy="1348"/>
          </a:xfrm>
        </p:grpSpPr>
        <p:sp>
          <p:nvSpPr>
            <p:cNvPr id="61458" name="Line 19">
              <a:extLst>
                <a:ext uri="{FF2B5EF4-FFF2-40B4-BE49-F238E27FC236}">
                  <a16:creationId xmlns:a16="http://schemas.microsoft.com/office/drawing/2014/main" id="{5F4597BD-80E3-429E-90D3-9C58DCB890EC}"/>
                </a:ext>
              </a:extLst>
            </p:cNvPr>
            <p:cNvSpPr>
              <a:spLocks noChangeShapeType="1"/>
            </p:cNvSpPr>
            <p:nvPr/>
          </p:nvSpPr>
          <p:spPr bwMode="auto">
            <a:xfrm>
              <a:off x="5250" y="2654"/>
              <a:ext cx="0" cy="1163"/>
            </a:xfrm>
            <a:prstGeom prst="line">
              <a:avLst/>
            </a:prstGeom>
            <a:noFill/>
            <a:ln w="1016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59" name="Line 20">
              <a:extLst>
                <a:ext uri="{FF2B5EF4-FFF2-40B4-BE49-F238E27FC236}">
                  <a16:creationId xmlns:a16="http://schemas.microsoft.com/office/drawing/2014/main" id="{CF34CA06-90B0-4A6F-9D22-FF7B54615AB2}"/>
                </a:ext>
              </a:extLst>
            </p:cNvPr>
            <p:cNvSpPr>
              <a:spLocks noChangeShapeType="1"/>
            </p:cNvSpPr>
            <p:nvPr/>
          </p:nvSpPr>
          <p:spPr bwMode="auto">
            <a:xfrm flipH="1">
              <a:off x="584" y="3817"/>
              <a:ext cx="4698" cy="0"/>
            </a:xfrm>
            <a:prstGeom prst="line">
              <a:avLst/>
            </a:prstGeom>
            <a:noFill/>
            <a:ln w="1016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60" name="Line 21">
              <a:extLst>
                <a:ext uri="{FF2B5EF4-FFF2-40B4-BE49-F238E27FC236}">
                  <a16:creationId xmlns:a16="http://schemas.microsoft.com/office/drawing/2014/main" id="{BCE74A05-AEC7-4EF7-8CDC-8E7AB7ED69B2}"/>
                </a:ext>
              </a:extLst>
            </p:cNvPr>
            <p:cNvSpPr>
              <a:spLocks noChangeShapeType="1"/>
            </p:cNvSpPr>
            <p:nvPr/>
          </p:nvSpPr>
          <p:spPr bwMode="auto">
            <a:xfrm flipV="1">
              <a:off x="616" y="2474"/>
              <a:ext cx="0" cy="1348"/>
            </a:xfrm>
            <a:prstGeom prst="line">
              <a:avLst/>
            </a:prstGeom>
            <a:noFill/>
            <a:ln w="1016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261FC747-6D93-4DFB-A8B2-59C0A25FFC8A}"/>
              </a:ext>
            </a:extLst>
          </p:cNvPr>
          <p:cNvSpPr>
            <a:spLocks noGrp="1"/>
          </p:cNvSpPr>
          <p:nvPr>
            <p:ph type="title"/>
          </p:nvPr>
        </p:nvSpPr>
        <p:spPr>
          <a:xfrm>
            <a:off x="457200" y="274638"/>
            <a:ext cx="8229600" cy="941387"/>
          </a:xfrm>
        </p:spPr>
        <p:txBody>
          <a:bodyPr/>
          <a:lstStyle/>
          <a:p>
            <a:r>
              <a:rPr lang="en-US" altLang="en-US"/>
              <a:t>More Boats </a:t>
            </a:r>
            <a:r>
              <a:rPr lang="en-US" altLang="en-US">
                <a:solidFill>
                  <a:srgbClr val="FF0000"/>
                </a:solidFill>
                <a:sym typeface="Symbol" panose="05050102010706020507" pitchFamily="18" charset="2"/>
              </a:rPr>
              <a:t></a:t>
            </a:r>
            <a:r>
              <a:rPr lang="en-US" altLang="en-US">
                <a:sym typeface="Symbol" panose="05050102010706020507" pitchFamily="18" charset="2"/>
              </a:rPr>
              <a:t> Fewer Fish</a:t>
            </a:r>
          </a:p>
        </p:txBody>
      </p:sp>
      <p:pic>
        <p:nvPicPr>
          <p:cNvPr id="63490" name="Picture 3" descr="fish0808">
            <a:extLst>
              <a:ext uri="{FF2B5EF4-FFF2-40B4-BE49-F238E27FC236}">
                <a16:creationId xmlns:a16="http://schemas.microsoft.com/office/drawing/2014/main" id="{08BBDC18-3438-4EBF-AA40-CD80D413C4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395413"/>
            <a:ext cx="6553200" cy="439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5538" name="Picture 2" descr="D:\Chapter_37\B_Jpegs_of_Art_and_Photos\37_Labeled_Art_and_Photos\37_14TerrariumEcosystem-L.jpg">
            <a:extLst>
              <a:ext uri="{FF2B5EF4-FFF2-40B4-BE49-F238E27FC236}">
                <a16:creationId xmlns:a16="http://schemas.microsoft.com/office/drawing/2014/main" id="{4FC95B51-42AA-4C0B-B9D4-CADD22258E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143000"/>
            <a:ext cx="6629400" cy="524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TextBox 4">
            <a:extLst>
              <a:ext uri="{FF2B5EF4-FFF2-40B4-BE49-F238E27FC236}">
                <a16:creationId xmlns:a16="http://schemas.microsoft.com/office/drawing/2014/main" id="{2FE2C158-B28B-454B-BCB8-2A8AB7882C1F}"/>
              </a:ext>
            </a:extLst>
          </p:cNvPr>
          <p:cNvSpPr txBox="1">
            <a:spLocks noChangeArrowheads="1"/>
          </p:cNvSpPr>
          <p:nvPr/>
        </p:nvSpPr>
        <p:spPr bwMode="auto">
          <a:xfrm>
            <a:off x="1219200" y="228600"/>
            <a:ext cx="6781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FF0000"/>
                </a:solidFill>
                <a:latin typeface="Arial" panose="020B0604020202020204" pitchFamily="34" charset="0"/>
              </a:rPr>
              <a:t>Review: Energy Flow and Chemical Cycling in a Simple Ecosystem</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Box 1">
            <a:extLst>
              <a:ext uri="{FF2B5EF4-FFF2-40B4-BE49-F238E27FC236}">
                <a16:creationId xmlns:a16="http://schemas.microsoft.com/office/drawing/2014/main" id="{21217F96-4192-44B6-A893-D87E0538C0B0}"/>
              </a:ext>
            </a:extLst>
          </p:cNvPr>
          <p:cNvSpPr txBox="1">
            <a:spLocks noChangeArrowheads="1"/>
          </p:cNvSpPr>
          <p:nvPr/>
        </p:nvSpPr>
        <p:spPr bwMode="auto">
          <a:xfrm>
            <a:off x="457200" y="0"/>
            <a:ext cx="800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a:solidFill>
                  <a:srgbClr val="FF0000"/>
                </a:solidFill>
                <a:latin typeface="Arial" panose="020B0604020202020204" pitchFamily="34" charset="0"/>
              </a:rPr>
              <a:t>Biogeochemical cycles</a:t>
            </a:r>
          </a:p>
        </p:txBody>
      </p:sp>
      <p:pic>
        <p:nvPicPr>
          <p:cNvPr id="67586" name="Picture 2" descr="D:\Chapter_37\B_Jpegs_of_Art_and_Photos\37_Labeled_Art_and_Photos\37_18BiogeochemicalCyc-L.jpg">
            <a:extLst>
              <a:ext uri="{FF2B5EF4-FFF2-40B4-BE49-F238E27FC236}">
                <a16:creationId xmlns:a16="http://schemas.microsoft.com/office/drawing/2014/main" id="{DAB10612-6049-48BE-AFAD-38C8E02CF9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09600"/>
            <a:ext cx="1600200" cy="251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3" descr="D:\Chapter_37\B_Jpegs_of_Art_and_Photos\37_Labeled_Art_and_Photos\37_19CarbonCycle-L.jpg">
            <a:extLst>
              <a:ext uri="{FF2B5EF4-FFF2-40B4-BE49-F238E27FC236}">
                <a16:creationId xmlns:a16="http://schemas.microsoft.com/office/drawing/2014/main" id="{3F54F5AA-0B2D-420C-A173-EBE320D3E3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533400"/>
            <a:ext cx="333216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4" descr="D:\Chapter_37\B_Jpegs_of_Art_and_Photos\37_Labeled_Art_and_Photos\37_20PhosphorusCycle-L.jpg">
            <a:extLst>
              <a:ext uri="{FF2B5EF4-FFF2-40B4-BE49-F238E27FC236}">
                <a16:creationId xmlns:a16="http://schemas.microsoft.com/office/drawing/2014/main" id="{2D478104-9AAB-43BA-B64B-23F432EB9F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3581400"/>
            <a:ext cx="287020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5" descr="D:\Chapter_37\B_Jpegs_of_Art_and_Photos\37_Labeled_Art_and_Photos\37_21NitrogenCycle-L.jpg">
            <a:extLst>
              <a:ext uri="{FF2B5EF4-FFF2-40B4-BE49-F238E27FC236}">
                <a16:creationId xmlns:a16="http://schemas.microsoft.com/office/drawing/2014/main" id="{959C11B0-821F-4582-BDB6-D57FFF6C04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3352800"/>
            <a:ext cx="3538538"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TextBox 6">
            <a:extLst>
              <a:ext uri="{FF2B5EF4-FFF2-40B4-BE49-F238E27FC236}">
                <a16:creationId xmlns:a16="http://schemas.microsoft.com/office/drawing/2014/main" id="{BF940B74-F72F-4431-A6A1-BB5AE4E584C5}"/>
              </a:ext>
            </a:extLst>
          </p:cNvPr>
          <p:cNvSpPr txBox="1">
            <a:spLocks noChangeArrowheads="1"/>
          </p:cNvSpPr>
          <p:nvPr/>
        </p:nvSpPr>
        <p:spPr bwMode="auto">
          <a:xfrm>
            <a:off x="1676400" y="3124200"/>
            <a:ext cx="1295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a:solidFill>
                  <a:srgbClr val="FF0000"/>
                </a:solidFill>
                <a:latin typeface="Arial" panose="020B0604020202020204" pitchFamily="34" charset="0"/>
              </a:rPr>
              <a:t>General</a:t>
            </a:r>
          </a:p>
        </p:txBody>
      </p:sp>
      <p:sp>
        <p:nvSpPr>
          <p:cNvPr id="67591" name="TextBox 7">
            <a:extLst>
              <a:ext uri="{FF2B5EF4-FFF2-40B4-BE49-F238E27FC236}">
                <a16:creationId xmlns:a16="http://schemas.microsoft.com/office/drawing/2014/main" id="{71A0BBDF-83E5-44CF-9A74-E257E1C35CC3}"/>
              </a:ext>
            </a:extLst>
          </p:cNvPr>
          <p:cNvSpPr txBox="1">
            <a:spLocks noChangeArrowheads="1"/>
          </p:cNvSpPr>
          <p:nvPr/>
        </p:nvSpPr>
        <p:spPr bwMode="auto">
          <a:xfrm>
            <a:off x="1143000" y="6324600"/>
            <a:ext cx="1981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a:solidFill>
                  <a:srgbClr val="FF0000"/>
                </a:solidFill>
                <a:latin typeface="Arial" panose="020B0604020202020204" pitchFamily="34" charset="0"/>
              </a:rPr>
              <a:t>Phosphorus</a:t>
            </a:r>
          </a:p>
        </p:txBody>
      </p:sp>
      <p:sp>
        <p:nvSpPr>
          <p:cNvPr id="67592" name="TextBox 8">
            <a:extLst>
              <a:ext uri="{FF2B5EF4-FFF2-40B4-BE49-F238E27FC236}">
                <a16:creationId xmlns:a16="http://schemas.microsoft.com/office/drawing/2014/main" id="{9F0F68BC-4F49-4666-9100-11BE00834AD3}"/>
              </a:ext>
            </a:extLst>
          </p:cNvPr>
          <p:cNvSpPr txBox="1">
            <a:spLocks noChangeArrowheads="1"/>
          </p:cNvSpPr>
          <p:nvPr/>
        </p:nvSpPr>
        <p:spPr bwMode="auto">
          <a:xfrm>
            <a:off x="6096000" y="2895600"/>
            <a:ext cx="1676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a:solidFill>
                  <a:srgbClr val="FF0000"/>
                </a:solidFill>
                <a:latin typeface="Arial" panose="020B0604020202020204" pitchFamily="34" charset="0"/>
              </a:rPr>
              <a:t>Carbon</a:t>
            </a:r>
          </a:p>
        </p:txBody>
      </p:sp>
      <p:sp>
        <p:nvSpPr>
          <p:cNvPr id="67593" name="TextBox 9">
            <a:extLst>
              <a:ext uri="{FF2B5EF4-FFF2-40B4-BE49-F238E27FC236}">
                <a16:creationId xmlns:a16="http://schemas.microsoft.com/office/drawing/2014/main" id="{393EB654-CAEC-43DD-AE55-1C415CB1D084}"/>
              </a:ext>
            </a:extLst>
          </p:cNvPr>
          <p:cNvSpPr txBox="1">
            <a:spLocks noChangeArrowheads="1"/>
          </p:cNvSpPr>
          <p:nvPr/>
        </p:nvSpPr>
        <p:spPr bwMode="auto">
          <a:xfrm>
            <a:off x="6400800" y="6248400"/>
            <a:ext cx="1981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a:solidFill>
                  <a:srgbClr val="FF0000"/>
                </a:solidFill>
                <a:latin typeface="Arial" panose="020B0604020202020204" pitchFamily="34" charset="0"/>
              </a:rPr>
              <a:t>Nitrogen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4" descr="D:\Chapter_37\B_Jpegs_of_Art_and_Photos\37_Labeled_Art_and_Photos\37_20PhosphorusCycle-L.jpg">
            <a:extLst>
              <a:ext uri="{FF2B5EF4-FFF2-40B4-BE49-F238E27FC236}">
                <a16:creationId xmlns:a16="http://schemas.microsoft.com/office/drawing/2014/main" id="{A88C2105-149A-48E4-9BDE-C95CAF4BFD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295400"/>
            <a:ext cx="5867400" cy="531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4" name="TextBox 3">
            <a:extLst>
              <a:ext uri="{FF2B5EF4-FFF2-40B4-BE49-F238E27FC236}">
                <a16:creationId xmlns:a16="http://schemas.microsoft.com/office/drawing/2014/main" id="{A8B0BE4C-307A-408E-B0AB-AED9FDCB1CCE}"/>
              </a:ext>
            </a:extLst>
          </p:cNvPr>
          <p:cNvSpPr txBox="1">
            <a:spLocks noChangeArrowheads="1"/>
          </p:cNvSpPr>
          <p:nvPr/>
        </p:nvSpPr>
        <p:spPr bwMode="auto">
          <a:xfrm>
            <a:off x="1371600" y="381000"/>
            <a:ext cx="6629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a:solidFill>
                  <a:srgbClr val="FF0000"/>
                </a:solidFill>
                <a:latin typeface="Arial" panose="020B0604020202020204" pitchFamily="34" charset="0"/>
              </a:rPr>
              <a:t>Phosphorus Cycling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Food_Web">
            <a:extLst>
              <a:ext uri="{FF2B5EF4-FFF2-40B4-BE49-F238E27FC236}">
                <a16:creationId xmlns:a16="http://schemas.microsoft.com/office/drawing/2014/main" id="{D06D7977-8EF8-473C-A5F8-866D9E309FEE}"/>
              </a:ext>
            </a:extLst>
          </p:cNvPr>
          <p:cNvPicPr>
            <a:picLocks noChangeAspect="1" noChangeArrowheads="1"/>
          </p:cNvPicPr>
          <p:nvPr/>
        </p:nvPicPr>
        <p:blipFill>
          <a:blip r:embed="rId3">
            <a:lum bright="-18000" contrast="24000"/>
            <a:extLst>
              <a:ext uri="{28A0092B-C50C-407E-A947-70E740481C1C}">
                <a14:useLocalDpi xmlns:a14="http://schemas.microsoft.com/office/drawing/2010/main" val="0"/>
              </a:ext>
            </a:extLst>
          </a:blip>
          <a:srcRect l="19167" r="20833" b="6606"/>
          <a:stretch>
            <a:fillRect/>
          </a:stretch>
        </p:blipFill>
        <p:spPr bwMode="auto">
          <a:xfrm>
            <a:off x="533400" y="1281113"/>
            <a:ext cx="3276600" cy="3597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434" name="Rectangle 2">
            <a:extLst>
              <a:ext uri="{FF2B5EF4-FFF2-40B4-BE49-F238E27FC236}">
                <a16:creationId xmlns:a16="http://schemas.microsoft.com/office/drawing/2014/main" id="{674504CC-5C20-4174-A931-009FD84CFB91}"/>
              </a:ext>
            </a:extLst>
          </p:cNvPr>
          <p:cNvSpPr>
            <a:spLocks noGrp="1"/>
          </p:cNvSpPr>
          <p:nvPr>
            <p:ph type="title"/>
          </p:nvPr>
        </p:nvSpPr>
        <p:spPr>
          <a:xfrm>
            <a:off x="304800" y="-41275"/>
            <a:ext cx="8839200" cy="1139825"/>
          </a:xfrm>
        </p:spPr>
        <p:txBody>
          <a:bodyPr/>
          <a:lstStyle/>
          <a:p>
            <a:pPr algn="l" eaLnBrk="1" hangingPunct="1"/>
            <a:r>
              <a:rPr lang="en-US" altLang="en-US" sz="3600" b="1">
                <a:solidFill>
                  <a:srgbClr val="C00000"/>
                </a:solidFill>
              </a:rPr>
              <a:t>Ecosystems are Complex Adaptive Systems</a:t>
            </a:r>
          </a:p>
        </p:txBody>
      </p:sp>
      <p:sp>
        <p:nvSpPr>
          <p:cNvPr id="4" name="Rectangle 3">
            <a:extLst>
              <a:ext uri="{FF2B5EF4-FFF2-40B4-BE49-F238E27FC236}">
                <a16:creationId xmlns:a16="http://schemas.microsoft.com/office/drawing/2014/main" id="{63DC5219-02B2-1D48-BEAA-A36744CAF0D7}"/>
              </a:ext>
            </a:extLst>
          </p:cNvPr>
          <p:cNvSpPr txBox="1">
            <a:spLocks noChangeArrowheads="1"/>
          </p:cNvSpPr>
          <p:nvPr/>
        </p:nvSpPr>
        <p:spPr bwMode="auto">
          <a:xfrm>
            <a:off x="3733800" y="1309688"/>
            <a:ext cx="5334000" cy="3186112"/>
          </a:xfrm>
          <a:prstGeom prst="rect">
            <a:avLst/>
          </a:prstGeom>
          <a:noFill/>
          <a:ln w="9525">
            <a:noFill/>
            <a:miter lim="800000"/>
            <a:headEnd/>
            <a:tailEnd/>
          </a:ln>
          <a:effectLst/>
        </p:spPr>
        <p:txBody>
          <a:bodyPr/>
          <a:lstStyle/>
          <a:p>
            <a:pPr marL="342900" indent="-182880">
              <a:spcBef>
                <a:spcPts val="3600"/>
              </a:spcBef>
              <a:buClr>
                <a:srgbClr val="FF0000"/>
              </a:buClr>
              <a:buSzPct val="150000"/>
              <a:buFont typeface="Wingdings" pitchFamily="2" charset="2"/>
              <a:buChar char="§"/>
              <a:defRPr/>
            </a:pPr>
            <a:r>
              <a:rPr lang="en-US" altLang="en-US" sz="2200" i="1" kern="0" dirty="0">
                <a:latin typeface="+mn-lt"/>
                <a:cs typeface="+mn-cs"/>
              </a:rPr>
              <a:t> </a:t>
            </a:r>
            <a:r>
              <a:rPr lang="en-US" altLang="en-US" sz="2200" b="1" i="1" kern="0" dirty="0">
                <a:solidFill>
                  <a:srgbClr val="002060"/>
                </a:solidFill>
                <a:latin typeface="+mn-lt"/>
                <a:cs typeface="+mn-cs"/>
              </a:rPr>
              <a:t>Large number of interacting components</a:t>
            </a:r>
          </a:p>
          <a:p>
            <a:pPr marL="342900" indent="-182880">
              <a:spcBef>
                <a:spcPts val="3600"/>
              </a:spcBef>
              <a:buClr>
                <a:srgbClr val="FF0000"/>
              </a:buClr>
              <a:buSzPct val="150000"/>
              <a:buFont typeface="Wingdings" pitchFamily="2" charset="2"/>
              <a:buChar char="§"/>
              <a:defRPr/>
            </a:pPr>
            <a:r>
              <a:rPr lang="en-US" altLang="en-US" sz="2200" b="1" i="1" kern="0" dirty="0">
                <a:solidFill>
                  <a:srgbClr val="002060"/>
                </a:solidFill>
                <a:latin typeface="+mn-lt"/>
                <a:cs typeface="+mn-cs"/>
              </a:rPr>
              <a:t> Interactions non-linear</a:t>
            </a:r>
          </a:p>
          <a:p>
            <a:pPr marL="342900" indent="-182880">
              <a:spcBef>
                <a:spcPts val="3600"/>
              </a:spcBef>
              <a:buClr>
                <a:srgbClr val="FF0000"/>
              </a:buClr>
              <a:buSzPct val="150000"/>
              <a:buFont typeface="Wingdings" pitchFamily="2" charset="2"/>
              <a:buChar char="§"/>
              <a:defRPr/>
            </a:pPr>
            <a:r>
              <a:rPr lang="en-US" altLang="en-US" sz="2200" b="1" i="1" kern="0" dirty="0">
                <a:solidFill>
                  <a:srgbClr val="002060"/>
                </a:solidFill>
                <a:latin typeface="+mn-lt"/>
                <a:cs typeface="+mn-cs"/>
              </a:rPr>
              <a:t> Dynamics sensitive to initial conditions </a:t>
            </a:r>
          </a:p>
          <a:p>
            <a:pPr marL="342900" indent="-182880">
              <a:spcBef>
                <a:spcPts val="3600"/>
              </a:spcBef>
              <a:buClr>
                <a:srgbClr val="FF0000"/>
              </a:buClr>
              <a:buSzPct val="150000"/>
              <a:buFont typeface="Wingdings" pitchFamily="2" charset="2"/>
              <a:buChar char="§"/>
              <a:defRPr/>
            </a:pPr>
            <a:r>
              <a:rPr lang="en-US" altLang="en-US" sz="2200" b="1" i="1" kern="0" dirty="0">
                <a:solidFill>
                  <a:srgbClr val="002060"/>
                </a:solidFill>
                <a:latin typeface="+mn-lt"/>
                <a:cs typeface="+mn-cs"/>
              </a:rPr>
              <a:t> Prediction from components difficult</a:t>
            </a:r>
          </a:p>
          <a:p>
            <a:pPr marL="342900" indent="-182880">
              <a:spcBef>
                <a:spcPts val="3600"/>
              </a:spcBef>
              <a:buClr>
                <a:srgbClr val="FF0000"/>
              </a:buClr>
              <a:buSzPct val="150000"/>
              <a:buFont typeface="Wingdings" pitchFamily="2" charset="2"/>
              <a:buChar char="§"/>
              <a:defRPr/>
            </a:pPr>
            <a:r>
              <a:rPr lang="en-US" altLang="en-US" sz="2200" b="1" i="1" kern="0" dirty="0">
                <a:solidFill>
                  <a:srgbClr val="002060"/>
                </a:solidFill>
                <a:latin typeface="+mn-lt"/>
                <a:cs typeface="+mn-cs"/>
              </a:rPr>
              <a:t> Biotic components can adapt </a:t>
            </a:r>
            <a:r>
              <a:rPr lang="en-US" altLang="en-US" b="1" i="1" kern="0" dirty="0">
                <a:solidFill>
                  <a:srgbClr val="002060"/>
                </a:solidFill>
                <a:latin typeface="+mn-lt"/>
                <a:cs typeface="+mn-cs"/>
              </a:rPr>
              <a:t>&amp; </a:t>
            </a:r>
            <a:r>
              <a:rPr lang="en-US" altLang="en-US" sz="2200" b="1" i="1" kern="0" dirty="0">
                <a:solidFill>
                  <a:srgbClr val="002060"/>
                </a:solidFill>
                <a:latin typeface="+mn-lt"/>
                <a:cs typeface="+mn-cs"/>
              </a:rPr>
              <a:t>change</a:t>
            </a:r>
          </a:p>
        </p:txBody>
      </p:sp>
      <p:sp>
        <p:nvSpPr>
          <p:cNvPr id="18436" name="TextBox 4">
            <a:extLst>
              <a:ext uri="{FF2B5EF4-FFF2-40B4-BE49-F238E27FC236}">
                <a16:creationId xmlns:a16="http://schemas.microsoft.com/office/drawing/2014/main" id="{A1AB2605-EB19-4AE6-927B-FE9D312516BC}"/>
              </a:ext>
            </a:extLst>
          </p:cNvPr>
          <p:cNvSpPr txBox="1">
            <a:spLocks noChangeArrowheads="1"/>
          </p:cNvSpPr>
          <p:nvPr/>
        </p:nvSpPr>
        <p:spPr bwMode="auto">
          <a:xfrm>
            <a:off x="457200" y="4921250"/>
            <a:ext cx="3962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a:latin typeface="Arial" panose="020B0604020202020204" pitchFamily="34" charset="0"/>
              </a:rPr>
              <a:t>Partial food web on island of St. Martin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D:\Chapter_37\B_Jpegs_of_Art_and_Photos\37_Labeled_Art_and_Photos\37_23bEutrophicatExper-L.jpg">
            <a:extLst>
              <a:ext uri="{FF2B5EF4-FFF2-40B4-BE49-F238E27FC236}">
                <a16:creationId xmlns:a16="http://schemas.microsoft.com/office/drawing/2014/main" id="{23A2DEE3-6322-4F89-BBC4-E43FB645F6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603375"/>
            <a:ext cx="4572000" cy="483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TextBox 2">
            <a:extLst>
              <a:ext uri="{FF2B5EF4-FFF2-40B4-BE49-F238E27FC236}">
                <a16:creationId xmlns:a16="http://schemas.microsoft.com/office/drawing/2014/main" id="{3CBE8D38-7F8C-4222-A623-6122BF7C1071}"/>
              </a:ext>
            </a:extLst>
          </p:cNvPr>
          <p:cNvSpPr txBox="1">
            <a:spLocks noChangeArrowheads="1"/>
          </p:cNvSpPr>
          <p:nvPr/>
        </p:nvSpPr>
        <p:spPr bwMode="auto">
          <a:xfrm>
            <a:off x="1600200" y="304800"/>
            <a:ext cx="6858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a:solidFill>
                  <a:srgbClr val="FF0000"/>
                </a:solidFill>
                <a:latin typeface="Arial" panose="020B0604020202020204" pitchFamily="34" charset="0"/>
              </a:rPr>
              <a:t>Phosphorus Gone Wild: Eutrophication of Lakes</a:t>
            </a:r>
          </a:p>
        </p:txBody>
      </p:sp>
      <p:sp>
        <p:nvSpPr>
          <p:cNvPr id="71683" name="TextBox 3">
            <a:extLst>
              <a:ext uri="{FF2B5EF4-FFF2-40B4-BE49-F238E27FC236}">
                <a16:creationId xmlns:a16="http://schemas.microsoft.com/office/drawing/2014/main" id="{9A830123-F937-4743-92E9-E460C49EBE23}"/>
              </a:ext>
            </a:extLst>
          </p:cNvPr>
          <p:cNvSpPr txBox="1">
            <a:spLocks noChangeArrowheads="1"/>
          </p:cNvSpPr>
          <p:nvPr/>
        </p:nvSpPr>
        <p:spPr bwMode="auto">
          <a:xfrm>
            <a:off x="533400" y="2743200"/>
            <a:ext cx="129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P added</a:t>
            </a:r>
          </a:p>
        </p:txBody>
      </p:sp>
      <p:cxnSp>
        <p:nvCxnSpPr>
          <p:cNvPr id="6" name="Straight Arrow Connector 5">
            <a:extLst>
              <a:ext uri="{FF2B5EF4-FFF2-40B4-BE49-F238E27FC236}">
                <a16:creationId xmlns:a16="http://schemas.microsoft.com/office/drawing/2014/main" id="{D87C1F9E-638C-E94F-BA21-C9E64AED0603}"/>
              </a:ext>
            </a:extLst>
          </p:cNvPr>
          <p:cNvCxnSpPr/>
          <p:nvPr/>
        </p:nvCxnSpPr>
        <p:spPr>
          <a:xfrm>
            <a:off x="1676400" y="2895600"/>
            <a:ext cx="2057400" cy="457200"/>
          </a:xfrm>
          <a:prstGeom prst="straightConnector1">
            <a:avLst/>
          </a:prstGeom>
          <a:ln w="19050" cap="sq">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1685" name="TextBox 6">
            <a:extLst>
              <a:ext uri="{FF2B5EF4-FFF2-40B4-BE49-F238E27FC236}">
                <a16:creationId xmlns:a16="http://schemas.microsoft.com/office/drawing/2014/main" id="{77B5C935-8F8F-4820-8BD6-7377A01EF695}"/>
              </a:ext>
            </a:extLst>
          </p:cNvPr>
          <p:cNvSpPr txBox="1">
            <a:spLocks noChangeArrowheads="1"/>
          </p:cNvSpPr>
          <p:nvPr/>
        </p:nvSpPr>
        <p:spPr bwMode="auto">
          <a:xfrm>
            <a:off x="0" y="4648200"/>
            <a:ext cx="182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No additional P</a:t>
            </a:r>
          </a:p>
        </p:txBody>
      </p:sp>
      <p:cxnSp>
        <p:nvCxnSpPr>
          <p:cNvPr id="9" name="Straight Arrow Connector 8">
            <a:extLst>
              <a:ext uri="{FF2B5EF4-FFF2-40B4-BE49-F238E27FC236}">
                <a16:creationId xmlns:a16="http://schemas.microsoft.com/office/drawing/2014/main" id="{1604B3EC-CA62-6E48-B15D-D43C590CF4D1}"/>
              </a:ext>
            </a:extLst>
          </p:cNvPr>
          <p:cNvCxnSpPr>
            <a:stCxn id="71685" idx="3"/>
          </p:cNvCxnSpPr>
          <p:nvPr/>
        </p:nvCxnSpPr>
        <p:spPr>
          <a:xfrm>
            <a:off x="1828800" y="4832350"/>
            <a:ext cx="2514600" cy="44450"/>
          </a:xfrm>
          <a:prstGeom prst="straightConnector1">
            <a:avLst/>
          </a:prstGeom>
          <a:ln w="19050" cap="sq">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5" descr="D:\Chapter_37\B_Jpegs_of_Art_and_Photos\37_Labeled_Art_and_Photos\37_21NitrogenCycle-L.jpg">
            <a:extLst>
              <a:ext uri="{FF2B5EF4-FFF2-40B4-BE49-F238E27FC236}">
                <a16:creationId xmlns:a16="http://schemas.microsoft.com/office/drawing/2014/main" id="{9E988C8C-34FE-499C-ACE5-F8AD6493FC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371600"/>
            <a:ext cx="6738938"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TextBox 2">
            <a:extLst>
              <a:ext uri="{FF2B5EF4-FFF2-40B4-BE49-F238E27FC236}">
                <a16:creationId xmlns:a16="http://schemas.microsoft.com/office/drawing/2014/main" id="{92B3A5AD-1438-4BA6-B469-A0C9EF247C06}"/>
              </a:ext>
            </a:extLst>
          </p:cNvPr>
          <p:cNvSpPr txBox="1">
            <a:spLocks noChangeArrowheads="1"/>
          </p:cNvSpPr>
          <p:nvPr/>
        </p:nvSpPr>
        <p:spPr bwMode="auto">
          <a:xfrm>
            <a:off x="1371600" y="381000"/>
            <a:ext cx="6324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a:solidFill>
                  <a:srgbClr val="FF0000"/>
                </a:solidFill>
                <a:latin typeface="Arial" panose="020B0604020202020204" pitchFamily="34" charset="0"/>
              </a:rPr>
              <a:t>Nitrogen Cycle and the Importance of Microorganisms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3" descr="D:\Chapter_37\B_Jpegs_of_Art_and_Photos\37_Labeled_Art_and_Photos\37_19CarbonCycle-L.jpg">
            <a:extLst>
              <a:ext uri="{FF2B5EF4-FFF2-40B4-BE49-F238E27FC236}">
                <a16:creationId xmlns:a16="http://schemas.microsoft.com/office/drawing/2014/main" id="{7E4709CC-B7EC-4723-A2FC-D6B6BE1284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524000"/>
            <a:ext cx="70485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TextBox 2">
            <a:extLst>
              <a:ext uri="{FF2B5EF4-FFF2-40B4-BE49-F238E27FC236}">
                <a16:creationId xmlns:a16="http://schemas.microsoft.com/office/drawing/2014/main" id="{A16F54D3-812E-40FD-8357-544084CE3374}"/>
              </a:ext>
            </a:extLst>
          </p:cNvPr>
          <p:cNvSpPr txBox="1">
            <a:spLocks noChangeArrowheads="1"/>
          </p:cNvSpPr>
          <p:nvPr/>
        </p:nvSpPr>
        <p:spPr bwMode="auto">
          <a:xfrm>
            <a:off x="1143000" y="533400"/>
            <a:ext cx="7086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a:solidFill>
                  <a:srgbClr val="FF0000"/>
                </a:solidFill>
                <a:latin typeface="Arial" panose="020B0604020202020204" pitchFamily="34" charset="0"/>
              </a:rPr>
              <a:t>The Carbon Cycle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extBox 1">
            <a:extLst>
              <a:ext uri="{FF2B5EF4-FFF2-40B4-BE49-F238E27FC236}">
                <a16:creationId xmlns:a16="http://schemas.microsoft.com/office/drawing/2014/main" id="{9D79510F-52AE-4BCE-B1D8-6414C509E41E}"/>
              </a:ext>
            </a:extLst>
          </p:cNvPr>
          <p:cNvSpPr txBox="1">
            <a:spLocks noChangeArrowheads="1"/>
          </p:cNvSpPr>
          <p:nvPr/>
        </p:nvSpPr>
        <p:spPr bwMode="auto">
          <a:xfrm>
            <a:off x="2209800" y="685800"/>
            <a:ext cx="4648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a:solidFill>
                  <a:srgbClr val="FF0000"/>
                </a:solidFill>
                <a:latin typeface="Arial" panose="020B0604020202020204" pitchFamily="34" charset="0"/>
              </a:rPr>
              <a:t>Global Warming</a:t>
            </a:r>
          </a:p>
        </p:txBody>
      </p:sp>
      <p:sp>
        <p:nvSpPr>
          <p:cNvPr id="77826" name="TextBox 2">
            <a:extLst>
              <a:ext uri="{FF2B5EF4-FFF2-40B4-BE49-F238E27FC236}">
                <a16:creationId xmlns:a16="http://schemas.microsoft.com/office/drawing/2014/main" id="{60EF541F-F4ED-42AE-9022-D0B79862F5A7}"/>
              </a:ext>
            </a:extLst>
          </p:cNvPr>
          <p:cNvSpPr txBox="1">
            <a:spLocks noChangeArrowheads="1"/>
          </p:cNvSpPr>
          <p:nvPr/>
        </p:nvSpPr>
        <p:spPr bwMode="auto">
          <a:xfrm>
            <a:off x="4800600" y="3886200"/>
            <a:ext cx="3505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latin typeface="Arial" panose="020B0604020202020204" pitchFamily="34" charset="0"/>
                <a:hlinkClick r:id="" action="ppaction://hlinkshowjump?jump=nextslide"/>
              </a:rPr>
              <a:t>Video: Global Warming and Climate Change</a:t>
            </a:r>
            <a:endParaRPr lang="en-US" altLang="en-US" sz="2400">
              <a:latin typeface="Arial" panose="020B0604020202020204" pitchFamily="34" charset="0"/>
            </a:endParaRPr>
          </a:p>
        </p:txBody>
      </p:sp>
      <p:pic>
        <p:nvPicPr>
          <p:cNvPr id="77827" name="Picture 8" descr="maunaLoaCarbonDioxideLevels">
            <a:extLst>
              <a:ext uri="{FF2B5EF4-FFF2-40B4-BE49-F238E27FC236}">
                <a16:creationId xmlns:a16="http://schemas.microsoft.com/office/drawing/2014/main" id="{581E7038-589B-40D2-B7D0-9AF8F72829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05000"/>
            <a:ext cx="4090988"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
            <a:hlinkClick r:id="rId4"/>
            <a:extLst>
              <a:ext uri="{FF2B5EF4-FFF2-40B4-BE49-F238E27FC236}">
                <a16:creationId xmlns:a16="http://schemas.microsoft.com/office/drawing/2014/main" id="{E98685E0-FC7A-40BD-A742-EDB90B88D6A7}"/>
              </a:ext>
            </a:extLst>
          </p:cNvPr>
          <p:cNvSpPr>
            <a:spLocks noChangeArrowheads="1"/>
          </p:cNvSpPr>
          <p:nvPr/>
        </p:nvSpPr>
        <p:spPr bwMode="auto">
          <a:xfrm>
            <a:off x="914400" y="-66675"/>
            <a:ext cx="8153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latin typeface="Arial" panose="020B0604020202020204" pitchFamily="34" charset="0"/>
              </a:rPr>
              <a:t>Video: Global Warming and Climate Change</a:t>
            </a:r>
          </a:p>
        </p:txBody>
      </p:sp>
      <p:sp>
        <p:nvSpPr>
          <p:cNvPr id="79874" name="Rectangle 2">
            <a:extLst>
              <a:ext uri="{FF2B5EF4-FFF2-40B4-BE49-F238E27FC236}">
                <a16:creationId xmlns:a16="http://schemas.microsoft.com/office/drawing/2014/main" id="{46007730-625A-4BD1-A88B-72D0B94C778F}"/>
              </a:ext>
            </a:extLst>
          </p:cNvPr>
          <p:cNvSpPr>
            <a:spLocks noChangeArrowheads="1"/>
          </p:cNvSpPr>
          <p:nvPr/>
        </p:nvSpPr>
        <p:spPr bwMode="auto">
          <a:xfrm>
            <a:off x="7664450" y="6488113"/>
            <a:ext cx="1479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u="sng" dirty="0">
                <a:solidFill>
                  <a:srgbClr val="0000FF"/>
                </a:solidFill>
                <a:latin typeface="Arial" panose="020B0604020202020204" pitchFamily="34" charset="0"/>
                <a:hlinkClick r:id="rId5"/>
              </a:rPr>
              <a:t>backup copy</a:t>
            </a:r>
            <a:endParaRPr lang="en-US" altLang="en-US" sz="1800" dirty="0">
              <a:latin typeface="Arial" panose="020B0604020202020204" pitchFamily="34" charset="0"/>
            </a:endParaRPr>
          </a:p>
        </p:txBody>
      </p:sp>
      <p:pic>
        <p:nvPicPr>
          <p:cNvPr id="3" name="globalWarming">
            <a:hlinkClick r:id="" action="ppaction://media"/>
            <a:extLst>
              <a:ext uri="{FF2B5EF4-FFF2-40B4-BE49-F238E27FC236}">
                <a16:creationId xmlns:a16="http://schemas.microsoft.com/office/drawing/2014/main" id="{B8E6BF65-062D-42E5-8E1A-C6D54B5BFCE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95300" y="426440"/>
            <a:ext cx="8153400" cy="61150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5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4">
            <a:extLst>
              <a:ext uri="{FF2B5EF4-FFF2-40B4-BE49-F238E27FC236}">
                <a16:creationId xmlns:a16="http://schemas.microsoft.com/office/drawing/2014/main" id="{EF471BE5-FEF3-4F2D-84BB-E259E3872BF6}"/>
              </a:ext>
            </a:extLst>
          </p:cNvPr>
          <p:cNvSpPr>
            <a:spLocks noGrp="1"/>
          </p:cNvSpPr>
          <p:nvPr>
            <p:ph type="title"/>
          </p:nvPr>
        </p:nvSpPr>
        <p:spPr>
          <a:xfrm>
            <a:off x="457200" y="-76200"/>
            <a:ext cx="8229600" cy="1143000"/>
          </a:xfrm>
        </p:spPr>
        <p:txBody>
          <a:bodyPr/>
          <a:lstStyle/>
          <a:p>
            <a:pPr eaLnBrk="1" hangingPunct="1"/>
            <a:r>
              <a:rPr lang="en-US" altLang="en-US" sz="3800"/>
              <a:t>Earth’s Climate: Always Changing</a:t>
            </a:r>
          </a:p>
        </p:txBody>
      </p:sp>
      <p:pic>
        <p:nvPicPr>
          <p:cNvPr id="80898" name="Picture 11" descr="tchga1">
            <a:extLst>
              <a:ext uri="{FF2B5EF4-FFF2-40B4-BE49-F238E27FC236}">
                <a16:creationId xmlns:a16="http://schemas.microsoft.com/office/drawing/2014/main" id="{B0846536-949D-4E4A-84F0-D8BE44F526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738" y="914400"/>
            <a:ext cx="8678862" cy="536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4">
            <a:extLst>
              <a:ext uri="{FF2B5EF4-FFF2-40B4-BE49-F238E27FC236}">
                <a16:creationId xmlns:a16="http://schemas.microsoft.com/office/drawing/2014/main" id="{38CEF0CD-8846-4375-BDE6-59714A8C8439}"/>
              </a:ext>
            </a:extLst>
          </p:cNvPr>
          <p:cNvSpPr>
            <a:spLocks noGrp="1"/>
          </p:cNvSpPr>
          <p:nvPr>
            <p:ph type="title"/>
          </p:nvPr>
        </p:nvSpPr>
        <p:spPr>
          <a:xfrm>
            <a:off x="457200" y="-76200"/>
            <a:ext cx="8229600" cy="1143000"/>
          </a:xfrm>
        </p:spPr>
        <p:txBody>
          <a:bodyPr/>
          <a:lstStyle/>
          <a:p>
            <a:pPr eaLnBrk="1" hangingPunct="1"/>
            <a:r>
              <a:rPr lang="en-US" altLang="en-US"/>
              <a:t>Earth’s CO</a:t>
            </a:r>
            <a:r>
              <a:rPr lang="en-US" altLang="en-US" baseline="-25000"/>
              <a:t>2</a:t>
            </a:r>
            <a:r>
              <a:rPr lang="en-US" altLang="en-US"/>
              <a:t> Levels</a:t>
            </a:r>
          </a:p>
        </p:txBody>
      </p:sp>
      <p:pic>
        <p:nvPicPr>
          <p:cNvPr id="82946" name="Picture 7" descr="vostokCO2">
            <a:extLst>
              <a:ext uri="{FF2B5EF4-FFF2-40B4-BE49-F238E27FC236}">
                <a16:creationId xmlns:a16="http://schemas.microsoft.com/office/drawing/2014/main" id="{E528DA65-0767-48C2-BC6E-8A8BCA9E2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52500"/>
            <a:ext cx="84582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D6B9F89E-71B3-4571-A44B-30E6876B3BE9}"/>
              </a:ext>
            </a:extLst>
          </p:cNvPr>
          <p:cNvSpPr>
            <a:spLocks noGrp="1"/>
          </p:cNvSpPr>
          <p:nvPr>
            <p:ph type="title"/>
          </p:nvPr>
        </p:nvSpPr>
        <p:spPr>
          <a:xfrm>
            <a:off x="457200" y="76200"/>
            <a:ext cx="8229600" cy="1143000"/>
          </a:xfrm>
        </p:spPr>
        <p:txBody>
          <a:bodyPr/>
          <a:lstStyle/>
          <a:p>
            <a:pPr eaLnBrk="1" hangingPunct="1"/>
            <a:r>
              <a:rPr lang="en-US" altLang="en-US"/>
              <a:t>Why these fluctuations?</a:t>
            </a:r>
          </a:p>
        </p:txBody>
      </p:sp>
      <p:sp>
        <p:nvSpPr>
          <p:cNvPr id="86019" name="Rectangle 3">
            <a:extLst>
              <a:ext uri="{FF2B5EF4-FFF2-40B4-BE49-F238E27FC236}">
                <a16:creationId xmlns:a16="http://schemas.microsoft.com/office/drawing/2014/main" id="{A7BC1EFD-ED93-4D3E-91C6-0981F1F20FB6}"/>
              </a:ext>
            </a:extLst>
          </p:cNvPr>
          <p:cNvSpPr>
            <a:spLocks noGrp="1"/>
          </p:cNvSpPr>
          <p:nvPr>
            <p:ph type="body" idx="1"/>
          </p:nvPr>
        </p:nvSpPr>
        <p:spPr>
          <a:xfrm>
            <a:off x="4876800" y="2133600"/>
            <a:ext cx="4114800" cy="3387725"/>
          </a:xfrm>
        </p:spPr>
        <p:txBody>
          <a:bodyPr/>
          <a:lstStyle/>
          <a:p>
            <a:pPr eaLnBrk="1" hangingPunct="1">
              <a:spcBef>
                <a:spcPct val="150000"/>
              </a:spcBef>
            </a:pPr>
            <a:r>
              <a:rPr lang="en-US" altLang="en-US">
                <a:solidFill>
                  <a:srgbClr val="FF0000"/>
                </a:solidFill>
              </a:rPr>
              <a:t>Do you see any relationship between temperature &amp; [CO</a:t>
            </a:r>
            <a:r>
              <a:rPr lang="en-US" altLang="en-US" baseline="-25000">
                <a:solidFill>
                  <a:srgbClr val="FF0000"/>
                </a:solidFill>
              </a:rPr>
              <a:t>2</a:t>
            </a:r>
            <a:r>
              <a:rPr lang="en-US" altLang="en-US">
                <a:solidFill>
                  <a:srgbClr val="FF0000"/>
                </a:solidFill>
              </a:rPr>
              <a:t>]?</a:t>
            </a:r>
          </a:p>
        </p:txBody>
      </p:sp>
      <p:pic>
        <p:nvPicPr>
          <p:cNvPr id="84995" name="Picture 6" descr="vostokCO2">
            <a:extLst>
              <a:ext uri="{FF2B5EF4-FFF2-40B4-BE49-F238E27FC236}">
                <a16:creationId xmlns:a16="http://schemas.microsoft.com/office/drawing/2014/main" id="{25E8CD25-6377-4EAF-AAFC-B574AB96C0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163" y="3651250"/>
            <a:ext cx="4329112"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10" descr="tchga1">
            <a:extLst>
              <a:ext uri="{FF2B5EF4-FFF2-40B4-BE49-F238E27FC236}">
                <a16:creationId xmlns:a16="http://schemas.microsoft.com/office/drawing/2014/main" id="{F3EA1BCC-2438-459B-AC35-18A0A9B219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143000"/>
            <a:ext cx="4329113"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6018"/>
                                        </p:tgtEl>
                                        <p:attrNameLst>
                                          <p:attrName>style.visibility</p:attrName>
                                        </p:attrNameLst>
                                      </p:cBhvr>
                                      <p:to>
                                        <p:strVal val="visible"/>
                                      </p:to>
                                    </p:set>
                                    <p:animEffect transition="in" filter="fade">
                                      <p:cBhvr>
                                        <p:cTn id="7" dur="2000"/>
                                        <p:tgtEl>
                                          <p:spTgt spid="860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6019">
                                            <p:txEl>
                                              <p:pRg st="0" end="0"/>
                                            </p:txEl>
                                          </p:spTgt>
                                        </p:tgtEl>
                                        <p:attrNameLst>
                                          <p:attrName>style.visibility</p:attrName>
                                        </p:attrNameLst>
                                      </p:cBhvr>
                                      <p:to>
                                        <p:strVal val="visible"/>
                                      </p:to>
                                    </p:set>
                                    <p:animEffect transition="in" filter="fade">
                                      <p:cBhvr>
                                        <p:cTn id="12" dur="2000"/>
                                        <p:tgtEl>
                                          <p:spTgt spid="860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8" grpId="0"/>
      <p:bldP spid="86019"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4">
            <a:extLst>
              <a:ext uri="{FF2B5EF4-FFF2-40B4-BE49-F238E27FC236}">
                <a16:creationId xmlns:a16="http://schemas.microsoft.com/office/drawing/2014/main" id="{41A73A63-B06D-46E0-91D1-721FE76E6FEE}"/>
              </a:ext>
            </a:extLst>
          </p:cNvPr>
          <p:cNvSpPr>
            <a:spLocks noGrp="1"/>
          </p:cNvSpPr>
          <p:nvPr>
            <p:ph type="title"/>
          </p:nvPr>
        </p:nvSpPr>
        <p:spPr>
          <a:xfrm>
            <a:off x="457200" y="0"/>
            <a:ext cx="8229600" cy="1143000"/>
          </a:xfrm>
        </p:spPr>
        <p:txBody>
          <a:bodyPr/>
          <a:lstStyle/>
          <a:p>
            <a:pPr eaLnBrk="1" hangingPunct="1"/>
            <a:r>
              <a:rPr lang="en-US" altLang="en-US"/>
              <a:t>Temperature and CO</a:t>
            </a:r>
            <a:r>
              <a:rPr lang="en-US" altLang="en-US" baseline="-25000"/>
              <a:t>2</a:t>
            </a:r>
          </a:p>
        </p:txBody>
      </p:sp>
      <p:sp>
        <p:nvSpPr>
          <p:cNvPr id="87042" name="Text Box 7">
            <a:extLst>
              <a:ext uri="{FF2B5EF4-FFF2-40B4-BE49-F238E27FC236}">
                <a16:creationId xmlns:a16="http://schemas.microsoft.com/office/drawing/2014/main" id="{4E4907CC-F349-4778-80A1-B5266283127F}"/>
              </a:ext>
            </a:extLst>
          </p:cNvPr>
          <p:cNvSpPr txBox="1">
            <a:spLocks noChangeArrowheads="1"/>
          </p:cNvSpPr>
          <p:nvPr/>
        </p:nvSpPr>
        <p:spPr bwMode="auto">
          <a:xfrm>
            <a:off x="6400800" y="1447800"/>
            <a:ext cx="565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chemeClr val="bg1"/>
                </a:solidFill>
                <a:latin typeface="Arial" panose="020B0604020202020204" pitchFamily="34" charset="0"/>
              </a:rPr>
              <a:t>380</a:t>
            </a:r>
          </a:p>
        </p:txBody>
      </p:sp>
      <p:pic>
        <p:nvPicPr>
          <p:cNvPr id="87043" name="Picture 9" descr="CO2concentrationAndTemperature">
            <a:extLst>
              <a:ext uri="{FF2B5EF4-FFF2-40B4-BE49-F238E27FC236}">
                <a16:creationId xmlns:a16="http://schemas.microsoft.com/office/drawing/2014/main" id="{F1281F82-6D49-43F9-B87B-A5F8C7F81E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 y="990600"/>
            <a:ext cx="8086725" cy="536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6D0CD2DB-B629-4489-A93F-63BE0E7DD044}"/>
              </a:ext>
            </a:extLst>
          </p:cNvPr>
          <p:cNvSpPr>
            <a:spLocks noGrp="1"/>
          </p:cNvSpPr>
          <p:nvPr>
            <p:ph type="title"/>
          </p:nvPr>
        </p:nvSpPr>
        <p:spPr>
          <a:xfrm>
            <a:off x="533400" y="-228600"/>
            <a:ext cx="8229600" cy="1143000"/>
          </a:xfrm>
        </p:spPr>
        <p:txBody>
          <a:bodyPr/>
          <a:lstStyle/>
          <a:p>
            <a:r>
              <a:rPr lang="en-US" altLang="en-US"/>
              <a:t>Suess Effect</a:t>
            </a:r>
          </a:p>
        </p:txBody>
      </p:sp>
      <p:pic>
        <p:nvPicPr>
          <p:cNvPr id="89090" name="Picture 2" descr="Niwot Ridget 14C">
            <a:extLst>
              <a:ext uri="{FF2B5EF4-FFF2-40B4-BE49-F238E27FC236}">
                <a16:creationId xmlns:a16="http://schemas.microsoft.com/office/drawing/2014/main" id="{3A9C6A63-6BE5-47A6-89A2-75FEFF6820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659063"/>
            <a:ext cx="5505450"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a:extLst>
              <a:ext uri="{FF2B5EF4-FFF2-40B4-BE49-F238E27FC236}">
                <a16:creationId xmlns:a16="http://schemas.microsoft.com/office/drawing/2014/main" id="{6AF5F12A-1A1F-EB48-8B68-F3E4F2503B44}"/>
              </a:ext>
            </a:extLst>
          </p:cNvPr>
          <p:cNvGraphicFramePr>
            <a:graphicFrameLocks noGrp="1"/>
          </p:cNvGraphicFramePr>
          <p:nvPr/>
        </p:nvGraphicFramePr>
        <p:xfrm>
          <a:off x="457200" y="701675"/>
          <a:ext cx="8153400" cy="2144713"/>
        </p:xfrm>
        <a:graphic>
          <a:graphicData uri="http://schemas.openxmlformats.org/drawingml/2006/table">
            <a:tbl>
              <a:tblPr/>
              <a:tblGrid>
                <a:gridCol w="2717800">
                  <a:extLst>
                    <a:ext uri="{9D8B030D-6E8A-4147-A177-3AD203B41FA5}">
                      <a16:colId xmlns:a16="http://schemas.microsoft.com/office/drawing/2014/main" val="20000"/>
                    </a:ext>
                  </a:extLst>
                </a:gridCol>
                <a:gridCol w="2717800">
                  <a:extLst>
                    <a:ext uri="{9D8B030D-6E8A-4147-A177-3AD203B41FA5}">
                      <a16:colId xmlns:a16="http://schemas.microsoft.com/office/drawing/2014/main" val="20001"/>
                    </a:ext>
                  </a:extLst>
                </a:gridCol>
                <a:gridCol w="2717800">
                  <a:extLst>
                    <a:ext uri="{9D8B030D-6E8A-4147-A177-3AD203B41FA5}">
                      <a16:colId xmlns:a16="http://schemas.microsoft.com/office/drawing/2014/main" val="20002"/>
                    </a:ext>
                  </a:extLst>
                </a:gridCol>
              </a:tblGrid>
              <a:tr h="579073">
                <a:tc>
                  <a:txBody>
                    <a:bodyPr/>
                    <a:lstStyle/>
                    <a:p>
                      <a:r>
                        <a:rPr lang="en-US" sz="1600" dirty="0"/>
                        <a:t>CO</a:t>
                      </a:r>
                      <a:r>
                        <a:rPr lang="en-US" sz="1600" baseline="-25000" dirty="0"/>
                        <a:t>2</a:t>
                      </a:r>
                      <a:r>
                        <a:rPr lang="en-US" sz="1600" dirty="0"/>
                        <a:t> Pool</a:t>
                      </a:r>
                    </a:p>
                  </a:txBody>
                  <a:tcPr marT="45699" marB="45699" anchor="ctr">
                    <a:lnL>
                      <a:noFill/>
                    </a:lnL>
                    <a:lnR>
                      <a:noFill/>
                    </a:lnR>
                    <a:lnT>
                      <a:noFill/>
                    </a:lnT>
                    <a:lnB>
                      <a:noFill/>
                    </a:lnB>
                  </a:tcPr>
                </a:tc>
                <a:tc>
                  <a:txBody>
                    <a:bodyPr/>
                    <a:lstStyle/>
                    <a:p>
                      <a:r>
                        <a:rPr lang="el-GR" sz="1600" dirty="0"/>
                        <a:t>Δ</a:t>
                      </a:r>
                      <a:r>
                        <a:rPr lang="el-GR" sz="1600" baseline="30000" dirty="0"/>
                        <a:t>14</a:t>
                      </a:r>
                      <a:r>
                        <a:rPr lang="en-US" sz="1600" dirty="0"/>
                        <a:t>C Value</a:t>
                      </a:r>
                      <a:br>
                        <a:rPr lang="en-US" sz="1600" dirty="0"/>
                      </a:br>
                      <a:r>
                        <a:rPr lang="en-US" sz="1600" dirty="0"/>
                        <a:t>(‰)</a:t>
                      </a:r>
                    </a:p>
                  </a:txBody>
                  <a:tcPr marT="45699" marB="45699" anchor="ctr">
                    <a:lnL>
                      <a:noFill/>
                    </a:lnL>
                    <a:lnR>
                      <a:noFill/>
                    </a:lnR>
                    <a:lnT>
                      <a:noFill/>
                    </a:lnT>
                    <a:lnB>
                      <a:noFill/>
                    </a:lnB>
                  </a:tcPr>
                </a:tc>
                <a:tc>
                  <a:txBody>
                    <a:bodyPr/>
                    <a:lstStyle/>
                    <a:p>
                      <a:r>
                        <a:rPr lang="el-GR" sz="1600"/>
                        <a:t>δ</a:t>
                      </a:r>
                      <a:r>
                        <a:rPr lang="el-GR" sz="1600" baseline="30000"/>
                        <a:t>13</a:t>
                      </a:r>
                      <a:r>
                        <a:rPr lang="en-US" sz="1600"/>
                        <a:t>C Value</a:t>
                      </a:r>
                      <a:br>
                        <a:rPr lang="en-US" sz="1600"/>
                      </a:br>
                      <a:r>
                        <a:rPr lang="en-US" sz="1600"/>
                        <a:t>(‰)</a:t>
                      </a:r>
                    </a:p>
                  </a:txBody>
                  <a:tcPr marT="45699" marB="45699" anchor="ctr">
                    <a:lnL>
                      <a:noFill/>
                    </a:lnL>
                    <a:lnR>
                      <a:noFill/>
                    </a:lnR>
                    <a:lnT>
                      <a:noFill/>
                    </a:lnT>
                    <a:lnB>
                      <a:noFill/>
                    </a:lnB>
                  </a:tcPr>
                </a:tc>
                <a:extLst>
                  <a:ext uri="{0D108BD9-81ED-4DB2-BD59-A6C34878D82A}">
                    <a16:rowId xmlns:a16="http://schemas.microsoft.com/office/drawing/2014/main" val="10000"/>
                  </a:ext>
                </a:extLst>
              </a:tr>
              <a:tr h="335236">
                <a:tc>
                  <a:txBody>
                    <a:bodyPr/>
                    <a:lstStyle/>
                    <a:p>
                      <a:r>
                        <a:rPr lang="en-US" sz="1600"/>
                        <a:t>Fossil Fuels</a:t>
                      </a:r>
                    </a:p>
                  </a:txBody>
                  <a:tcPr marT="45699" marB="45699" anchor="ctr">
                    <a:lnL>
                      <a:noFill/>
                    </a:lnL>
                    <a:lnR>
                      <a:noFill/>
                    </a:lnR>
                    <a:lnT>
                      <a:noFill/>
                    </a:lnT>
                    <a:lnB>
                      <a:noFill/>
                    </a:lnB>
                  </a:tcPr>
                </a:tc>
                <a:tc>
                  <a:txBody>
                    <a:bodyPr/>
                    <a:lstStyle/>
                    <a:p>
                      <a:r>
                        <a:rPr lang="en-US" sz="1600"/>
                        <a:t>-1,000</a:t>
                      </a:r>
                    </a:p>
                  </a:txBody>
                  <a:tcPr marT="45699" marB="45699" anchor="ctr">
                    <a:lnL>
                      <a:noFill/>
                    </a:lnL>
                    <a:lnR>
                      <a:noFill/>
                    </a:lnR>
                    <a:lnT>
                      <a:noFill/>
                    </a:lnT>
                    <a:lnB>
                      <a:noFill/>
                    </a:lnB>
                  </a:tcPr>
                </a:tc>
                <a:tc>
                  <a:txBody>
                    <a:bodyPr/>
                    <a:lstStyle/>
                    <a:p>
                      <a:r>
                        <a:rPr lang="en-US" sz="1600"/>
                        <a:t>-28</a:t>
                      </a:r>
                    </a:p>
                  </a:txBody>
                  <a:tcPr marT="45699" marB="45699" anchor="ctr">
                    <a:lnL>
                      <a:noFill/>
                    </a:lnL>
                    <a:lnR>
                      <a:noFill/>
                    </a:lnR>
                    <a:lnT>
                      <a:noFill/>
                    </a:lnT>
                    <a:lnB>
                      <a:noFill/>
                    </a:lnB>
                  </a:tcPr>
                </a:tc>
                <a:extLst>
                  <a:ext uri="{0D108BD9-81ED-4DB2-BD59-A6C34878D82A}">
                    <a16:rowId xmlns:a16="http://schemas.microsoft.com/office/drawing/2014/main" val="10001"/>
                  </a:ext>
                </a:extLst>
              </a:tr>
              <a:tr h="335236">
                <a:tc>
                  <a:txBody>
                    <a:bodyPr/>
                    <a:lstStyle/>
                    <a:p>
                      <a:r>
                        <a:rPr lang="en-US" sz="1600"/>
                        <a:t>Terrestrial Biosphere</a:t>
                      </a:r>
                    </a:p>
                  </a:txBody>
                  <a:tcPr marT="45699" marB="45699" anchor="ctr">
                    <a:lnL>
                      <a:noFill/>
                    </a:lnL>
                    <a:lnR>
                      <a:noFill/>
                    </a:lnR>
                    <a:lnT>
                      <a:noFill/>
                    </a:lnT>
                    <a:lnB>
                      <a:noFill/>
                    </a:lnB>
                  </a:tcPr>
                </a:tc>
                <a:tc>
                  <a:txBody>
                    <a:bodyPr/>
                    <a:lstStyle/>
                    <a:p>
                      <a:r>
                        <a:rPr lang="en-US" sz="1600"/>
                        <a:t>+45</a:t>
                      </a:r>
                    </a:p>
                  </a:txBody>
                  <a:tcPr marT="45699" marB="45699" anchor="ctr">
                    <a:lnL>
                      <a:noFill/>
                    </a:lnL>
                    <a:lnR>
                      <a:noFill/>
                    </a:lnR>
                    <a:lnT>
                      <a:noFill/>
                    </a:lnT>
                    <a:lnB>
                      <a:noFill/>
                    </a:lnB>
                  </a:tcPr>
                </a:tc>
                <a:tc>
                  <a:txBody>
                    <a:bodyPr/>
                    <a:lstStyle/>
                    <a:p>
                      <a:r>
                        <a:rPr lang="en-US" sz="1600"/>
                        <a:t>-26</a:t>
                      </a:r>
                    </a:p>
                  </a:txBody>
                  <a:tcPr marT="45699" marB="45699" anchor="ctr">
                    <a:lnL>
                      <a:noFill/>
                    </a:lnL>
                    <a:lnR>
                      <a:noFill/>
                    </a:lnR>
                    <a:lnT>
                      <a:noFill/>
                    </a:lnT>
                    <a:lnB>
                      <a:noFill/>
                    </a:lnB>
                  </a:tcPr>
                </a:tc>
                <a:extLst>
                  <a:ext uri="{0D108BD9-81ED-4DB2-BD59-A6C34878D82A}">
                    <a16:rowId xmlns:a16="http://schemas.microsoft.com/office/drawing/2014/main" val="10002"/>
                  </a:ext>
                </a:extLst>
              </a:tr>
              <a:tr h="559933">
                <a:tc>
                  <a:txBody>
                    <a:bodyPr/>
                    <a:lstStyle/>
                    <a:p>
                      <a:r>
                        <a:rPr lang="en-US" sz="1600" dirty="0"/>
                        <a:t>Ocean</a:t>
                      </a:r>
                    </a:p>
                  </a:txBody>
                  <a:tcPr marT="45699" marB="45699" anchor="ctr">
                    <a:lnL>
                      <a:noFill/>
                    </a:lnL>
                    <a:lnR>
                      <a:noFill/>
                    </a:lnR>
                    <a:lnT>
                      <a:noFill/>
                    </a:lnT>
                    <a:lnB>
                      <a:noFill/>
                    </a:lnB>
                  </a:tcPr>
                </a:tc>
                <a:tc>
                  <a:txBody>
                    <a:bodyPr/>
                    <a:lstStyle/>
                    <a:p>
                      <a:r>
                        <a:rPr lang="en-US" sz="1600"/>
                        <a:t>+45</a:t>
                      </a:r>
                    </a:p>
                  </a:txBody>
                  <a:tcPr marT="45699" marB="45699" anchor="ctr">
                    <a:lnL>
                      <a:noFill/>
                    </a:lnL>
                    <a:lnR>
                      <a:noFill/>
                    </a:lnR>
                    <a:lnT>
                      <a:noFill/>
                    </a:lnT>
                    <a:lnB>
                      <a:noFill/>
                    </a:lnB>
                  </a:tcPr>
                </a:tc>
                <a:tc>
                  <a:txBody>
                    <a:bodyPr/>
                    <a:lstStyle/>
                    <a:p>
                      <a:r>
                        <a:rPr lang="en-US" sz="1600" dirty="0"/>
                        <a:t>-10</a:t>
                      </a:r>
                    </a:p>
                  </a:txBody>
                  <a:tcPr marT="45699" marB="45699" anchor="ctr">
                    <a:lnL>
                      <a:noFill/>
                    </a:lnL>
                    <a:lnR>
                      <a:noFill/>
                    </a:lnR>
                    <a:lnT>
                      <a:noFill/>
                    </a:lnT>
                    <a:lnB>
                      <a:noFill/>
                    </a:lnB>
                  </a:tcPr>
                </a:tc>
                <a:extLst>
                  <a:ext uri="{0D108BD9-81ED-4DB2-BD59-A6C34878D82A}">
                    <a16:rowId xmlns:a16="http://schemas.microsoft.com/office/drawing/2014/main" val="10003"/>
                  </a:ext>
                </a:extLst>
              </a:tr>
              <a:tr h="335236">
                <a:tc>
                  <a:txBody>
                    <a:bodyPr/>
                    <a:lstStyle/>
                    <a:p>
                      <a:r>
                        <a:rPr lang="en-US" sz="1600"/>
                        <a:t>Atmosphere</a:t>
                      </a:r>
                    </a:p>
                  </a:txBody>
                  <a:tcPr marT="45699" marB="45699" anchor="ctr">
                    <a:lnL>
                      <a:noFill/>
                    </a:lnL>
                    <a:lnR>
                      <a:noFill/>
                    </a:lnR>
                    <a:lnT>
                      <a:noFill/>
                    </a:lnT>
                    <a:lnB>
                      <a:noFill/>
                    </a:lnB>
                  </a:tcPr>
                </a:tc>
                <a:tc>
                  <a:txBody>
                    <a:bodyPr/>
                    <a:lstStyle/>
                    <a:p>
                      <a:r>
                        <a:rPr lang="en-US" sz="1600" dirty="0"/>
                        <a:t>+45</a:t>
                      </a:r>
                    </a:p>
                  </a:txBody>
                  <a:tcPr marT="45699" marB="45699" anchor="ctr">
                    <a:lnL>
                      <a:noFill/>
                    </a:lnL>
                    <a:lnR>
                      <a:noFill/>
                    </a:lnR>
                    <a:lnT>
                      <a:noFill/>
                    </a:lnT>
                    <a:lnB>
                      <a:noFill/>
                    </a:lnB>
                  </a:tcPr>
                </a:tc>
                <a:tc>
                  <a:txBody>
                    <a:bodyPr/>
                    <a:lstStyle/>
                    <a:p>
                      <a:r>
                        <a:rPr lang="en-US" sz="1600" dirty="0"/>
                        <a:t>-8</a:t>
                      </a:r>
                    </a:p>
                  </a:txBody>
                  <a:tcPr marT="45699" marB="45699" anchor="ctr">
                    <a:lnL>
                      <a:noFill/>
                    </a:lnL>
                    <a:lnR>
                      <a:noFill/>
                    </a:lnR>
                    <a:lnT>
                      <a:noFill/>
                    </a:lnT>
                    <a:lnB>
                      <a:noFill/>
                    </a:lnB>
                  </a:tcPr>
                </a:tc>
                <a:extLst>
                  <a:ext uri="{0D108BD9-81ED-4DB2-BD59-A6C34878D82A}">
                    <a16:rowId xmlns:a16="http://schemas.microsoft.com/office/drawing/2014/main" val="10004"/>
                  </a:ext>
                </a:extLst>
              </a:tr>
            </a:tbl>
          </a:graphicData>
        </a:graphic>
      </p:graphicFrame>
      <p:sp>
        <p:nvSpPr>
          <p:cNvPr id="89107" name="Rectangle 5">
            <a:extLst>
              <a:ext uri="{FF2B5EF4-FFF2-40B4-BE49-F238E27FC236}">
                <a16:creationId xmlns:a16="http://schemas.microsoft.com/office/drawing/2014/main" id="{F73A97D8-7361-48AE-B90A-38A54CC7BAD8}"/>
              </a:ext>
            </a:extLst>
          </p:cNvPr>
          <p:cNvSpPr>
            <a:spLocks noChangeArrowheads="1"/>
          </p:cNvSpPr>
          <p:nvPr/>
        </p:nvSpPr>
        <p:spPr bwMode="auto">
          <a:xfrm>
            <a:off x="261938" y="3200400"/>
            <a:ext cx="2884487" cy="147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latin typeface="Arial" panose="020B0604020202020204" pitchFamily="34" charset="0"/>
              </a:rPr>
              <a:t>Average delta values–both for stable carbon and radiocarbon–of the different major pools of carbon dioxide. </a:t>
            </a:r>
          </a:p>
        </p:txBody>
      </p:sp>
      <p:sp>
        <p:nvSpPr>
          <p:cNvPr id="89108" name="TextBox 4">
            <a:extLst>
              <a:ext uri="{FF2B5EF4-FFF2-40B4-BE49-F238E27FC236}">
                <a16:creationId xmlns:a16="http://schemas.microsoft.com/office/drawing/2014/main" id="{EF5579FC-8B3B-46BD-8270-DC8A8436A6DC}"/>
              </a:ext>
            </a:extLst>
          </p:cNvPr>
          <p:cNvSpPr txBox="1">
            <a:spLocks noChangeArrowheads="1"/>
          </p:cNvSpPr>
          <p:nvPr/>
        </p:nvSpPr>
        <p:spPr bwMode="auto">
          <a:xfrm>
            <a:off x="381000" y="5029200"/>
            <a:ext cx="2971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The addition of carbon dioxide that is depleted in C-14 lowers the C-14 proportion in the air.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5">
            <a:extLst>
              <a:ext uri="{FF2B5EF4-FFF2-40B4-BE49-F238E27FC236}">
                <a16:creationId xmlns:a16="http://schemas.microsoft.com/office/drawing/2014/main" id="{0C1F6C6B-370C-463A-AB74-D9532A755AD7}"/>
              </a:ext>
            </a:extLst>
          </p:cNvPr>
          <p:cNvSpPr>
            <a:spLocks noGrp="1"/>
          </p:cNvSpPr>
          <p:nvPr>
            <p:ph type="title"/>
          </p:nvPr>
        </p:nvSpPr>
        <p:spPr>
          <a:xfrm>
            <a:off x="457200" y="-152400"/>
            <a:ext cx="8229600" cy="1143000"/>
          </a:xfrm>
        </p:spPr>
        <p:txBody>
          <a:bodyPr/>
          <a:lstStyle/>
          <a:p>
            <a:r>
              <a:rPr lang="en-US" altLang="en-US" sz="4000" dirty="0">
                <a:hlinkClick r:id="rId5"/>
              </a:rPr>
              <a:t>Energy and Nutrient Flow Overview</a:t>
            </a:r>
          </a:p>
        </p:txBody>
      </p:sp>
      <p:sp>
        <p:nvSpPr>
          <p:cNvPr id="20483" name="Rectangle 2">
            <a:extLst>
              <a:ext uri="{FF2B5EF4-FFF2-40B4-BE49-F238E27FC236}">
                <a16:creationId xmlns:a16="http://schemas.microsoft.com/office/drawing/2014/main" id="{2F9ADDB3-814D-48D1-94B1-A294C14FC1F8}"/>
              </a:ext>
            </a:extLst>
          </p:cNvPr>
          <p:cNvSpPr>
            <a:spLocks noChangeArrowheads="1"/>
          </p:cNvSpPr>
          <p:nvPr/>
        </p:nvSpPr>
        <p:spPr bwMode="auto">
          <a:xfrm>
            <a:off x="7391400" y="6167438"/>
            <a:ext cx="2133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u="sng" dirty="0">
                <a:solidFill>
                  <a:srgbClr val="0000FF"/>
                </a:solidFill>
                <a:hlinkClick r:id="rId6"/>
              </a:rPr>
              <a:t>backup copy</a:t>
            </a:r>
            <a:endParaRPr lang="en-US" altLang="en-US" sz="2400" dirty="0">
              <a:latin typeface="Arial" panose="020B0604020202020204" pitchFamily="34" charset="0"/>
            </a:endParaRPr>
          </a:p>
        </p:txBody>
      </p:sp>
      <p:pic>
        <p:nvPicPr>
          <p:cNvPr id="3" name="How Ecosystems Work _ Biology _ Ecology">
            <a:hlinkClick r:id="" action="ppaction://media"/>
            <a:extLst>
              <a:ext uri="{FF2B5EF4-FFF2-40B4-BE49-F238E27FC236}">
                <a16:creationId xmlns:a16="http://schemas.microsoft.com/office/drawing/2014/main" id="{7BBED95A-F38E-4C66-AADF-236B891B330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52400" y="843915"/>
            <a:ext cx="8915400" cy="51263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2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8" name="Rectangle 4">
            <a:extLst>
              <a:ext uri="{FF2B5EF4-FFF2-40B4-BE49-F238E27FC236}">
                <a16:creationId xmlns:a16="http://schemas.microsoft.com/office/drawing/2014/main" id="{78D0AE10-2C6A-423D-A796-B4E7A967935F}"/>
              </a:ext>
            </a:extLst>
          </p:cNvPr>
          <p:cNvSpPr>
            <a:spLocks noGrp="1"/>
          </p:cNvSpPr>
          <p:nvPr>
            <p:ph type="title"/>
          </p:nvPr>
        </p:nvSpPr>
        <p:spPr/>
        <p:txBody>
          <a:bodyPr/>
          <a:lstStyle/>
          <a:p>
            <a:r>
              <a:rPr lang="en-US" altLang="en-US" sz="3800"/>
              <a:t>Scientific Observations Consistent with Global Climate Change</a:t>
            </a:r>
          </a:p>
        </p:txBody>
      </p:sp>
      <p:sp>
        <p:nvSpPr>
          <p:cNvPr id="21509" name="Rectangle 5">
            <a:extLst>
              <a:ext uri="{FF2B5EF4-FFF2-40B4-BE49-F238E27FC236}">
                <a16:creationId xmlns:a16="http://schemas.microsoft.com/office/drawing/2014/main" id="{C0DABB90-D89F-4C2C-BF29-598E5FE180F2}"/>
              </a:ext>
            </a:extLst>
          </p:cNvPr>
          <p:cNvSpPr>
            <a:spLocks noGrp="1"/>
          </p:cNvSpPr>
          <p:nvPr>
            <p:ph type="body" sz="half" idx="1"/>
          </p:nvPr>
        </p:nvSpPr>
        <p:spPr>
          <a:xfrm>
            <a:off x="933450" y="1585913"/>
            <a:ext cx="3486150" cy="4545012"/>
          </a:xfrm>
        </p:spPr>
        <p:txBody>
          <a:bodyPr/>
          <a:lstStyle/>
          <a:p>
            <a:pPr>
              <a:lnSpc>
                <a:spcPct val="80000"/>
              </a:lnSpc>
              <a:spcBef>
                <a:spcPct val="25000"/>
              </a:spcBef>
            </a:pPr>
            <a:r>
              <a:rPr lang="en-US" altLang="en-US" sz="2200"/>
              <a:t>Antarctic ice warming &amp; breaking up</a:t>
            </a:r>
          </a:p>
          <a:p>
            <a:pPr>
              <a:lnSpc>
                <a:spcPct val="80000"/>
              </a:lnSpc>
              <a:spcBef>
                <a:spcPct val="25000"/>
              </a:spcBef>
            </a:pPr>
            <a:r>
              <a:rPr lang="en-US" altLang="en-US" sz="2200"/>
              <a:t>Arctic drying</a:t>
            </a:r>
          </a:p>
          <a:p>
            <a:pPr>
              <a:lnSpc>
                <a:spcPct val="80000"/>
              </a:lnSpc>
              <a:spcBef>
                <a:spcPct val="25000"/>
              </a:spcBef>
            </a:pPr>
            <a:r>
              <a:rPr lang="en-US" altLang="en-US" sz="2200"/>
              <a:t>California marine systems moving north</a:t>
            </a:r>
          </a:p>
          <a:p>
            <a:pPr>
              <a:lnSpc>
                <a:spcPct val="80000"/>
              </a:lnSpc>
              <a:spcBef>
                <a:spcPct val="25000"/>
              </a:spcBef>
            </a:pPr>
            <a:r>
              <a:rPr lang="en-US" altLang="en-US" sz="2200"/>
              <a:t>Tropical diseases leaving tropics</a:t>
            </a:r>
          </a:p>
          <a:p>
            <a:pPr>
              <a:lnSpc>
                <a:spcPct val="80000"/>
              </a:lnSpc>
              <a:spcBef>
                <a:spcPct val="25000"/>
              </a:spcBef>
            </a:pPr>
            <a:r>
              <a:rPr lang="en-US" altLang="en-US" sz="2200"/>
              <a:t>Destruction of coral reefs</a:t>
            </a:r>
          </a:p>
          <a:p>
            <a:pPr>
              <a:lnSpc>
                <a:spcPct val="80000"/>
              </a:lnSpc>
              <a:spcBef>
                <a:spcPct val="25000"/>
              </a:spcBef>
            </a:pPr>
            <a:r>
              <a:rPr lang="en-US" altLang="en-US" sz="2200"/>
              <a:t>Increased size of warm Pacific pool</a:t>
            </a:r>
          </a:p>
          <a:p>
            <a:pPr>
              <a:lnSpc>
                <a:spcPct val="80000"/>
              </a:lnSpc>
              <a:spcBef>
                <a:spcPct val="25000"/>
              </a:spcBef>
            </a:pPr>
            <a:r>
              <a:rPr lang="en-US" altLang="en-US" sz="2200"/>
              <a:t>Increased NO in Pacific</a:t>
            </a:r>
          </a:p>
          <a:p>
            <a:pPr>
              <a:lnSpc>
                <a:spcPct val="80000"/>
              </a:lnSpc>
              <a:spcBef>
                <a:spcPct val="25000"/>
              </a:spcBef>
            </a:pPr>
            <a:r>
              <a:rPr lang="en-US" altLang="en-US" sz="2200"/>
              <a:t>Melting of tropical mountain glaciers</a:t>
            </a:r>
          </a:p>
        </p:txBody>
      </p:sp>
      <p:sp>
        <p:nvSpPr>
          <p:cNvPr id="21510" name="Rectangle 6">
            <a:extLst>
              <a:ext uri="{FF2B5EF4-FFF2-40B4-BE49-F238E27FC236}">
                <a16:creationId xmlns:a16="http://schemas.microsoft.com/office/drawing/2014/main" id="{2105211D-BA3D-4314-89C7-EABA647D62AE}"/>
              </a:ext>
            </a:extLst>
          </p:cNvPr>
          <p:cNvSpPr>
            <a:spLocks noGrp="1"/>
          </p:cNvSpPr>
          <p:nvPr>
            <p:ph type="body" sz="half" idx="2"/>
          </p:nvPr>
        </p:nvSpPr>
        <p:spPr>
          <a:xfrm>
            <a:off x="4648200" y="1585913"/>
            <a:ext cx="4038600" cy="4572000"/>
          </a:xfrm>
        </p:spPr>
        <p:txBody>
          <a:bodyPr/>
          <a:lstStyle/>
          <a:p>
            <a:pPr>
              <a:lnSpc>
                <a:spcPct val="80000"/>
              </a:lnSpc>
              <a:spcBef>
                <a:spcPct val="25000"/>
              </a:spcBef>
            </a:pPr>
            <a:r>
              <a:rPr lang="en-US" altLang="en-US" sz="2100"/>
              <a:t>Changing timing of seasons</a:t>
            </a:r>
          </a:p>
          <a:p>
            <a:pPr>
              <a:lnSpc>
                <a:spcPct val="80000"/>
              </a:lnSpc>
              <a:spcBef>
                <a:spcPct val="25000"/>
              </a:spcBef>
            </a:pPr>
            <a:r>
              <a:rPr lang="en-US" altLang="en-US" sz="2100"/>
              <a:t>Lengthening of growing season</a:t>
            </a:r>
          </a:p>
          <a:p>
            <a:pPr>
              <a:lnSpc>
                <a:spcPct val="80000"/>
              </a:lnSpc>
              <a:spcBef>
                <a:spcPct val="25000"/>
              </a:spcBef>
            </a:pPr>
            <a:r>
              <a:rPr lang="en-US" altLang="en-US" sz="2100"/>
              <a:t>Increase of ocean wave height</a:t>
            </a:r>
          </a:p>
          <a:p>
            <a:pPr>
              <a:lnSpc>
                <a:spcPct val="80000"/>
              </a:lnSpc>
              <a:spcBef>
                <a:spcPct val="25000"/>
              </a:spcBef>
            </a:pPr>
            <a:r>
              <a:rPr lang="en-US" altLang="en-US" sz="2100"/>
              <a:t>More frequent &amp; bigger storms</a:t>
            </a:r>
          </a:p>
          <a:p>
            <a:pPr>
              <a:lnSpc>
                <a:spcPct val="80000"/>
              </a:lnSpc>
              <a:spcBef>
                <a:spcPct val="25000"/>
              </a:spcBef>
            </a:pPr>
            <a:r>
              <a:rPr lang="en-US" altLang="en-US" sz="2100"/>
              <a:t>Bore hole temperature data</a:t>
            </a:r>
          </a:p>
          <a:p>
            <a:pPr>
              <a:lnSpc>
                <a:spcPct val="80000"/>
              </a:lnSpc>
              <a:spcBef>
                <a:spcPct val="25000"/>
              </a:spcBef>
            </a:pPr>
            <a:r>
              <a:rPr lang="en-US" altLang="en-US" sz="2100"/>
              <a:t>The dozen hottest years of record since 1980</a:t>
            </a:r>
          </a:p>
          <a:p>
            <a:pPr>
              <a:lnSpc>
                <a:spcPct val="80000"/>
              </a:lnSpc>
              <a:spcBef>
                <a:spcPct val="25000"/>
              </a:spcBef>
            </a:pPr>
            <a:r>
              <a:rPr lang="en-US" altLang="en-US" sz="2100"/>
              <a:t>Hottest year of record was 2006</a:t>
            </a:r>
          </a:p>
          <a:p>
            <a:pPr>
              <a:lnSpc>
                <a:spcPct val="80000"/>
              </a:lnSpc>
              <a:spcBef>
                <a:spcPct val="25000"/>
              </a:spcBef>
            </a:pPr>
            <a:r>
              <a:rPr lang="en-US" altLang="en-US" sz="2100"/>
              <a:t>Greenland ice sheet</a:t>
            </a:r>
          </a:p>
          <a:p>
            <a:pPr>
              <a:lnSpc>
                <a:spcPct val="80000"/>
              </a:lnSpc>
              <a:spcBef>
                <a:spcPct val="25000"/>
              </a:spcBef>
            </a:pPr>
            <a:r>
              <a:rPr lang="en-US" altLang="en-US" sz="2100"/>
              <a:t>Heating of world’s oceans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fade">
                                      <p:cBhvr>
                                        <p:cTn id="7" dur="20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509">
                                            <p:txEl>
                                              <p:pRg st="0" end="0"/>
                                            </p:txEl>
                                          </p:spTgt>
                                        </p:tgtEl>
                                        <p:attrNameLst>
                                          <p:attrName>style.visibility</p:attrName>
                                        </p:attrNameLst>
                                      </p:cBhvr>
                                      <p:to>
                                        <p:strVal val="visible"/>
                                      </p:to>
                                    </p:set>
                                    <p:animEffect transition="in" filter="fade">
                                      <p:cBhvr>
                                        <p:cTn id="12" dur="2000"/>
                                        <p:tgtEl>
                                          <p:spTgt spid="21509">
                                            <p:txEl>
                                              <p:pRg st="0" end="0"/>
                                            </p:txEl>
                                          </p:spTgt>
                                        </p:tgtEl>
                                      </p:cBhvr>
                                    </p:animEffect>
                                  </p:childTnLst>
                                  <p:subTnLst>
                                    <p:animClr clrSpc="rgb" dir="cw">
                                      <p:cBhvr override="childStyle">
                                        <p:cTn dur="1" fill="hold" display="0" masterRel="nextClick" afterEffect="1"/>
                                        <p:tgtEl>
                                          <p:spTgt spid="21509">
                                            <p:txEl>
                                              <p:pRg st="0" end="0"/>
                                            </p:txEl>
                                          </p:spTgt>
                                        </p:tgtEl>
                                        <p:attrNameLst>
                                          <p:attrName>ppt_c</p:attrName>
                                        </p:attrNameLst>
                                      </p:cBhvr>
                                      <p:to>
                                        <a:schemeClr val="bg2"/>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509">
                                            <p:txEl>
                                              <p:pRg st="1" end="1"/>
                                            </p:txEl>
                                          </p:spTgt>
                                        </p:tgtEl>
                                        <p:attrNameLst>
                                          <p:attrName>style.visibility</p:attrName>
                                        </p:attrNameLst>
                                      </p:cBhvr>
                                      <p:to>
                                        <p:strVal val="visible"/>
                                      </p:to>
                                    </p:set>
                                    <p:animEffect transition="in" filter="fade">
                                      <p:cBhvr>
                                        <p:cTn id="17" dur="2000"/>
                                        <p:tgtEl>
                                          <p:spTgt spid="21509">
                                            <p:txEl>
                                              <p:pRg st="1" end="1"/>
                                            </p:txEl>
                                          </p:spTgt>
                                        </p:tgtEl>
                                      </p:cBhvr>
                                    </p:animEffect>
                                  </p:childTnLst>
                                  <p:subTnLst>
                                    <p:animClr clrSpc="rgb" dir="cw">
                                      <p:cBhvr override="childStyle">
                                        <p:cTn dur="1" fill="hold" display="0" masterRel="nextClick" afterEffect="1"/>
                                        <p:tgtEl>
                                          <p:spTgt spid="21509">
                                            <p:txEl>
                                              <p:pRg st="1" end="1"/>
                                            </p:txEl>
                                          </p:spTgt>
                                        </p:tgtEl>
                                        <p:attrNameLst>
                                          <p:attrName>ppt_c</p:attrName>
                                        </p:attrNameLst>
                                      </p:cBhvr>
                                      <p:to>
                                        <a:schemeClr val="bg2"/>
                                      </p:to>
                                    </p:animClr>
                                  </p:sub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509">
                                            <p:txEl>
                                              <p:pRg st="2" end="2"/>
                                            </p:txEl>
                                          </p:spTgt>
                                        </p:tgtEl>
                                        <p:attrNameLst>
                                          <p:attrName>style.visibility</p:attrName>
                                        </p:attrNameLst>
                                      </p:cBhvr>
                                      <p:to>
                                        <p:strVal val="visible"/>
                                      </p:to>
                                    </p:set>
                                    <p:animEffect transition="in" filter="fade">
                                      <p:cBhvr>
                                        <p:cTn id="22" dur="2000"/>
                                        <p:tgtEl>
                                          <p:spTgt spid="21509">
                                            <p:txEl>
                                              <p:pRg st="2" end="2"/>
                                            </p:txEl>
                                          </p:spTgt>
                                        </p:tgtEl>
                                      </p:cBhvr>
                                    </p:animEffect>
                                  </p:childTnLst>
                                  <p:subTnLst>
                                    <p:animClr clrSpc="rgb" dir="cw">
                                      <p:cBhvr override="childStyle">
                                        <p:cTn dur="1" fill="hold" display="0" masterRel="nextClick" afterEffect="1"/>
                                        <p:tgtEl>
                                          <p:spTgt spid="21509">
                                            <p:txEl>
                                              <p:pRg st="2" end="2"/>
                                            </p:txEl>
                                          </p:spTgt>
                                        </p:tgtEl>
                                        <p:attrNameLst>
                                          <p:attrName>ppt_c</p:attrName>
                                        </p:attrNameLst>
                                      </p:cBhvr>
                                      <p:to>
                                        <a:schemeClr val="bg2"/>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509">
                                            <p:txEl>
                                              <p:pRg st="3" end="3"/>
                                            </p:txEl>
                                          </p:spTgt>
                                        </p:tgtEl>
                                        <p:attrNameLst>
                                          <p:attrName>style.visibility</p:attrName>
                                        </p:attrNameLst>
                                      </p:cBhvr>
                                      <p:to>
                                        <p:strVal val="visible"/>
                                      </p:to>
                                    </p:set>
                                    <p:animEffect transition="in" filter="fade">
                                      <p:cBhvr>
                                        <p:cTn id="27" dur="2000"/>
                                        <p:tgtEl>
                                          <p:spTgt spid="21509">
                                            <p:txEl>
                                              <p:pRg st="3" end="3"/>
                                            </p:txEl>
                                          </p:spTgt>
                                        </p:tgtEl>
                                      </p:cBhvr>
                                    </p:animEffect>
                                  </p:childTnLst>
                                  <p:subTnLst>
                                    <p:animClr clrSpc="rgb" dir="cw">
                                      <p:cBhvr override="childStyle">
                                        <p:cTn dur="1" fill="hold" display="0" masterRel="nextClick" afterEffect="1"/>
                                        <p:tgtEl>
                                          <p:spTgt spid="21509">
                                            <p:txEl>
                                              <p:pRg st="3" end="3"/>
                                            </p:txEl>
                                          </p:spTgt>
                                        </p:tgtEl>
                                        <p:attrNameLst>
                                          <p:attrName>ppt_c</p:attrName>
                                        </p:attrNameLst>
                                      </p:cBhvr>
                                      <p:to>
                                        <a:schemeClr val="bg2"/>
                                      </p:to>
                                    </p:animClr>
                                  </p:sub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509">
                                            <p:txEl>
                                              <p:pRg st="4" end="4"/>
                                            </p:txEl>
                                          </p:spTgt>
                                        </p:tgtEl>
                                        <p:attrNameLst>
                                          <p:attrName>style.visibility</p:attrName>
                                        </p:attrNameLst>
                                      </p:cBhvr>
                                      <p:to>
                                        <p:strVal val="visible"/>
                                      </p:to>
                                    </p:set>
                                    <p:animEffect transition="in" filter="fade">
                                      <p:cBhvr>
                                        <p:cTn id="32" dur="2000"/>
                                        <p:tgtEl>
                                          <p:spTgt spid="21509">
                                            <p:txEl>
                                              <p:pRg st="4" end="4"/>
                                            </p:txEl>
                                          </p:spTgt>
                                        </p:tgtEl>
                                      </p:cBhvr>
                                    </p:animEffect>
                                  </p:childTnLst>
                                  <p:subTnLst>
                                    <p:animClr clrSpc="rgb" dir="cw">
                                      <p:cBhvr override="childStyle">
                                        <p:cTn dur="1" fill="hold" display="0" masterRel="nextClick" afterEffect="1"/>
                                        <p:tgtEl>
                                          <p:spTgt spid="21509">
                                            <p:txEl>
                                              <p:pRg st="4" end="4"/>
                                            </p:txEl>
                                          </p:spTgt>
                                        </p:tgtEl>
                                        <p:attrNameLst>
                                          <p:attrName>ppt_c</p:attrName>
                                        </p:attrNameLst>
                                      </p:cBhvr>
                                      <p:to>
                                        <a:schemeClr val="bg2"/>
                                      </p:to>
                                    </p:animClr>
                                  </p:sub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509">
                                            <p:txEl>
                                              <p:pRg st="5" end="5"/>
                                            </p:txEl>
                                          </p:spTgt>
                                        </p:tgtEl>
                                        <p:attrNameLst>
                                          <p:attrName>style.visibility</p:attrName>
                                        </p:attrNameLst>
                                      </p:cBhvr>
                                      <p:to>
                                        <p:strVal val="visible"/>
                                      </p:to>
                                    </p:set>
                                    <p:animEffect transition="in" filter="fade">
                                      <p:cBhvr>
                                        <p:cTn id="37" dur="2000"/>
                                        <p:tgtEl>
                                          <p:spTgt spid="21509">
                                            <p:txEl>
                                              <p:pRg st="5" end="5"/>
                                            </p:txEl>
                                          </p:spTgt>
                                        </p:tgtEl>
                                      </p:cBhvr>
                                    </p:animEffect>
                                  </p:childTnLst>
                                  <p:subTnLst>
                                    <p:animClr clrSpc="rgb" dir="cw">
                                      <p:cBhvr override="childStyle">
                                        <p:cTn dur="1" fill="hold" display="0" masterRel="nextClick" afterEffect="1"/>
                                        <p:tgtEl>
                                          <p:spTgt spid="21509">
                                            <p:txEl>
                                              <p:pRg st="5" end="5"/>
                                            </p:txEl>
                                          </p:spTgt>
                                        </p:tgtEl>
                                        <p:attrNameLst>
                                          <p:attrName>ppt_c</p:attrName>
                                        </p:attrNameLst>
                                      </p:cBhvr>
                                      <p:to>
                                        <a:schemeClr val="bg2"/>
                                      </p:to>
                                    </p:animClr>
                                  </p:sub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509">
                                            <p:txEl>
                                              <p:pRg st="6" end="6"/>
                                            </p:txEl>
                                          </p:spTgt>
                                        </p:tgtEl>
                                        <p:attrNameLst>
                                          <p:attrName>style.visibility</p:attrName>
                                        </p:attrNameLst>
                                      </p:cBhvr>
                                      <p:to>
                                        <p:strVal val="visible"/>
                                      </p:to>
                                    </p:set>
                                    <p:animEffect transition="in" filter="fade">
                                      <p:cBhvr>
                                        <p:cTn id="42" dur="2000"/>
                                        <p:tgtEl>
                                          <p:spTgt spid="21509">
                                            <p:txEl>
                                              <p:pRg st="6" end="6"/>
                                            </p:txEl>
                                          </p:spTgt>
                                        </p:tgtEl>
                                      </p:cBhvr>
                                    </p:animEffect>
                                  </p:childTnLst>
                                  <p:subTnLst>
                                    <p:animClr clrSpc="rgb" dir="cw">
                                      <p:cBhvr override="childStyle">
                                        <p:cTn dur="1" fill="hold" display="0" masterRel="nextClick" afterEffect="1"/>
                                        <p:tgtEl>
                                          <p:spTgt spid="21509">
                                            <p:txEl>
                                              <p:pRg st="6" end="6"/>
                                            </p:txEl>
                                          </p:spTgt>
                                        </p:tgtEl>
                                        <p:attrNameLst>
                                          <p:attrName>ppt_c</p:attrName>
                                        </p:attrNameLst>
                                      </p:cBhvr>
                                      <p:to>
                                        <a:schemeClr val="bg2"/>
                                      </p:to>
                                    </p:animClr>
                                  </p:sub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1509">
                                            <p:txEl>
                                              <p:pRg st="7" end="7"/>
                                            </p:txEl>
                                          </p:spTgt>
                                        </p:tgtEl>
                                        <p:attrNameLst>
                                          <p:attrName>style.visibility</p:attrName>
                                        </p:attrNameLst>
                                      </p:cBhvr>
                                      <p:to>
                                        <p:strVal val="visible"/>
                                      </p:to>
                                    </p:set>
                                    <p:animEffect transition="in" filter="fade">
                                      <p:cBhvr>
                                        <p:cTn id="47" dur="2000"/>
                                        <p:tgtEl>
                                          <p:spTgt spid="21509">
                                            <p:txEl>
                                              <p:pRg st="7" end="7"/>
                                            </p:txEl>
                                          </p:spTgt>
                                        </p:tgtEl>
                                      </p:cBhvr>
                                    </p:animEffect>
                                  </p:childTnLst>
                                  <p:subTnLst>
                                    <p:animClr clrSpc="rgb" dir="cw">
                                      <p:cBhvr override="childStyle">
                                        <p:cTn dur="1" fill="hold" display="0" masterRel="nextClick" afterEffect="1"/>
                                        <p:tgtEl>
                                          <p:spTgt spid="21509">
                                            <p:txEl>
                                              <p:pRg st="7" end="7"/>
                                            </p:txEl>
                                          </p:spTgt>
                                        </p:tgtEl>
                                        <p:attrNameLst>
                                          <p:attrName>ppt_c</p:attrName>
                                        </p:attrNameLst>
                                      </p:cBhvr>
                                      <p:to>
                                        <a:schemeClr val="bg2"/>
                                      </p:to>
                                    </p:animClr>
                                  </p:sub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1510">
                                            <p:txEl>
                                              <p:pRg st="0" end="0"/>
                                            </p:txEl>
                                          </p:spTgt>
                                        </p:tgtEl>
                                        <p:attrNameLst>
                                          <p:attrName>style.visibility</p:attrName>
                                        </p:attrNameLst>
                                      </p:cBhvr>
                                      <p:to>
                                        <p:strVal val="visible"/>
                                      </p:to>
                                    </p:set>
                                    <p:animEffect transition="in" filter="fade">
                                      <p:cBhvr>
                                        <p:cTn id="52" dur="2000"/>
                                        <p:tgtEl>
                                          <p:spTgt spid="21510">
                                            <p:txEl>
                                              <p:pRg st="0" end="0"/>
                                            </p:txEl>
                                          </p:spTgt>
                                        </p:tgtEl>
                                      </p:cBhvr>
                                    </p:animEffect>
                                  </p:childTnLst>
                                  <p:subTnLst>
                                    <p:animClr clrSpc="rgb" dir="cw">
                                      <p:cBhvr override="childStyle">
                                        <p:cTn dur="1" fill="hold" display="0" masterRel="nextClick" afterEffect="1"/>
                                        <p:tgtEl>
                                          <p:spTgt spid="21510">
                                            <p:txEl>
                                              <p:pRg st="0" end="0"/>
                                            </p:txEl>
                                          </p:spTgt>
                                        </p:tgtEl>
                                        <p:attrNameLst>
                                          <p:attrName>ppt_c</p:attrName>
                                        </p:attrNameLst>
                                      </p:cBhvr>
                                      <p:to>
                                        <a:schemeClr val="bg2"/>
                                      </p:to>
                                    </p:animClr>
                                  </p:sub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1510">
                                            <p:txEl>
                                              <p:pRg st="1" end="1"/>
                                            </p:txEl>
                                          </p:spTgt>
                                        </p:tgtEl>
                                        <p:attrNameLst>
                                          <p:attrName>style.visibility</p:attrName>
                                        </p:attrNameLst>
                                      </p:cBhvr>
                                      <p:to>
                                        <p:strVal val="visible"/>
                                      </p:to>
                                    </p:set>
                                    <p:animEffect transition="in" filter="fade">
                                      <p:cBhvr>
                                        <p:cTn id="57" dur="2000"/>
                                        <p:tgtEl>
                                          <p:spTgt spid="21510">
                                            <p:txEl>
                                              <p:pRg st="1" end="1"/>
                                            </p:txEl>
                                          </p:spTgt>
                                        </p:tgtEl>
                                      </p:cBhvr>
                                    </p:animEffect>
                                  </p:childTnLst>
                                  <p:subTnLst>
                                    <p:animClr clrSpc="rgb" dir="cw">
                                      <p:cBhvr override="childStyle">
                                        <p:cTn dur="1" fill="hold" display="0" masterRel="nextClick" afterEffect="1"/>
                                        <p:tgtEl>
                                          <p:spTgt spid="21510">
                                            <p:txEl>
                                              <p:pRg st="1" end="1"/>
                                            </p:txEl>
                                          </p:spTgt>
                                        </p:tgtEl>
                                        <p:attrNameLst>
                                          <p:attrName>ppt_c</p:attrName>
                                        </p:attrNameLst>
                                      </p:cBhvr>
                                      <p:to>
                                        <a:schemeClr val="bg2"/>
                                      </p:to>
                                    </p:animClr>
                                  </p:sub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1510">
                                            <p:txEl>
                                              <p:pRg st="2" end="2"/>
                                            </p:txEl>
                                          </p:spTgt>
                                        </p:tgtEl>
                                        <p:attrNameLst>
                                          <p:attrName>style.visibility</p:attrName>
                                        </p:attrNameLst>
                                      </p:cBhvr>
                                      <p:to>
                                        <p:strVal val="visible"/>
                                      </p:to>
                                    </p:set>
                                    <p:animEffect transition="in" filter="fade">
                                      <p:cBhvr>
                                        <p:cTn id="62" dur="2000"/>
                                        <p:tgtEl>
                                          <p:spTgt spid="21510">
                                            <p:txEl>
                                              <p:pRg st="2" end="2"/>
                                            </p:txEl>
                                          </p:spTgt>
                                        </p:tgtEl>
                                      </p:cBhvr>
                                    </p:animEffect>
                                  </p:childTnLst>
                                  <p:subTnLst>
                                    <p:animClr clrSpc="rgb" dir="cw">
                                      <p:cBhvr override="childStyle">
                                        <p:cTn dur="1" fill="hold" display="0" masterRel="nextClick" afterEffect="1"/>
                                        <p:tgtEl>
                                          <p:spTgt spid="21510">
                                            <p:txEl>
                                              <p:pRg st="2" end="2"/>
                                            </p:txEl>
                                          </p:spTgt>
                                        </p:tgtEl>
                                        <p:attrNameLst>
                                          <p:attrName>ppt_c</p:attrName>
                                        </p:attrNameLst>
                                      </p:cBhvr>
                                      <p:to>
                                        <a:schemeClr val="bg2"/>
                                      </p:to>
                                    </p:animClr>
                                  </p:sub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1510">
                                            <p:txEl>
                                              <p:pRg st="3" end="3"/>
                                            </p:txEl>
                                          </p:spTgt>
                                        </p:tgtEl>
                                        <p:attrNameLst>
                                          <p:attrName>style.visibility</p:attrName>
                                        </p:attrNameLst>
                                      </p:cBhvr>
                                      <p:to>
                                        <p:strVal val="visible"/>
                                      </p:to>
                                    </p:set>
                                    <p:animEffect transition="in" filter="fade">
                                      <p:cBhvr>
                                        <p:cTn id="67" dur="2000"/>
                                        <p:tgtEl>
                                          <p:spTgt spid="21510">
                                            <p:txEl>
                                              <p:pRg st="3" end="3"/>
                                            </p:txEl>
                                          </p:spTgt>
                                        </p:tgtEl>
                                      </p:cBhvr>
                                    </p:animEffect>
                                  </p:childTnLst>
                                  <p:subTnLst>
                                    <p:animClr clrSpc="rgb" dir="cw">
                                      <p:cBhvr override="childStyle">
                                        <p:cTn dur="1" fill="hold" display="0" masterRel="nextClick" afterEffect="1"/>
                                        <p:tgtEl>
                                          <p:spTgt spid="21510">
                                            <p:txEl>
                                              <p:pRg st="3" end="3"/>
                                            </p:txEl>
                                          </p:spTgt>
                                        </p:tgtEl>
                                        <p:attrNameLst>
                                          <p:attrName>ppt_c</p:attrName>
                                        </p:attrNameLst>
                                      </p:cBhvr>
                                      <p:to>
                                        <a:schemeClr val="bg2"/>
                                      </p:to>
                                    </p:animClr>
                                  </p:sub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1510">
                                            <p:txEl>
                                              <p:pRg st="4" end="4"/>
                                            </p:txEl>
                                          </p:spTgt>
                                        </p:tgtEl>
                                        <p:attrNameLst>
                                          <p:attrName>style.visibility</p:attrName>
                                        </p:attrNameLst>
                                      </p:cBhvr>
                                      <p:to>
                                        <p:strVal val="visible"/>
                                      </p:to>
                                    </p:set>
                                    <p:animEffect transition="in" filter="fade">
                                      <p:cBhvr>
                                        <p:cTn id="72" dur="2000"/>
                                        <p:tgtEl>
                                          <p:spTgt spid="21510">
                                            <p:txEl>
                                              <p:pRg st="4" end="4"/>
                                            </p:txEl>
                                          </p:spTgt>
                                        </p:tgtEl>
                                      </p:cBhvr>
                                    </p:animEffect>
                                  </p:childTnLst>
                                  <p:subTnLst>
                                    <p:animClr clrSpc="rgb" dir="cw">
                                      <p:cBhvr override="childStyle">
                                        <p:cTn dur="1" fill="hold" display="0" masterRel="nextClick" afterEffect="1"/>
                                        <p:tgtEl>
                                          <p:spTgt spid="21510">
                                            <p:txEl>
                                              <p:pRg st="4" end="4"/>
                                            </p:txEl>
                                          </p:spTgt>
                                        </p:tgtEl>
                                        <p:attrNameLst>
                                          <p:attrName>ppt_c</p:attrName>
                                        </p:attrNameLst>
                                      </p:cBhvr>
                                      <p:to>
                                        <a:schemeClr val="bg2"/>
                                      </p:to>
                                    </p:animClr>
                                  </p:sub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1510">
                                            <p:txEl>
                                              <p:pRg st="5" end="5"/>
                                            </p:txEl>
                                          </p:spTgt>
                                        </p:tgtEl>
                                        <p:attrNameLst>
                                          <p:attrName>style.visibility</p:attrName>
                                        </p:attrNameLst>
                                      </p:cBhvr>
                                      <p:to>
                                        <p:strVal val="visible"/>
                                      </p:to>
                                    </p:set>
                                    <p:animEffect transition="in" filter="fade">
                                      <p:cBhvr>
                                        <p:cTn id="77" dur="2000"/>
                                        <p:tgtEl>
                                          <p:spTgt spid="21510">
                                            <p:txEl>
                                              <p:pRg st="5" end="5"/>
                                            </p:txEl>
                                          </p:spTgt>
                                        </p:tgtEl>
                                      </p:cBhvr>
                                    </p:animEffect>
                                  </p:childTnLst>
                                  <p:subTnLst>
                                    <p:animClr clrSpc="rgb" dir="cw">
                                      <p:cBhvr override="childStyle">
                                        <p:cTn dur="1" fill="hold" display="0" masterRel="nextClick" afterEffect="1"/>
                                        <p:tgtEl>
                                          <p:spTgt spid="21510">
                                            <p:txEl>
                                              <p:pRg st="5" end="5"/>
                                            </p:txEl>
                                          </p:spTgt>
                                        </p:tgtEl>
                                        <p:attrNameLst>
                                          <p:attrName>ppt_c</p:attrName>
                                        </p:attrNameLst>
                                      </p:cBhvr>
                                      <p:to>
                                        <a:schemeClr val="bg2"/>
                                      </p:to>
                                    </p:animClr>
                                  </p:sub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1510">
                                            <p:txEl>
                                              <p:pRg st="6" end="6"/>
                                            </p:txEl>
                                          </p:spTgt>
                                        </p:tgtEl>
                                        <p:attrNameLst>
                                          <p:attrName>style.visibility</p:attrName>
                                        </p:attrNameLst>
                                      </p:cBhvr>
                                      <p:to>
                                        <p:strVal val="visible"/>
                                      </p:to>
                                    </p:set>
                                    <p:animEffect transition="in" filter="fade">
                                      <p:cBhvr>
                                        <p:cTn id="82" dur="2000"/>
                                        <p:tgtEl>
                                          <p:spTgt spid="21510">
                                            <p:txEl>
                                              <p:pRg st="6" end="6"/>
                                            </p:txEl>
                                          </p:spTgt>
                                        </p:tgtEl>
                                      </p:cBhvr>
                                    </p:animEffect>
                                  </p:childTnLst>
                                  <p:subTnLst>
                                    <p:animClr clrSpc="rgb" dir="cw">
                                      <p:cBhvr override="childStyle">
                                        <p:cTn dur="1" fill="hold" display="0" masterRel="nextClick" afterEffect="1"/>
                                        <p:tgtEl>
                                          <p:spTgt spid="21510">
                                            <p:txEl>
                                              <p:pRg st="6" end="6"/>
                                            </p:txEl>
                                          </p:spTgt>
                                        </p:tgtEl>
                                        <p:attrNameLst>
                                          <p:attrName>ppt_c</p:attrName>
                                        </p:attrNameLst>
                                      </p:cBhvr>
                                      <p:to>
                                        <a:schemeClr val="bg2"/>
                                      </p:to>
                                    </p:animClr>
                                  </p:subTnLst>
                                </p:cTn>
                              </p:par>
                            </p:childTnLst>
                          </p:cTn>
                        </p:par>
                      </p:childTnLst>
                    </p:cTn>
                  </p:par>
                  <p:par>
                    <p:cTn id="83" fill="hold" nodeType="clickPar">
                      <p:stCondLst>
                        <p:cond delay="indefinite"/>
                      </p:stCondLst>
                      <p:childTnLst>
                        <p:par>
                          <p:cTn id="84" fill="hold" nodeType="withGroup">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1510">
                                            <p:txEl>
                                              <p:pRg st="7" end="7"/>
                                            </p:txEl>
                                          </p:spTgt>
                                        </p:tgtEl>
                                        <p:attrNameLst>
                                          <p:attrName>style.visibility</p:attrName>
                                        </p:attrNameLst>
                                      </p:cBhvr>
                                      <p:to>
                                        <p:strVal val="visible"/>
                                      </p:to>
                                    </p:set>
                                    <p:animEffect transition="in" filter="fade">
                                      <p:cBhvr>
                                        <p:cTn id="87" dur="2000"/>
                                        <p:tgtEl>
                                          <p:spTgt spid="21510">
                                            <p:txEl>
                                              <p:pRg st="7" end="7"/>
                                            </p:txEl>
                                          </p:spTgt>
                                        </p:tgtEl>
                                      </p:cBhvr>
                                    </p:animEffect>
                                  </p:childTnLst>
                                  <p:subTnLst>
                                    <p:animClr clrSpc="rgb" dir="cw">
                                      <p:cBhvr override="childStyle">
                                        <p:cTn dur="1" fill="hold" display="0" masterRel="nextClick" afterEffect="1"/>
                                        <p:tgtEl>
                                          <p:spTgt spid="21510">
                                            <p:txEl>
                                              <p:pRg st="7" end="7"/>
                                            </p:txEl>
                                          </p:spTgt>
                                        </p:tgtEl>
                                        <p:attrNameLst>
                                          <p:attrName>ppt_c</p:attrName>
                                        </p:attrNameLst>
                                      </p:cBhvr>
                                      <p:to>
                                        <a:schemeClr val="bg2"/>
                                      </p:to>
                                    </p:animClr>
                                  </p:subTnLst>
                                </p:cTn>
                              </p:par>
                            </p:childTnLst>
                          </p:cTn>
                        </p:par>
                      </p:childTnLst>
                    </p:cTn>
                  </p:par>
                  <p:par>
                    <p:cTn id="88" fill="hold" nodeType="clickPar">
                      <p:stCondLst>
                        <p:cond delay="indefinite"/>
                      </p:stCondLst>
                      <p:childTnLst>
                        <p:par>
                          <p:cTn id="89" fill="hold" nodeType="withGroup">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1510">
                                            <p:txEl>
                                              <p:pRg st="8" end="8"/>
                                            </p:txEl>
                                          </p:spTgt>
                                        </p:tgtEl>
                                        <p:attrNameLst>
                                          <p:attrName>style.visibility</p:attrName>
                                        </p:attrNameLst>
                                      </p:cBhvr>
                                      <p:to>
                                        <p:strVal val="visible"/>
                                      </p:to>
                                    </p:set>
                                    <p:animEffect transition="in" filter="fade">
                                      <p:cBhvr>
                                        <p:cTn id="92" dur="2000"/>
                                        <p:tgtEl>
                                          <p:spTgt spid="21510">
                                            <p:txEl>
                                              <p:pRg st="8" end="8"/>
                                            </p:txEl>
                                          </p:spTgt>
                                        </p:tgtEl>
                                      </p:cBhvr>
                                    </p:animEffect>
                                  </p:childTnLst>
                                  <p:subTnLst>
                                    <p:animClr clrSpc="rgb" dir="cw">
                                      <p:cBhvr override="childStyle">
                                        <p:cTn dur="1" fill="hold" display="0" masterRel="nextClick" afterEffect="1"/>
                                        <p:tgtEl>
                                          <p:spTgt spid="21510">
                                            <p:txEl>
                                              <p:pRg st="8" end="8"/>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p:bldP spid="21509" grpId="0" build="p"/>
      <p:bldP spid="2151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1026">
            <a:extLst>
              <a:ext uri="{FF2B5EF4-FFF2-40B4-BE49-F238E27FC236}">
                <a16:creationId xmlns:a16="http://schemas.microsoft.com/office/drawing/2014/main" id="{974ABD9E-299D-4171-9390-804D11F143A1}"/>
              </a:ext>
            </a:extLst>
          </p:cNvPr>
          <p:cNvSpPr txBox="1">
            <a:spLocks noChangeArrowheads="1"/>
          </p:cNvSpPr>
          <p:nvPr/>
        </p:nvSpPr>
        <p:spPr bwMode="auto">
          <a:xfrm>
            <a:off x="381000" y="228600"/>
            <a:ext cx="8077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a:solidFill>
                  <a:srgbClr val="C00000"/>
                </a:solidFill>
                <a:latin typeface="Arial" panose="020B0604020202020204" pitchFamily="34" charset="0"/>
              </a:rPr>
              <a:t>Trophic levels are hierarchical</a:t>
            </a:r>
          </a:p>
        </p:txBody>
      </p:sp>
      <p:grpSp>
        <p:nvGrpSpPr>
          <p:cNvPr id="2" name="Group 1027">
            <a:extLst>
              <a:ext uri="{FF2B5EF4-FFF2-40B4-BE49-F238E27FC236}">
                <a16:creationId xmlns:a16="http://schemas.microsoft.com/office/drawing/2014/main" id="{97E0E870-3524-403B-B3BD-04F42AEE14FA}"/>
              </a:ext>
            </a:extLst>
          </p:cNvPr>
          <p:cNvGrpSpPr>
            <a:grpSpLocks/>
          </p:cNvGrpSpPr>
          <p:nvPr/>
        </p:nvGrpSpPr>
        <p:grpSpPr bwMode="auto">
          <a:xfrm>
            <a:off x="2266950" y="5233988"/>
            <a:ext cx="7105650" cy="1590675"/>
            <a:chOff x="1668" y="3168"/>
            <a:chExt cx="4476" cy="1002"/>
          </a:xfrm>
        </p:grpSpPr>
        <p:sp>
          <p:nvSpPr>
            <p:cNvPr id="844804" name="Text Box 1028">
              <a:extLst>
                <a:ext uri="{FF2B5EF4-FFF2-40B4-BE49-F238E27FC236}">
                  <a16:creationId xmlns:a16="http://schemas.microsoft.com/office/drawing/2014/main" id="{F152A91C-F20F-DF4A-80D3-4825327452BA}"/>
                </a:ext>
              </a:extLst>
            </p:cNvPr>
            <p:cNvSpPr txBox="1">
              <a:spLocks noChangeArrowheads="1"/>
            </p:cNvSpPr>
            <p:nvPr/>
          </p:nvSpPr>
          <p:spPr bwMode="auto">
            <a:xfrm>
              <a:off x="1668" y="3999"/>
              <a:ext cx="1488" cy="171"/>
            </a:xfrm>
            <a:prstGeom prst="rect">
              <a:avLst/>
            </a:prstGeom>
            <a:noFill/>
            <a:ln w="9525">
              <a:noFill/>
              <a:miter lim="800000"/>
              <a:headEnd/>
              <a:tailEnd/>
            </a:ln>
            <a:effectLst/>
          </p:spPr>
          <p:txBody>
            <a:bodyPr>
              <a:spAutoFit/>
            </a:bodyPr>
            <a:lstStyle/>
            <a:p>
              <a:pPr eaLnBrk="1" hangingPunct="1">
                <a:lnSpc>
                  <a:spcPct val="20000"/>
                </a:lnSpc>
                <a:defRPr/>
              </a:pPr>
              <a:r>
                <a:rPr lang="en-US" b="1" dirty="0" err="1">
                  <a:solidFill>
                    <a:schemeClr val="accent2">
                      <a:lumMod val="75000"/>
                    </a:schemeClr>
                  </a:solidFill>
                  <a:latin typeface="Arial" charset="0"/>
                  <a:cs typeface="+mn-cs"/>
                </a:rPr>
                <a:t>Scenedesmus</a:t>
              </a:r>
              <a:endParaRPr lang="en-US" b="1" dirty="0">
                <a:solidFill>
                  <a:schemeClr val="accent2">
                    <a:lumMod val="75000"/>
                  </a:schemeClr>
                </a:solidFill>
                <a:latin typeface="Arial" charset="0"/>
                <a:cs typeface="+mn-cs"/>
              </a:endParaRPr>
            </a:p>
            <a:p>
              <a:pPr eaLnBrk="1" hangingPunct="1">
                <a:lnSpc>
                  <a:spcPct val="20000"/>
                </a:lnSpc>
                <a:defRPr/>
              </a:pPr>
              <a:endParaRPr lang="en-US" sz="2000" b="1" dirty="0">
                <a:solidFill>
                  <a:schemeClr val="accent2">
                    <a:lumMod val="75000"/>
                  </a:schemeClr>
                </a:solidFill>
                <a:latin typeface="Clarendon" pitchFamily="2" charset="0"/>
                <a:cs typeface="+mn-cs"/>
              </a:endParaRPr>
            </a:p>
          </p:txBody>
        </p:sp>
        <p:sp>
          <p:nvSpPr>
            <p:cNvPr id="844805" name="Text Box 1029">
              <a:extLst>
                <a:ext uri="{FF2B5EF4-FFF2-40B4-BE49-F238E27FC236}">
                  <a16:creationId xmlns:a16="http://schemas.microsoft.com/office/drawing/2014/main" id="{09A0D29D-7BA3-644D-A345-47556B2B35BC}"/>
                </a:ext>
              </a:extLst>
            </p:cNvPr>
            <p:cNvSpPr txBox="1">
              <a:spLocks noChangeArrowheads="1"/>
            </p:cNvSpPr>
            <p:nvPr/>
          </p:nvSpPr>
          <p:spPr bwMode="auto">
            <a:xfrm>
              <a:off x="4608" y="4004"/>
              <a:ext cx="1536" cy="117"/>
            </a:xfrm>
            <a:prstGeom prst="rect">
              <a:avLst/>
            </a:prstGeom>
            <a:noFill/>
            <a:ln w="9525">
              <a:noFill/>
              <a:miter lim="800000"/>
              <a:headEnd/>
              <a:tailEnd/>
            </a:ln>
            <a:effectLst/>
          </p:spPr>
          <p:txBody>
            <a:bodyPr>
              <a:spAutoFit/>
            </a:bodyPr>
            <a:lstStyle/>
            <a:p>
              <a:pPr eaLnBrk="1" hangingPunct="1">
                <a:lnSpc>
                  <a:spcPct val="20000"/>
                </a:lnSpc>
                <a:defRPr/>
              </a:pPr>
              <a:r>
                <a:rPr lang="en-US" b="1" dirty="0" err="1">
                  <a:solidFill>
                    <a:schemeClr val="accent2">
                      <a:lumMod val="75000"/>
                    </a:schemeClr>
                  </a:solidFill>
                  <a:latin typeface="Arial" charset="0"/>
                  <a:cs typeface="+mn-cs"/>
                </a:rPr>
                <a:t>Anabena</a:t>
              </a:r>
              <a:endParaRPr lang="en-US" b="1" dirty="0">
                <a:solidFill>
                  <a:schemeClr val="accent2">
                    <a:lumMod val="75000"/>
                  </a:schemeClr>
                </a:solidFill>
                <a:latin typeface="Arial" charset="0"/>
                <a:cs typeface="+mn-cs"/>
              </a:endParaRPr>
            </a:p>
          </p:txBody>
        </p:sp>
        <p:pic>
          <p:nvPicPr>
            <p:cNvPr id="22557" name="Picture 1030" descr="Green_alga_Scenedesmus_quadricauda">
              <a:extLst>
                <a:ext uri="{FF2B5EF4-FFF2-40B4-BE49-F238E27FC236}">
                  <a16:creationId xmlns:a16="http://schemas.microsoft.com/office/drawing/2014/main" id="{DCEEACDA-C4FF-4A0B-8EBD-3312B88E91A9}"/>
                </a:ext>
              </a:extLst>
            </p:cNvPr>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1830" y="3216"/>
              <a:ext cx="762" cy="71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558" name="Picture 1031" descr="Blue_Greeen_Alga_Anabena">
              <a:extLst>
                <a:ext uri="{FF2B5EF4-FFF2-40B4-BE49-F238E27FC236}">
                  <a16:creationId xmlns:a16="http://schemas.microsoft.com/office/drawing/2014/main" id="{7B56D0BB-1D42-4B47-AFD4-5BF877DE663C}"/>
                </a:ext>
              </a:extLst>
            </p:cNvPr>
            <p:cNvPicPr>
              <a:picLocks noChangeAspect="1" noChangeArrowheads="1"/>
            </p:cNvPicPr>
            <p:nvPr/>
          </p:nvPicPr>
          <p:blipFill>
            <a:blip r:embed="rId4">
              <a:lum bright="6000" contrast="18000"/>
              <a:extLst>
                <a:ext uri="{28A0092B-C50C-407E-A947-70E740481C1C}">
                  <a14:useLocalDpi xmlns:a14="http://schemas.microsoft.com/office/drawing/2010/main" val="0"/>
                </a:ext>
              </a:extLst>
            </a:blip>
            <a:srcRect/>
            <a:stretch>
              <a:fillRect/>
            </a:stretch>
          </p:blipFill>
          <p:spPr bwMode="auto">
            <a:xfrm>
              <a:off x="4592" y="3168"/>
              <a:ext cx="736" cy="76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pic>
        <p:nvPicPr>
          <p:cNvPr id="22531" name="Picture 1040" descr="Lake">
            <a:extLst>
              <a:ext uri="{FF2B5EF4-FFF2-40B4-BE49-F238E27FC236}">
                <a16:creationId xmlns:a16="http://schemas.microsoft.com/office/drawing/2014/main" id="{156C4702-F2CA-48AB-8D67-73C047A73B32}"/>
              </a:ext>
            </a:extLst>
          </p:cNvPr>
          <p:cNvPicPr>
            <a:picLocks noChangeAspect="1" noChangeArrowheads="1"/>
          </p:cNvPicPr>
          <p:nvPr/>
        </p:nvPicPr>
        <p:blipFill>
          <a:blip r:embed="rId5">
            <a:lum bright="-18000" contrast="30000"/>
            <a:extLst>
              <a:ext uri="{28A0092B-C50C-407E-A947-70E740481C1C}">
                <a14:useLocalDpi xmlns:a14="http://schemas.microsoft.com/office/drawing/2010/main" val="0"/>
              </a:ext>
            </a:extLst>
          </a:blip>
          <a:srcRect/>
          <a:stretch>
            <a:fillRect/>
          </a:stretch>
        </p:blipFill>
        <p:spPr bwMode="auto">
          <a:xfrm>
            <a:off x="533400" y="1100138"/>
            <a:ext cx="2895600" cy="1789112"/>
          </a:xfrm>
          <a:prstGeom prst="rect">
            <a:avLst/>
          </a:prstGeom>
          <a:noFill/>
          <a:ln w="50800">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nvGrpSpPr>
          <p:cNvPr id="3" name="Group 1055">
            <a:extLst>
              <a:ext uri="{FF2B5EF4-FFF2-40B4-BE49-F238E27FC236}">
                <a16:creationId xmlns:a16="http://schemas.microsoft.com/office/drawing/2014/main" id="{41F43E78-50CB-4039-B69D-537C467B36C2}"/>
              </a:ext>
            </a:extLst>
          </p:cNvPr>
          <p:cNvGrpSpPr>
            <a:grpSpLocks/>
          </p:cNvGrpSpPr>
          <p:nvPr/>
        </p:nvGrpSpPr>
        <p:grpSpPr bwMode="auto">
          <a:xfrm>
            <a:off x="4278313" y="1057275"/>
            <a:ext cx="3460750" cy="1508125"/>
            <a:chOff x="2880" y="255"/>
            <a:chExt cx="2180" cy="950"/>
          </a:xfrm>
        </p:grpSpPr>
        <p:grpSp>
          <p:nvGrpSpPr>
            <p:cNvPr id="22551" name="Group 1041">
              <a:extLst>
                <a:ext uri="{FF2B5EF4-FFF2-40B4-BE49-F238E27FC236}">
                  <a16:creationId xmlns:a16="http://schemas.microsoft.com/office/drawing/2014/main" id="{F4BBDB60-6F76-42BB-A735-C42B2CB6B511}"/>
                </a:ext>
              </a:extLst>
            </p:cNvPr>
            <p:cNvGrpSpPr>
              <a:grpSpLocks/>
            </p:cNvGrpSpPr>
            <p:nvPr/>
          </p:nvGrpSpPr>
          <p:grpSpPr bwMode="auto">
            <a:xfrm>
              <a:off x="2880" y="255"/>
              <a:ext cx="2180" cy="876"/>
              <a:chOff x="2928" y="351"/>
              <a:chExt cx="2180" cy="876"/>
            </a:xfrm>
          </p:grpSpPr>
          <p:pic>
            <p:nvPicPr>
              <p:cNvPr id="22553" name="Picture 1042" descr="trout">
                <a:extLst>
                  <a:ext uri="{FF2B5EF4-FFF2-40B4-BE49-F238E27FC236}">
                    <a16:creationId xmlns:a16="http://schemas.microsoft.com/office/drawing/2014/main" id="{26CD0B95-7A4E-4729-B685-9A06C5943BB5}"/>
                  </a:ext>
                </a:extLst>
              </p:cNvPr>
              <p:cNvPicPr>
                <a:picLocks noChangeAspect="1" noChangeArrowheads="1"/>
              </p:cNvPicPr>
              <p:nvPr/>
            </p:nvPicPr>
            <p:blipFill>
              <a:blip r:embed="rId6">
                <a:lum contrast="10000"/>
                <a:extLst>
                  <a:ext uri="{28A0092B-C50C-407E-A947-70E740481C1C}">
                    <a14:useLocalDpi xmlns:a14="http://schemas.microsoft.com/office/drawing/2010/main" val="0"/>
                  </a:ext>
                </a:extLst>
              </a:blip>
              <a:srcRect l="12366" r="6989" b="11369"/>
              <a:stretch>
                <a:fillRect/>
              </a:stretch>
            </p:blipFill>
            <p:spPr bwMode="auto">
              <a:xfrm>
                <a:off x="2928" y="351"/>
                <a:ext cx="1200" cy="68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44819" name="Text Box 1043">
                <a:extLst>
                  <a:ext uri="{FF2B5EF4-FFF2-40B4-BE49-F238E27FC236}">
                    <a16:creationId xmlns:a16="http://schemas.microsoft.com/office/drawing/2014/main" id="{154627F4-AF5B-1844-A37D-4F0AA89869F2}"/>
                  </a:ext>
                </a:extLst>
              </p:cNvPr>
              <p:cNvSpPr txBox="1">
                <a:spLocks noChangeArrowheads="1"/>
              </p:cNvSpPr>
              <p:nvPr/>
            </p:nvSpPr>
            <p:spPr bwMode="auto">
              <a:xfrm>
                <a:off x="3284" y="996"/>
                <a:ext cx="1824" cy="231"/>
              </a:xfrm>
              <a:prstGeom prst="rect">
                <a:avLst/>
              </a:prstGeom>
              <a:noFill/>
              <a:ln w="9525">
                <a:noFill/>
                <a:miter lim="800000"/>
                <a:headEnd/>
                <a:tailEnd/>
              </a:ln>
              <a:effectLst/>
            </p:spPr>
            <p:txBody>
              <a:bodyPr>
                <a:spAutoFit/>
              </a:bodyPr>
              <a:lstStyle/>
              <a:p>
                <a:pPr eaLnBrk="1" hangingPunct="1">
                  <a:defRPr/>
                </a:pPr>
                <a:r>
                  <a:rPr lang="en-US" b="1" dirty="0">
                    <a:solidFill>
                      <a:schemeClr val="accent2">
                        <a:lumMod val="75000"/>
                      </a:schemeClr>
                    </a:solidFill>
                    <a:latin typeface="Arial" charset="0"/>
                    <a:cs typeface="+mn-cs"/>
                  </a:rPr>
                  <a:t>Trout</a:t>
                </a:r>
              </a:p>
            </p:txBody>
          </p:sp>
        </p:grpSp>
        <p:sp>
          <p:nvSpPr>
            <p:cNvPr id="22552" name="Line 1045">
              <a:extLst>
                <a:ext uri="{FF2B5EF4-FFF2-40B4-BE49-F238E27FC236}">
                  <a16:creationId xmlns:a16="http://schemas.microsoft.com/office/drawing/2014/main" id="{C4980326-92D8-48A2-A3F6-25E8DC7B1D8B}"/>
                </a:ext>
              </a:extLst>
            </p:cNvPr>
            <p:cNvSpPr>
              <a:spLocks noChangeShapeType="1"/>
            </p:cNvSpPr>
            <p:nvPr/>
          </p:nvSpPr>
          <p:spPr bwMode="auto">
            <a:xfrm>
              <a:off x="3504" y="1090"/>
              <a:ext cx="0" cy="115"/>
            </a:xfrm>
            <a:prstGeom prst="line">
              <a:avLst/>
            </a:prstGeom>
            <a:noFill/>
            <a:ln w="38100">
              <a:solidFill>
                <a:srgbClr val="FF0000"/>
              </a:solidFill>
              <a:round/>
              <a:headEnd type="diamond" w="med" len="med"/>
              <a:tailEnd type="diamond" w="med" len="med"/>
            </a:ln>
            <a:extLst>
              <a:ext uri="{909E8E84-426E-40DD-AFC4-6F175D3DCCD1}">
                <a14:hiddenFill xmlns:a14="http://schemas.microsoft.com/office/drawing/2010/main">
                  <a:noFill/>
                </a14:hiddenFill>
              </a:ext>
            </a:extLst>
          </p:spPr>
          <p:txBody>
            <a:bodyPr>
              <a:spAutoFit/>
            </a:bodyPr>
            <a:lstStyle/>
            <a:p>
              <a:endParaRPr lang="en-US"/>
            </a:p>
          </p:txBody>
        </p:sp>
      </p:grpSp>
      <p:grpSp>
        <p:nvGrpSpPr>
          <p:cNvPr id="5" name="Group 1054">
            <a:extLst>
              <a:ext uri="{FF2B5EF4-FFF2-40B4-BE49-F238E27FC236}">
                <a16:creationId xmlns:a16="http://schemas.microsoft.com/office/drawing/2014/main" id="{D512D38F-B318-4FDE-B63B-13BF74C1F53C}"/>
              </a:ext>
            </a:extLst>
          </p:cNvPr>
          <p:cNvGrpSpPr>
            <a:grpSpLocks/>
          </p:cNvGrpSpPr>
          <p:nvPr/>
        </p:nvGrpSpPr>
        <p:grpSpPr bwMode="auto">
          <a:xfrm>
            <a:off x="4227513" y="2603500"/>
            <a:ext cx="3346450" cy="1333500"/>
            <a:chOff x="2864" y="1443"/>
            <a:chExt cx="2108" cy="840"/>
          </a:xfrm>
        </p:grpSpPr>
        <p:grpSp>
          <p:nvGrpSpPr>
            <p:cNvPr id="22546" name="Group 1037">
              <a:extLst>
                <a:ext uri="{FF2B5EF4-FFF2-40B4-BE49-F238E27FC236}">
                  <a16:creationId xmlns:a16="http://schemas.microsoft.com/office/drawing/2014/main" id="{6C055F81-6C0B-4608-85A6-2E38B2C1857C}"/>
                </a:ext>
              </a:extLst>
            </p:cNvPr>
            <p:cNvGrpSpPr>
              <a:grpSpLocks/>
            </p:cNvGrpSpPr>
            <p:nvPr/>
          </p:nvGrpSpPr>
          <p:grpSpPr bwMode="auto">
            <a:xfrm>
              <a:off x="2976" y="1443"/>
              <a:ext cx="1996" cy="840"/>
              <a:chOff x="2976" y="1443"/>
              <a:chExt cx="1996" cy="840"/>
            </a:xfrm>
          </p:grpSpPr>
          <p:pic>
            <p:nvPicPr>
              <p:cNvPr id="22549" name="Picture 1038" descr="minnows">
                <a:extLst>
                  <a:ext uri="{FF2B5EF4-FFF2-40B4-BE49-F238E27FC236}">
                    <a16:creationId xmlns:a16="http://schemas.microsoft.com/office/drawing/2014/main" id="{9CD97795-6B1F-43DF-8356-25AB046E6721}"/>
                  </a:ext>
                </a:extLst>
              </p:cNvPr>
              <p:cNvPicPr>
                <a:picLocks noChangeAspect="1" noChangeArrowheads="1"/>
              </p:cNvPicPr>
              <p:nvPr/>
            </p:nvPicPr>
            <p:blipFill>
              <a:blip r:embed="rId7">
                <a:lum bright="6000" contrast="24000"/>
                <a:extLst>
                  <a:ext uri="{28A0092B-C50C-407E-A947-70E740481C1C}">
                    <a14:useLocalDpi xmlns:a14="http://schemas.microsoft.com/office/drawing/2010/main" val="0"/>
                  </a:ext>
                </a:extLst>
              </a:blip>
              <a:srcRect t="14456"/>
              <a:stretch>
                <a:fillRect/>
              </a:stretch>
            </p:blipFill>
            <p:spPr bwMode="auto">
              <a:xfrm>
                <a:off x="2976" y="1443"/>
                <a:ext cx="1008" cy="64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44815" name="Text Box 1039">
                <a:extLst>
                  <a:ext uri="{FF2B5EF4-FFF2-40B4-BE49-F238E27FC236}">
                    <a16:creationId xmlns:a16="http://schemas.microsoft.com/office/drawing/2014/main" id="{5516F8AA-AB57-E34D-9D01-F04E5058FE96}"/>
                  </a:ext>
                </a:extLst>
              </p:cNvPr>
              <p:cNvSpPr txBox="1">
                <a:spLocks noChangeArrowheads="1"/>
              </p:cNvSpPr>
              <p:nvPr/>
            </p:nvSpPr>
            <p:spPr bwMode="auto">
              <a:xfrm>
                <a:off x="3148" y="2052"/>
                <a:ext cx="1824" cy="231"/>
              </a:xfrm>
              <a:prstGeom prst="rect">
                <a:avLst/>
              </a:prstGeom>
              <a:noFill/>
              <a:ln w="9525">
                <a:noFill/>
                <a:miter lim="800000"/>
                <a:headEnd/>
                <a:tailEnd/>
              </a:ln>
              <a:effectLst/>
            </p:spPr>
            <p:txBody>
              <a:bodyPr>
                <a:spAutoFit/>
              </a:bodyPr>
              <a:lstStyle/>
              <a:p>
                <a:pPr eaLnBrk="1" hangingPunct="1">
                  <a:defRPr/>
                </a:pPr>
                <a:r>
                  <a:rPr lang="en-US" b="1" dirty="0">
                    <a:solidFill>
                      <a:schemeClr val="accent2">
                        <a:lumMod val="75000"/>
                      </a:schemeClr>
                    </a:solidFill>
                    <a:latin typeface="Arial" charset="0"/>
                    <a:cs typeface="+mn-cs"/>
                  </a:rPr>
                  <a:t>Minnows</a:t>
                </a:r>
              </a:p>
            </p:txBody>
          </p:sp>
        </p:grpSp>
        <p:sp>
          <p:nvSpPr>
            <p:cNvPr id="22547" name="Line 1047">
              <a:extLst>
                <a:ext uri="{FF2B5EF4-FFF2-40B4-BE49-F238E27FC236}">
                  <a16:creationId xmlns:a16="http://schemas.microsoft.com/office/drawing/2014/main" id="{FF943963-F4F3-4339-A610-59D33B35B6E3}"/>
                </a:ext>
              </a:extLst>
            </p:cNvPr>
            <p:cNvSpPr>
              <a:spLocks noChangeShapeType="1"/>
            </p:cNvSpPr>
            <p:nvPr/>
          </p:nvSpPr>
          <p:spPr bwMode="auto">
            <a:xfrm flipH="1">
              <a:off x="2864" y="2088"/>
              <a:ext cx="96" cy="96"/>
            </a:xfrm>
            <a:prstGeom prst="line">
              <a:avLst/>
            </a:prstGeom>
            <a:noFill/>
            <a:ln w="38100">
              <a:solidFill>
                <a:srgbClr val="FF0000"/>
              </a:solidFill>
              <a:round/>
              <a:headEnd type="diamond" w="med" len="med"/>
              <a:tailEnd type="diamond"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2548" name="Line 1048">
              <a:extLst>
                <a:ext uri="{FF2B5EF4-FFF2-40B4-BE49-F238E27FC236}">
                  <a16:creationId xmlns:a16="http://schemas.microsoft.com/office/drawing/2014/main" id="{FEDD1EA5-5C13-42CB-A3A6-B409555DEC1F}"/>
                </a:ext>
              </a:extLst>
            </p:cNvPr>
            <p:cNvSpPr>
              <a:spLocks noChangeShapeType="1"/>
            </p:cNvSpPr>
            <p:nvPr/>
          </p:nvSpPr>
          <p:spPr bwMode="auto">
            <a:xfrm>
              <a:off x="3994" y="2092"/>
              <a:ext cx="84" cy="108"/>
            </a:xfrm>
            <a:prstGeom prst="line">
              <a:avLst/>
            </a:prstGeom>
            <a:noFill/>
            <a:ln w="38100">
              <a:solidFill>
                <a:srgbClr val="FF0000"/>
              </a:solidFill>
              <a:round/>
              <a:headEnd type="diamond" w="med" len="med"/>
              <a:tailEnd type="diamond" w="med" len="med"/>
            </a:ln>
            <a:extLst>
              <a:ext uri="{909E8E84-426E-40DD-AFC4-6F175D3DCCD1}">
                <a14:hiddenFill xmlns:a14="http://schemas.microsoft.com/office/drawing/2010/main">
                  <a:noFill/>
                </a14:hiddenFill>
              </a:ext>
            </a:extLst>
          </p:spPr>
          <p:txBody>
            <a:bodyPr>
              <a:spAutoFit/>
            </a:bodyPr>
            <a:lstStyle/>
            <a:p>
              <a:endParaRPr lang="en-US"/>
            </a:p>
          </p:txBody>
        </p:sp>
      </p:grpSp>
      <p:grpSp>
        <p:nvGrpSpPr>
          <p:cNvPr id="7" name="Group 1052">
            <a:extLst>
              <a:ext uri="{FF2B5EF4-FFF2-40B4-BE49-F238E27FC236}">
                <a16:creationId xmlns:a16="http://schemas.microsoft.com/office/drawing/2014/main" id="{9BE88417-A539-4550-A7B6-0F03B9D6C7D8}"/>
              </a:ext>
            </a:extLst>
          </p:cNvPr>
          <p:cNvGrpSpPr>
            <a:grpSpLocks/>
          </p:cNvGrpSpPr>
          <p:nvPr/>
        </p:nvGrpSpPr>
        <p:grpSpPr bwMode="auto">
          <a:xfrm>
            <a:off x="2995613" y="3797300"/>
            <a:ext cx="6045200" cy="1487488"/>
            <a:chOff x="2096" y="2258"/>
            <a:chExt cx="3808" cy="937"/>
          </a:xfrm>
        </p:grpSpPr>
        <p:grpSp>
          <p:nvGrpSpPr>
            <p:cNvPr id="22539" name="Group 1032">
              <a:extLst>
                <a:ext uri="{FF2B5EF4-FFF2-40B4-BE49-F238E27FC236}">
                  <a16:creationId xmlns:a16="http://schemas.microsoft.com/office/drawing/2014/main" id="{3AAA6C32-1F8E-40F8-8931-F25EEDFDE932}"/>
                </a:ext>
              </a:extLst>
            </p:cNvPr>
            <p:cNvGrpSpPr>
              <a:grpSpLocks/>
            </p:cNvGrpSpPr>
            <p:nvPr/>
          </p:nvGrpSpPr>
          <p:grpSpPr bwMode="auto">
            <a:xfrm>
              <a:off x="2208" y="2258"/>
              <a:ext cx="3696" cy="937"/>
              <a:chOff x="2208" y="2258"/>
              <a:chExt cx="3696" cy="937"/>
            </a:xfrm>
          </p:grpSpPr>
          <p:pic>
            <p:nvPicPr>
              <p:cNvPr id="22542" name="Picture 1033" descr="Bosmina">
                <a:extLst>
                  <a:ext uri="{FF2B5EF4-FFF2-40B4-BE49-F238E27FC236}">
                    <a16:creationId xmlns:a16="http://schemas.microsoft.com/office/drawing/2014/main" id="{D2FEEF41-79EE-43A8-84BC-56CC15BF2D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8" y="2258"/>
                <a:ext cx="768" cy="741"/>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543" name="Picture 1034" descr="Daphnia">
                <a:extLst>
                  <a:ext uri="{FF2B5EF4-FFF2-40B4-BE49-F238E27FC236}">
                    <a16:creationId xmlns:a16="http://schemas.microsoft.com/office/drawing/2014/main" id="{52960575-7E4E-4111-ACC4-338CC4EFFB0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r="7837"/>
              <a:stretch>
                <a:fillRect/>
              </a:stretch>
            </p:blipFill>
            <p:spPr bwMode="auto">
              <a:xfrm>
                <a:off x="3936" y="2290"/>
                <a:ext cx="929" cy="66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44811" name="Text Box 1035">
                <a:extLst>
                  <a:ext uri="{FF2B5EF4-FFF2-40B4-BE49-F238E27FC236}">
                    <a16:creationId xmlns:a16="http://schemas.microsoft.com/office/drawing/2014/main" id="{417B9140-E8AE-2F44-82EC-01386646FDB7}"/>
                  </a:ext>
                </a:extLst>
              </p:cNvPr>
              <p:cNvSpPr txBox="1">
                <a:spLocks noChangeArrowheads="1"/>
              </p:cNvSpPr>
              <p:nvPr/>
            </p:nvSpPr>
            <p:spPr bwMode="auto">
              <a:xfrm>
                <a:off x="4080" y="2940"/>
                <a:ext cx="1824" cy="231"/>
              </a:xfrm>
              <a:prstGeom prst="rect">
                <a:avLst/>
              </a:prstGeom>
              <a:noFill/>
              <a:ln w="9525">
                <a:noFill/>
                <a:miter lim="800000"/>
                <a:headEnd/>
                <a:tailEnd/>
              </a:ln>
              <a:effectLst/>
            </p:spPr>
            <p:txBody>
              <a:bodyPr>
                <a:spAutoFit/>
              </a:bodyPr>
              <a:lstStyle/>
              <a:p>
                <a:pPr eaLnBrk="1" hangingPunct="1">
                  <a:defRPr/>
                </a:pPr>
                <a:r>
                  <a:rPr lang="en-US" b="1" dirty="0">
                    <a:solidFill>
                      <a:schemeClr val="accent2">
                        <a:lumMod val="75000"/>
                      </a:schemeClr>
                    </a:solidFill>
                    <a:latin typeface="Arial" charset="0"/>
                    <a:cs typeface="+mn-cs"/>
                  </a:rPr>
                  <a:t>Daphnia</a:t>
                </a:r>
              </a:p>
            </p:txBody>
          </p:sp>
          <p:sp>
            <p:nvSpPr>
              <p:cNvPr id="844812" name="Text Box 1036">
                <a:extLst>
                  <a:ext uri="{FF2B5EF4-FFF2-40B4-BE49-F238E27FC236}">
                    <a16:creationId xmlns:a16="http://schemas.microsoft.com/office/drawing/2014/main" id="{8B4BCDD3-A2CD-B345-95DA-68F65D94E292}"/>
                  </a:ext>
                </a:extLst>
              </p:cNvPr>
              <p:cNvSpPr txBox="1">
                <a:spLocks noChangeArrowheads="1"/>
              </p:cNvSpPr>
              <p:nvPr/>
            </p:nvSpPr>
            <p:spPr bwMode="auto">
              <a:xfrm>
                <a:off x="2235" y="2964"/>
                <a:ext cx="1824" cy="231"/>
              </a:xfrm>
              <a:prstGeom prst="rect">
                <a:avLst/>
              </a:prstGeom>
              <a:noFill/>
              <a:ln w="9525">
                <a:noFill/>
                <a:miter lim="800000"/>
                <a:headEnd/>
                <a:tailEnd/>
              </a:ln>
              <a:effectLst/>
            </p:spPr>
            <p:txBody>
              <a:bodyPr>
                <a:spAutoFit/>
              </a:bodyPr>
              <a:lstStyle/>
              <a:p>
                <a:pPr eaLnBrk="1" hangingPunct="1">
                  <a:defRPr/>
                </a:pPr>
                <a:r>
                  <a:rPr lang="en-US" b="1" dirty="0" err="1">
                    <a:solidFill>
                      <a:schemeClr val="accent2">
                        <a:lumMod val="75000"/>
                      </a:schemeClr>
                    </a:solidFill>
                    <a:latin typeface="Arial" charset="0"/>
                    <a:cs typeface="+mn-cs"/>
                  </a:rPr>
                  <a:t>Bosmina</a:t>
                </a:r>
                <a:endParaRPr lang="en-US" b="1" dirty="0">
                  <a:solidFill>
                    <a:schemeClr val="accent2">
                      <a:lumMod val="75000"/>
                    </a:schemeClr>
                  </a:solidFill>
                  <a:latin typeface="Arial" charset="0"/>
                  <a:cs typeface="+mn-cs"/>
                </a:endParaRPr>
              </a:p>
            </p:txBody>
          </p:sp>
        </p:grpSp>
        <p:sp>
          <p:nvSpPr>
            <p:cNvPr id="22540" name="Line 1049">
              <a:extLst>
                <a:ext uri="{FF2B5EF4-FFF2-40B4-BE49-F238E27FC236}">
                  <a16:creationId xmlns:a16="http://schemas.microsoft.com/office/drawing/2014/main" id="{99E59EB0-427E-4403-8129-2504EEF506A1}"/>
                </a:ext>
              </a:extLst>
            </p:cNvPr>
            <p:cNvSpPr>
              <a:spLocks noChangeShapeType="1"/>
            </p:cNvSpPr>
            <p:nvPr/>
          </p:nvSpPr>
          <p:spPr bwMode="auto">
            <a:xfrm flipH="1">
              <a:off x="2096" y="3025"/>
              <a:ext cx="96" cy="144"/>
            </a:xfrm>
            <a:prstGeom prst="line">
              <a:avLst/>
            </a:prstGeom>
            <a:noFill/>
            <a:ln w="38100">
              <a:solidFill>
                <a:srgbClr val="FF0000"/>
              </a:solidFill>
              <a:round/>
              <a:headEnd type="diamond" w="med" len="med"/>
              <a:tailEnd type="diamond"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2541" name="Line 1050">
              <a:extLst>
                <a:ext uri="{FF2B5EF4-FFF2-40B4-BE49-F238E27FC236}">
                  <a16:creationId xmlns:a16="http://schemas.microsoft.com/office/drawing/2014/main" id="{12D70E25-93A6-4905-813F-E110D18E2681}"/>
                </a:ext>
              </a:extLst>
            </p:cNvPr>
            <p:cNvSpPr>
              <a:spLocks noChangeShapeType="1"/>
            </p:cNvSpPr>
            <p:nvPr/>
          </p:nvSpPr>
          <p:spPr bwMode="auto">
            <a:xfrm>
              <a:off x="4938" y="2969"/>
              <a:ext cx="96" cy="144"/>
            </a:xfrm>
            <a:prstGeom prst="line">
              <a:avLst/>
            </a:prstGeom>
            <a:noFill/>
            <a:ln w="38100">
              <a:solidFill>
                <a:srgbClr val="FF0000"/>
              </a:solidFill>
              <a:round/>
              <a:headEnd type="diamond" w="med" len="med"/>
              <a:tailEnd type="diamond" w="med" len="med"/>
            </a:ln>
            <a:extLst>
              <a:ext uri="{909E8E84-426E-40DD-AFC4-6F175D3DCCD1}">
                <a14:hiddenFill xmlns:a14="http://schemas.microsoft.com/office/drawing/2010/main">
                  <a:noFill/>
                </a14:hiddenFill>
              </a:ext>
            </a:extLst>
          </p:spPr>
          <p:txBody>
            <a:bodyPr>
              <a:spAutoFit/>
            </a:bodyPr>
            <a:lstStyle/>
            <a:p>
              <a:endParaRPr lang="en-US"/>
            </a:p>
          </p:txBody>
        </p:sp>
      </p:grpSp>
      <p:sp>
        <p:nvSpPr>
          <p:cNvPr id="22535" name="Text Box 30">
            <a:extLst>
              <a:ext uri="{FF2B5EF4-FFF2-40B4-BE49-F238E27FC236}">
                <a16:creationId xmlns:a16="http://schemas.microsoft.com/office/drawing/2014/main" id="{6EA2B676-7FC1-4BA3-B851-DA439A7EC2E9}"/>
              </a:ext>
            </a:extLst>
          </p:cNvPr>
          <p:cNvSpPr txBox="1">
            <a:spLocks noChangeArrowheads="1"/>
          </p:cNvSpPr>
          <p:nvPr/>
        </p:nvSpPr>
        <p:spPr bwMode="auto">
          <a:xfrm>
            <a:off x="152400" y="5791200"/>
            <a:ext cx="2209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600" b="1">
                <a:latin typeface="Arial" panose="020B0604020202020204" pitchFamily="34" charset="0"/>
              </a:rPr>
              <a:t>Primary producers</a:t>
            </a:r>
          </a:p>
        </p:txBody>
      </p:sp>
      <p:sp>
        <p:nvSpPr>
          <p:cNvPr id="22536" name="Text Box 31">
            <a:extLst>
              <a:ext uri="{FF2B5EF4-FFF2-40B4-BE49-F238E27FC236}">
                <a16:creationId xmlns:a16="http://schemas.microsoft.com/office/drawing/2014/main" id="{C2465B8B-2FB9-4B11-82D1-BD5565297483}"/>
              </a:ext>
            </a:extLst>
          </p:cNvPr>
          <p:cNvSpPr txBox="1">
            <a:spLocks noChangeArrowheads="1"/>
          </p:cNvSpPr>
          <p:nvPr/>
        </p:nvSpPr>
        <p:spPr bwMode="auto">
          <a:xfrm>
            <a:off x="762000" y="4114800"/>
            <a:ext cx="220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latin typeface="Arial" panose="020B0604020202020204" pitchFamily="34" charset="0"/>
              </a:rPr>
              <a:t>Primary consumers</a:t>
            </a:r>
          </a:p>
        </p:txBody>
      </p:sp>
      <p:sp>
        <p:nvSpPr>
          <p:cNvPr id="22537" name="Text Box 32">
            <a:extLst>
              <a:ext uri="{FF2B5EF4-FFF2-40B4-BE49-F238E27FC236}">
                <a16:creationId xmlns:a16="http://schemas.microsoft.com/office/drawing/2014/main" id="{3B9CA1DA-DBC5-4196-B9A8-45F38F7F0774}"/>
              </a:ext>
            </a:extLst>
          </p:cNvPr>
          <p:cNvSpPr txBox="1">
            <a:spLocks noChangeArrowheads="1"/>
          </p:cNvSpPr>
          <p:nvPr/>
        </p:nvSpPr>
        <p:spPr bwMode="auto">
          <a:xfrm>
            <a:off x="6477000" y="2895600"/>
            <a:ext cx="2438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600" b="1">
                <a:latin typeface="Arial" panose="020B0604020202020204" pitchFamily="34" charset="0"/>
              </a:rPr>
              <a:t>Secondary consumers</a:t>
            </a:r>
          </a:p>
        </p:txBody>
      </p:sp>
      <p:sp>
        <p:nvSpPr>
          <p:cNvPr id="22538" name="Text Box 33">
            <a:extLst>
              <a:ext uri="{FF2B5EF4-FFF2-40B4-BE49-F238E27FC236}">
                <a16:creationId xmlns:a16="http://schemas.microsoft.com/office/drawing/2014/main" id="{3FF7810E-71FF-4448-94C2-D3ED762A3AA9}"/>
              </a:ext>
            </a:extLst>
          </p:cNvPr>
          <p:cNvSpPr txBox="1">
            <a:spLocks noChangeArrowheads="1"/>
          </p:cNvSpPr>
          <p:nvPr/>
        </p:nvSpPr>
        <p:spPr bwMode="auto">
          <a:xfrm>
            <a:off x="6477000" y="1447800"/>
            <a:ext cx="2362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600" b="1">
                <a:latin typeface="Arial" panose="020B0604020202020204" pitchFamily="34" charset="0"/>
              </a:rPr>
              <a:t>Tertiary consumers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7">
            <a:extLst>
              <a:ext uri="{FF2B5EF4-FFF2-40B4-BE49-F238E27FC236}">
                <a16:creationId xmlns:a16="http://schemas.microsoft.com/office/drawing/2014/main" id="{5FC5DCD3-4501-41B3-BEE2-D77965DBD034}"/>
              </a:ext>
            </a:extLst>
          </p:cNvPr>
          <p:cNvSpPr txBox="1">
            <a:spLocks noChangeArrowheads="1"/>
          </p:cNvSpPr>
          <p:nvPr/>
        </p:nvSpPr>
        <p:spPr bwMode="auto">
          <a:xfrm>
            <a:off x="1828800" y="533400"/>
            <a:ext cx="601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a:solidFill>
                  <a:srgbClr val="FF0000"/>
                </a:solidFill>
                <a:latin typeface="Arial" panose="020B0604020202020204" pitchFamily="34" charset="0"/>
              </a:rPr>
              <a:t>Trophic levels and energy relationships</a:t>
            </a:r>
          </a:p>
        </p:txBody>
      </p:sp>
      <p:pic>
        <p:nvPicPr>
          <p:cNvPr id="24578" name="Picture 8">
            <a:extLst>
              <a:ext uri="{FF2B5EF4-FFF2-40B4-BE49-F238E27FC236}">
                <a16:creationId xmlns:a16="http://schemas.microsoft.com/office/drawing/2014/main" id="{4837D6A5-FC56-49C2-8985-47E40946EF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219200"/>
            <a:ext cx="43053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5" descr="D:\Chapter_37\B_Jpegs_of_Art_and_Photos\37_Labeled_Art_and_Photos\37_16ProductionPyramid-L.jpg">
            <a:extLst>
              <a:ext uri="{FF2B5EF4-FFF2-40B4-BE49-F238E27FC236}">
                <a16:creationId xmlns:a16="http://schemas.microsoft.com/office/drawing/2014/main" id="{95A3DB0D-E4AF-4CD3-B270-A7F27F207E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286000"/>
            <a:ext cx="365918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4">
            <a:extLst>
              <a:ext uri="{FF2B5EF4-FFF2-40B4-BE49-F238E27FC236}">
                <a16:creationId xmlns:a16="http://schemas.microsoft.com/office/drawing/2014/main" id="{03D3149E-2037-48B0-892C-53D6E429D7CB}"/>
              </a:ext>
            </a:extLst>
          </p:cNvPr>
          <p:cNvSpPr>
            <a:spLocks noChangeArrowheads="1"/>
          </p:cNvSpPr>
          <p:nvPr/>
        </p:nvSpPr>
        <p:spPr bwMode="auto">
          <a:xfrm>
            <a:off x="1670050" y="4978400"/>
            <a:ext cx="69405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Arial" panose="020B0604020202020204" pitchFamily="34" charset="0"/>
              <a:buNone/>
            </a:pPr>
            <a:r>
              <a:rPr lang="en-US" altLang="en-US" sz="1800">
                <a:latin typeface="Arial" panose="020B0604020202020204" pitchFamily="34" charset="0"/>
                <a:hlinkClick r:id="" action="ppaction://hlinkshowjump?jump=nextslide"/>
              </a:rPr>
              <a:t>http://www.youtube.com/watch?v=TE6wqG4nb3M</a:t>
            </a:r>
            <a:endParaRPr lang="en-US" altLang="en-US" sz="1800">
              <a:latin typeface="Arial" panose="020B0604020202020204" pitchFamily="34" charset="0"/>
            </a:endParaRPr>
          </a:p>
          <a:p>
            <a:pPr>
              <a:spcBef>
                <a:spcPct val="0"/>
              </a:spcBef>
              <a:buFontTx/>
              <a:buNone/>
            </a:pPr>
            <a:endParaRPr lang="en-US" altLang="en-US" sz="1800">
              <a:latin typeface="Arial" panose="020B0604020202020204" pitchFamily="34" charset="0"/>
            </a:endParaRPr>
          </a:p>
        </p:txBody>
      </p:sp>
      <p:pic>
        <p:nvPicPr>
          <p:cNvPr id="26626" name="Picture 5">
            <a:extLst>
              <a:ext uri="{FF2B5EF4-FFF2-40B4-BE49-F238E27FC236}">
                <a16:creationId xmlns:a16="http://schemas.microsoft.com/office/drawing/2014/main" id="{6303FEE1-538D-47F3-BDDB-FA1C49F59F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81200"/>
            <a:ext cx="37338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6">
            <a:extLst>
              <a:ext uri="{FF2B5EF4-FFF2-40B4-BE49-F238E27FC236}">
                <a16:creationId xmlns:a16="http://schemas.microsoft.com/office/drawing/2014/main" id="{E3EC2D95-BAFA-4EDF-9727-7DB3278C09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927225"/>
            <a:ext cx="3505200"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 Box 7">
            <a:extLst>
              <a:ext uri="{FF2B5EF4-FFF2-40B4-BE49-F238E27FC236}">
                <a16:creationId xmlns:a16="http://schemas.microsoft.com/office/drawing/2014/main" id="{6B87E960-AA4D-4E45-9843-0AD82AAF5AFA}"/>
              </a:ext>
            </a:extLst>
          </p:cNvPr>
          <p:cNvSpPr txBox="1">
            <a:spLocks noChangeArrowheads="1"/>
          </p:cNvSpPr>
          <p:nvPr/>
        </p:nvSpPr>
        <p:spPr bwMode="auto">
          <a:xfrm>
            <a:off x="4343400" y="2743200"/>
            <a:ext cx="457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latin typeface="Arial" panose="020B0604020202020204" pitchFamily="34" charset="0"/>
              </a:rPr>
              <a:t>&amp;</a:t>
            </a:r>
          </a:p>
        </p:txBody>
      </p:sp>
      <p:sp>
        <p:nvSpPr>
          <p:cNvPr id="26629" name="Text Box 8">
            <a:extLst>
              <a:ext uri="{FF2B5EF4-FFF2-40B4-BE49-F238E27FC236}">
                <a16:creationId xmlns:a16="http://schemas.microsoft.com/office/drawing/2014/main" id="{AE3C842D-FACE-4FF9-BEE1-E32D90142FD1}"/>
              </a:ext>
            </a:extLst>
          </p:cNvPr>
          <p:cNvSpPr txBox="1">
            <a:spLocks noChangeArrowheads="1"/>
          </p:cNvSpPr>
          <p:nvPr/>
        </p:nvSpPr>
        <p:spPr bwMode="auto">
          <a:xfrm>
            <a:off x="609600" y="609600"/>
            <a:ext cx="640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a:solidFill>
                  <a:srgbClr val="FF0000"/>
                </a:solidFill>
                <a:latin typeface="Arial" panose="020B0604020202020204" pitchFamily="34" charset="0"/>
              </a:rPr>
              <a:t>Now how will he make this connection?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7048D1BF-9754-40BE-B625-6A3FE9654E27}"/>
              </a:ext>
            </a:extLst>
          </p:cNvPr>
          <p:cNvSpPr>
            <a:spLocks noChangeArrowheads="1"/>
          </p:cNvSpPr>
          <p:nvPr/>
        </p:nvSpPr>
        <p:spPr bwMode="auto">
          <a:xfrm>
            <a:off x="2819400" y="-112713"/>
            <a:ext cx="45720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100">
                <a:latin typeface="Arial" panose="020B0604020202020204" pitchFamily="34" charset="0"/>
                <a:hlinkClick r:id="rId4"/>
              </a:rPr>
              <a:t>Food Chains Song</a:t>
            </a:r>
            <a:endParaRPr lang="en-US" altLang="en-US" sz="3100">
              <a:latin typeface="Arial" panose="020B0604020202020204" pitchFamily="34" charset="0"/>
            </a:endParaRPr>
          </a:p>
        </p:txBody>
      </p:sp>
      <p:sp>
        <p:nvSpPr>
          <p:cNvPr id="28675" name="Rectangle 3">
            <a:extLst>
              <a:ext uri="{FF2B5EF4-FFF2-40B4-BE49-F238E27FC236}">
                <a16:creationId xmlns:a16="http://schemas.microsoft.com/office/drawing/2014/main" id="{606F1FD7-8ACD-4740-9C65-27F454D769AC}"/>
              </a:ext>
            </a:extLst>
          </p:cNvPr>
          <p:cNvSpPr>
            <a:spLocks noChangeArrowheads="1"/>
          </p:cNvSpPr>
          <p:nvPr/>
        </p:nvSpPr>
        <p:spPr bwMode="auto">
          <a:xfrm>
            <a:off x="7620000" y="6488113"/>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hlinkClick r:id="rId5"/>
              </a:rPr>
              <a:t>Backup copy</a:t>
            </a:r>
            <a:endParaRPr lang="en-US" altLang="en-US" sz="1800" dirty="0">
              <a:latin typeface="Arial" panose="020B0604020202020204" pitchFamily="34" charset="0"/>
            </a:endParaRPr>
          </a:p>
        </p:txBody>
      </p:sp>
      <p:pic>
        <p:nvPicPr>
          <p:cNvPr id="3" name="Food Chains">
            <a:hlinkClick r:id="" action="ppaction://media"/>
            <a:extLst>
              <a:ext uri="{FF2B5EF4-FFF2-40B4-BE49-F238E27FC236}">
                <a16:creationId xmlns:a16="http://schemas.microsoft.com/office/drawing/2014/main" id="{A272D06C-9125-4E72-AE16-5EF6035C0CF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33400" y="342900"/>
            <a:ext cx="8229600" cy="6172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2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6" descr="Lynx in food web.jpg">
            <a:extLst>
              <a:ext uri="{FF2B5EF4-FFF2-40B4-BE49-F238E27FC236}">
                <a16:creationId xmlns:a16="http://schemas.microsoft.com/office/drawing/2014/main" id="{117DB45F-8A15-4BF0-AD82-CCF088DBD3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0" y="2106613"/>
            <a:ext cx="4384675" cy="307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7" descr="Hare in food web.jpg">
            <a:extLst>
              <a:ext uri="{FF2B5EF4-FFF2-40B4-BE49-F238E27FC236}">
                <a16:creationId xmlns:a16="http://schemas.microsoft.com/office/drawing/2014/main" id="{CA551FD1-2F75-4BB0-88E9-A042A77D86E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33900" y="2095500"/>
            <a:ext cx="4535488"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7">
            <a:extLst>
              <a:ext uri="{FF2B5EF4-FFF2-40B4-BE49-F238E27FC236}">
                <a16:creationId xmlns:a16="http://schemas.microsoft.com/office/drawing/2014/main" id="{2781B2C6-AA3A-4D9C-AE73-2C80BEE01CA4}"/>
              </a:ext>
            </a:extLst>
          </p:cNvPr>
          <p:cNvSpPr txBox="1">
            <a:spLocks noChangeArrowheads="1"/>
          </p:cNvSpPr>
          <p:nvPr/>
        </p:nvSpPr>
        <p:spPr bwMode="auto">
          <a:xfrm>
            <a:off x="914400" y="762000"/>
            <a:ext cx="701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a:latin typeface="Arial" panose="020B0604020202020204" pitchFamily="34" charset="0"/>
              </a:rPr>
              <a:t>Remember the lynx and the snoeshoe hare?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32"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circle(out)">
                                      <p:cBhvr>
                                        <p:cTn id="7" dur="500"/>
                                        <p:tgtEl>
                                          <p:spTgt spid="102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32" fill="hold" nodeType="clickEffect">
                                  <p:stCondLst>
                                    <p:cond delay="0"/>
                                  </p:stCondLst>
                                  <p:childTnLst>
                                    <p:set>
                                      <p:cBhvr>
                                        <p:cTn id="11" dur="1" fill="hold">
                                          <p:stCondLst>
                                            <p:cond delay="0"/>
                                          </p:stCondLst>
                                        </p:cTn>
                                        <p:tgtEl>
                                          <p:spTgt spid="10245"/>
                                        </p:tgtEl>
                                        <p:attrNameLst>
                                          <p:attrName>style.visibility</p:attrName>
                                        </p:attrNameLst>
                                      </p:cBhvr>
                                      <p:to>
                                        <p:strVal val="visible"/>
                                      </p:to>
                                    </p:set>
                                    <p:animEffect transition="in" filter="circle(out)">
                                      <p:cBhvr>
                                        <p:cTn id="12" dur="500"/>
                                        <p:tgtEl>
                                          <p:spTgt spid="10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 name="QUESTION" val="1"/>
  <p:tag name="TYPE" val="0"/>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 name="QUESTION" val="1"/>
  <p:tag name="TYPE" val="0"/>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 name="QUESTION" val="1"/>
  <p:tag name="TYPE"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4572</TotalTime>
  <Words>3912</Words>
  <Application>Microsoft Office PowerPoint</Application>
  <PresentationFormat>On-screen Show (4:3)</PresentationFormat>
  <Paragraphs>241</Paragraphs>
  <Slides>40</Slides>
  <Notes>37</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Clarendon</vt:lpstr>
      <vt:lpstr>Wingdings</vt:lpstr>
      <vt:lpstr>Office Theme</vt:lpstr>
      <vt:lpstr>PowerPoint Presentation</vt:lpstr>
      <vt:lpstr>PowerPoint Presentation</vt:lpstr>
      <vt:lpstr>Ecosystems are Complex Adaptive Systems</vt:lpstr>
      <vt:lpstr>Energy and Nutrient Flow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Mother of All Complex Systems</vt:lpstr>
      <vt:lpstr>Pacific Coast Kelp Bed</vt:lpstr>
      <vt:lpstr>Kelp Forest is a Fish Nursery</vt:lpstr>
      <vt:lpstr>Sea Urchins Eat Kelp</vt:lpstr>
      <vt:lpstr>Sea Otters Eat Urchins</vt:lpstr>
      <vt:lpstr>Sea Lions Eat Fish</vt:lpstr>
      <vt:lpstr>Orcas Eat Sea Lions</vt:lpstr>
      <vt:lpstr>Orcas May Also Eat Otters</vt:lpstr>
      <vt:lpstr>Oceanic and Kelp Ecosystems</vt:lpstr>
      <vt:lpstr>Oceanic and Kelp Ecosystems</vt:lpstr>
      <vt:lpstr>PowerPoint Presentation</vt:lpstr>
      <vt:lpstr>Oceanic and Kelp Ecosystems</vt:lpstr>
      <vt:lpstr>More Boats  Fewer Fish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Earth’s Climate: Always Changing</vt:lpstr>
      <vt:lpstr>Earth’s CO2 Levels</vt:lpstr>
      <vt:lpstr>Why these fluctuations?</vt:lpstr>
      <vt:lpstr>Temperature and CO2</vt:lpstr>
      <vt:lpstr>Suess Effect</vt:lpstr>
      <vt:lpstr>Scientific Observations Consistent with Global Climate Change</vt:lpstr>
    </vt:vector>
  </TitlesOfParts>
  <Company>Rensselaer Polytechnic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listeb</dc:creator>
  <cp:lastModifiedBy>shablg</cp:lastModifiedBy>
  <cp:revision>248</cp:revision>
  <dcterms:created xsi:type="dcterms:W3CDTF">2008-11-09T18:19:02Z</dcterms:created>
  <dcterms:modified xsi:type="dcterms:W3CDTF">2019-12-01T02:58:14Z</dcterms:modified>
</cp:coreProperties>
</file>