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358" r:id="rId3"/>
    <p:sldId id="280" r:id="rId4"/>
    <p:sldId id="310" r:id="rId5"/>
    <p:sldId id="311" r:id="rId6"/>
    <p:sldId id="315" r:id="rId7"/>
    <p:sldId id="313" r:id="rId8"/>
    <p:sldId id="258" r:id="rId9"/>
    <p:sldId id="352" r:id="rId10"/>
    <p:sldId id="357" r:id="rId11"/>
    <p:sldId id="359" r:id="rId12"/>
    <p:sldId id="333" r:id="rId13"/>
    <p:sldId id="360" r:id="rId14"/>
    <p:sldId id="307" r:id="rId1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76" autoAdjust="0"/>
    <p:restoredTop sz="93929" autoAdjust="0"/>
  </p:normalViewPr>
  <p:slideViewPr>
    <p:cSldViewPr>
      <p:cViewPr varScale="1">
        <p:scale>
          <a:sx n="61" d="100"/>
          <a:sy n="61" d="100"/>
        </p:scale>
        <p:origin x="159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465CF-A64E-3E4B-8B01-54D38C15F9A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8EBDF08D-9C8C-1446-B469-C23F1C54F19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039DC94-75D6-4106-96CD-6E17D319EE6A}" type="datetimeFigureOut">
              <a:rPr lang="en-US"/>
              <a:pPr>
                <a:defRPr/>
              </a:pPr>
              <a:t>12/9/2019</a:t>
            </a:fld>
            <a:endParaRPr lang="en-US"/>
          </a:p>
        </p:txBody>
      </p:sp>
      <p:sp>
        <p:nvSpPr>
          <p:cNvPr id="4" name="Slide Image Placeholder 3">
            <a:extLst>
              <a:ext uri="{FF2B5EF4-FFF2-40B4-BE49-F238E27FC236}">
                <a16:creationId xmlns:a16="http://schemas.microsoft.com/office/drawing/2014/main" id="{B8C62BCD-1A06-0845-89E8-C28457F05A7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EE472A5-CE16-E247-A1AE-8F1278FB747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200639E-CB27-2C47-B2C4-BC53F17F949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EAAC7894-FCE1-7048-81E6-7C2168C07E3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657269B-4707-4739-89C4-979748AD8D3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answers.com/topic/terrestrial-radiation-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answers.com/topic/greenhouse-effec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3E012CE1-E3BD-47BB-A7E3-17190E29DC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Rectangle 3">
            <a:extLst>
              <a:ext uri="{FF2B5EF4-FFF2-40B4-BE49-F238E27FC236}">
                <a16:creationId xmlns:a16="http://schemas.microsoft.com/office/drawing/2014/main" id="{257B1F69-A43F-4824-AE9A-9E5BD08189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Opening slide for a discussion of the future of planet earth.  The first slide at the top is to remind us of the exponential growth function. The middle pictures show a massive flock of starlings which are invading species. The picture of Prof. Bartlett is to show the person that this session evolves around.  Baby orangutan that was rescued- an endangered species because of habitat loss.  The bald eagle- a success story because it is off the endangered species list.  The brown snake is an invasive species that has eliminated almost all of the birds and other small mammals from the island of Guam.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7F24CD68-01AE-4AAF-B986-A9A78CFEA2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Rectangle 3">
            <a:extLst>
              <a:ext uri="{FF2B5EF4-FFF2-40B4-BE49-F238E27FC236}">
                <a16:creationId xmlns:a16="http://schemas.microsoft.com/office/drawing/2014/main" id="{FA9B2BC5-5EBC-4470-8B7A-85B30F7811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1992 1,700 of the world’s leading scientists including the majority of Nobel laureates in the sciences issued this appeal.  In 2008 there was an update.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8ACC735F-65A8-4EDC-9C2A-7A2DA91F14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E21ED1-2D2C-4DCA-B9F7-EB85572E367C}" type="slidenum">
              <a:rPr lang="en-US" altLang="en-US" smtClean="0"/>
              <a:pPr>
                <a:spcBef>
                  <a:spcPct val="0"/>
                </a:spcBef>
              </a:pPr>
              <a:t>13</a:t>
            </a:fld>
            <a:endParaRPr lang="en-US" altLang="en-US"/>
          </a:p>
        </p:txBody>
      </p:sp>
      <p:sp>
        <p:nvSpPr>
          <p:cNvPr id="37890" name="Rectangle 2">
            <a:extLst>
              <a:ext uri="{FF2B5EF4-FFF2-40B4-BE49-F238E27FC236}">
                <a16:creationId xmlns:a16="http://schemas.microsoft.com/office/drawing/2014/main" id="{855645AF-07A7-4CAC-8D86-768F70FC81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4F231D95-C39C-C842-8556-79E5BC43088A}"/>
              </a:ext>
            </a:extLst>
          </p:cNvPr>
          <p:cNvSpPr>
            <a:spLocks noGrp="1" noChangeArrowheads="1"/>
          </p:cNvSpPr>
          <p:nvPr>
            <p:ph type="body" idx="1"/>
          </p:nvPr>
        </p:nvSpPr>
        <p:spPr bwMode="auto">
          <a:xfrm>
            <a:off x="914400" y="4338638"/>
            <a:ext cx="5029200" cy="2746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eaLnBrk="1" hangingPunct="1">
              <a:spcBef>
                <a:spcPct val="0"/>
              </a:spcBef>
              <a:defRPr/>
            </a:pPr>
            <a:r>
              <a:rPr lang="en-US" altLang="en-US"/>
              <a:t>Lyrics to Full Steam from the David Gray album </a:t>
            </a:r>
            <a:r>
              <a:rPr lang="en-US" altLang="en-US" i="1"/>
              <a:t>Draw the Line</a:t>
            </a:r>
            <a:r>
              <a:rPr lang="en-US" altLang="en-US"/>
              <a:t>. </a:t>
            </a:r>
          </a:p>
          <a:p>
            <a:pPr>
              <a:defRPr/>
            </a:pPr>
            <a:r>
              <a:rPr lang="en-US" altLang="en-US"/>
              <a:t>All our lives we’ve dreamed about it</a:t>
            </a:r>
            <a:br>
              <a:rPr lang="en-US" altLang="en-US"/>
            </a:br>
            <a:r>
              <a:rPr lang="en-US" altLang="en-US"/>
              <a:t>Just to find that it was never real</a:t>
            </a:r>
            <a:br>
              <a:rPr lang="en-US" altLang="en-US"/>
            </a:br>
            <a:r>
              <a:rPr lang="en-US" altLang="en-US"/>
              <a:t>This sure ain’t no great Valhalla</a:t>
            </a:r>
            <a:br>
              <a:rPr lang="en-US" altLang="en-US"/>
            </a:br>
            <a:r>
              <a:rPr lang="en-US" altLang="en-US"/>
              <a:t>Coming closer each turn of the wheel</a:t>
            </a:r>
            <a:br>
              <a:rPr lang="en-US" altLang="en-US"/>
            </a:br>
            <a:r>
              <a:rPr lang="en-US" altLang="en-US"/>
              <a:t>Forlorn, adrift on seas of beige</a:t>
            </a:r>
            <a:br>
              <a:rPr lang="en-US" altLang="en-US"/>
            </a:br>
            <a:r>
              <a:rPr lang="en-US" altLang="en-US"/>
              <a:t>In this our Golden Age</a:t>
            </a:r>
          </a:p>
          <a:p>
            <a:pPr>
              <a:defRPr/>
            </a:pPr>
            <a:r>
              <a:rPr lang="en-US" altLang="en-US"/>
              <a:t>Even in our darkest hour</a:t>
            </a:r>
            <a:br>
              <a:rPr lang="en-US" altLang="en-US"/>
            </a:br>
            <a:r>
              <a:rPr lang="en-US" altLang="en-US"/>
              <a:t>Never thought that it could get so bad</a:t>
            </a:r>
            <a:br>
              <a:rPr lang="en-US" altLang="en-US"/>
            </a:br>
            <a:r>
              <a:rPr lang="en-US" altLang="en-US"/>
              <a:t>Bullied, suckered, pimped and patronised</a:t>
            </a:r>
            <a:br>
              <a:rPr lang="en-US" altLang="en-US"/>
            </a:br>
            <a:r>
              <a:rPr lang="en-US" altLang="en-US"/>
              <a:t>Every day your tawdry little lives</a:t>
            </a:r>
            <a:br>
              <a:rPr lang="en-US" altLang="en-US"/>
            </a:br>
            <a:r>
              <a:rPr lang="en-US" altLang="en-US"/>
              <a:t>So loose your head</a:t>
            </a:r>
            <a:br>
              <a:rPr lang="en-US" altLang="en-US"/>
            </a:br>
            <a:r>
              <a:rPr lang="en-US" altLang="en-US"/>
              <a:t>And step within</a:t>
            </a:r>
            <a:br>
              <a:rPr lang="en-US" altLang="en-US"/>
            </a:br>
            <a:r>
              <a:rPr lang="en-US" altLang="en-US"/>
              <a:t>The silence deafening</a:t>
            </a:r>
          </a:p>
          <a:p>
            <a:pPr>
              <a:defRPr/>
            </a:pPr>
            <a:r>
              <a:rPr lang="en-US" altLang="en-US"/>
              <a:t>Now you saw it coming</a:t>
            </a:r>
            <a:br>
              <a:rPr lang="en-US" altLang="en-US"/>
            </a:br>
            <a:r>
              <a:rPr lang="en-US" altLang="en-US"/>
              <a:t>And I saw it coming</a:t>
            </a:r>
            <a:br>
              <a:rPr lang="en-US" altLang="en-US"/>
            </a:br>
            <a:r>
              <a:rPr lang="en-US" altLang="en-US"/>
              <a:t>We all saw it coming</a:t>
            </a:r>
            <a:br>
              <a:rPr lang="en-US" altLang="en-US"/>
            </a:br>
            <a:r>
              <a:rPr lang="en-US" altLang="en-US"/>
              <a:t>But we still bought it</a:t>
            </a:r>
            <a:br>
              <a:rPr lang="en-US" altLang="en-US"/>
            </a:br>
            <a:r>
              <a:rPr lang="en-US" altLang="en-US"/>
              <a:t>Now you saw it coming</a:t>
            </a:r>
            <a:br>
              <a:rPr lang="en-US" altLang="en-US"/>
            </a:br>
            <a:r>
              <a:rPr lang="en-US" altLang="en-US"/>
              <a:t>And I saw it coming but still</a:t>
            </a:r>
            <a:br>
              <a:rPr lang="en-US" altLang="en-US"/>
            </a:br>
            <a:r>
              <a:rPr lang="en-US" altLang="en-US"/>
              <a:t>Running full steam ahead</a:t>
            </a:r>
          </a:p>
          <a:p>
            <a:pPr>
              <a:defRPr/>
            </a:pPr>
            <a:r>
              <a:rPr lang="en-US" altLang="en-US"/>
              <a:t>In and out of consciousness</a:t>
            </a:r>
            <a:br>
              <a:rPr lang="en-US" altLang="en-US"/>
            </a:br>
            <a:r>
              <a:rPr lang="en-US" altLang="en-US"/>
              <a:t>It breaks my heart to see you like this</a:t>
            </a:r>
            <a:br>
              <a:rPr lang="en-US" altLang="en-US"/>
            </a:br>
            <a:r>
              <a:rPr lang="en-US" altLang="en-US"/>
              <a:t>Crying, wringing hands and cursing fate</a:t>
            </a:r>
            <a:br>
              <a:rPr lang="en-US" altLang="en-US"/>
            </a:br>
            <a:r>
              <a:rPr lang="en-US" altLang="en-US"/>
              <a:t>Always so little far too late</a:t>
            </a:r>
            <a:br>
              <a:rPr lang="en-US" altLang="en-US"/>
            </a:br>
            <a:r>
              <a:rPr lang="en-US" altLang="en-US"/>
              <a:t>It’s 3 am I’m wide awake</a:t>
            </a:r>
            <a:br>
              <a:rPr lang="en-US" altLang="en-US"/>
            </a:br>
            <a:r>
              <a:rPr lang="en-US" altLang="en-US"/>
              <a:t>There’s still one call to make</a:t>
            </a:r>
          </a:p>
          <a:p>
            <a:pPr>
              <a:defRPr/>
            </a:pPr>
            <a:r>
              <a:rPr lang="en-US" altLang="en-US"/>
              <a:t>Now you saw it coming</a:t>
            </a:r>
            <a:br>
              <a:rPr lang="en-US" altLang="en-US"/>
            </a:br>
            <a:r>
              <a:rPr lang="en-US" altLang="en-US"/>
              <a:t>And I saw it coming</a:t>
            </a:r>
            <a:br>
              <a:rPr lang="en-US" altLang="en-US"/>
            </a:br>
            <a:r>
              <a:rPr lang="en-US" altLang="en-US"/>
              <a:t>We all saw it coming</a:t>
            </a:r>
            <a:br>
              <a:rPr lang="en-US" altLang="en-US"/>
            </a:br>
            <a:r>
              <a:rPr lang="en-US" altLang="en-US"/>
              <a:t>But we still bought it</a:t>
            </a:r>
            <a:br>
              <a:rPr lang="en-US" altLang="en-US"/>
            </a:br>
            <a:r>
              <a:rPr lang="en-US" altLang="en-US"/>
              <a:t>Now you saw it coming</a:t>
            </a:r>
            <a:br>
              <a:rPr lang="en-US" altLang="en-US"/>
            </a:br>
            <a:r>
              <a:rPr lang="en-US" altLang="en-US"/>
              <a:t>And I saw it coming</a:t>
            </a:r>
            <a:br>
              <a:rPr lang="en-US" altLang="en-US"/>
            </a:br>
            <a:r>
              <a:rPr lang="en-US" altLang="en-US"/>
              <a:t>We all saw it coming</a:t>
            </a:r>
            <a:br>
              <a:rPr lang="en-US" altLang="en-US"/>
            </a:br>
            <a:r>
              <a:rPr lang="en-US" altLang="en-US"/>
              <a:t>But we still bought it</a:t>
            </a:r>
          </a:p>
          <a:p>
            <a:pPr>
              <a:defRPr/>
            </a:pPr>
            <a:r>
              <a:rPr lang="en-US" altLang="en-US"/>
              <a:t>Now you saw it coming</a:t>
            </a:r>
            <a:br>
              <a:rPr lang="en-US" altLang="en-US"/>
            </a:br>
            <a:r>
              <a:rPr lang="en-US" altLang="en-US"/>
              <a:t>And I saw it coming</a:t>
            </a:r>
            <a:br>
              <a:rPr lang="en-US" altLang="en-US"/>
            </a:br>
            <a:r>
              <a:rPr lang="en-US" altLang="en-US"/>
              <a:t>But still running full steam</a:t>
            </a:r>
            <a:br>
              <a:rPr lang="en-US" altLang="en-US"/>
            </a:br>
            <a:r>
              <a:rPr lang="en-US" altLang="en-US"/>
              <a:t>Now you saw it coming</a:t>
            </a:r>
            <a:br>
              <a:rPr lang="en-US" altLang="en-US"/>
            </a:br>
            <a:r>
              <a:rPr lang="en-US" altLang="en-US"/>
              <a:t>And I saw it coming but still</a:t>
            </a:r>
            <a:br>
              <a:rPr lang="en-US" altLang="en-US"/>
            </a:br>
            <a:r>
              <a:rPr lang="en-US" altLang="en-US"/>
              <a:t>Running full steam</a:t>
            </a:r>
            <a:br>
              <a:rPr lang="en-US" altLang="en-US"/>
            </a:br>
            <a:r>
              <a:rPr lang="en-US" altLang="en-US"/>
              <a:t>Now you</a:t>
            </a:r>
            <a:br>
              <a:rPr lang="en-US" altLang="en-US"/>
            </a:br>
            <a:r>
              <a:rPr lang="en-US" altLang="en-US"/>
              <a:t>And I</a:t>
            </a:r>
            <a:br>
              <a:rPr lang="en-US" altLang="en-US"/>
            </a:br>
            <a:r>
              <a:rPr lang="en-US" altLang="en-US"/>
              <a:t>We all saw it coming</a:t>
            </a:r>
            <a:br>
              <a:rPr lang="en-US" altLang="en-US"/>
            </a:br>
            <a:r>
              <a:rPr lang="en-US" altLang="en-US"/>
              <a:t>But we still bought it</a:t>
            </a:r>
            <a:br>
              <a:rPr lang="en-US" altLang="en-US"/>
            </a:br>
            <a:r>
              <a:rPr lang="en-US" altLang="en-US"/>
              <a:t>Now you</a:t>
            </a:r>
            <a:br>
              <a:rPr lang="en-US" altLang="en-US"/>
            </a:br>
            <a:r>
              <a:rPr lang="en-US" altLang="en-US"/>
              <a:t>And I</a:t>
            </a:r>
            <a:br>
              <a:rPr lang="en-US" altLang="en-US"/>
            </a:br>
            <a:r>
              <a:rPr lang="en-US" altLang="en-US"/>
              <a:t>We all saw it coming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C1294AE0-35C6-4569-B047-C15ABDDB31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7EBCA5-997D-4F38-8D5B-F35B4EACFB88}" type="slidenum">
              <a:rPr lang="en-US" altLang="en-US" smtClean="0"/>
              <a:pPr>
                <a:spcBef>
                  <a:spcPct val="0"/>
                </a:spcBef>
              </a:pPr>
              <a:t>14</a:t>
            </a:fld>
            <a:endParaRPr lang="en-US" altLang="en-US"/>
          </a:p>
        </p:txBody>
      </p:sp>
      <p:sp>
        <p:nvSpPr>
          <p:cNvPr id="39938" name="Rectangle 2">
            <a:extLst>
              <a:ext uri="{FF2B5EF4-FFF2-40B4-BE49-F238E27FC236}">
                <a16:creationId xmlns:a16="http://schemas.microsoft.com/office/drawing/2014/main" id="{918DF0EB-E914-4215-B326-DE416F28A1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4F231D95-C39C-C842-8556-79E5BC43088A}"/>
              </a:ext>
            </a:extLst>
          </p:cNvPr>
          <p:cNvSpPr>
            <a:spLocks noGrp="1" noChangeArrowheads="1"/>
          </p:cNvSpPr>
          <p:nvPr>
            <p:ph type="body" idx="1"/>
          </p:nvPr>
        </p:nvSpPr>
        <p:spPr bwMode="auto">
          <a:xfrm>
            <a:off x="914400" y="4338638"/>
            <a:ext cx="5029200" cy="2746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eaLnBrk="1" hangingPunct="1">
              <a:spcBef>
                <a:spcPct val="0"/>
              </a:spcBef>
              <a:defRPr/>
            </a:pPr>
            <a:r>
              <a:rPr lang="en-US" altLang="en-US"/>
              <a:t>Lyrics to Full Steam from the David Gray album </a:t>
            </a:r>
            <a:r>
              <a:rPr lang="en-US" altLang="en-US" i="1"/>
              <a:t>Draw the Line</a:t>
            </a:r>
            <a:r>
              <a:rPr lang="en-US" altLang="en-US"/>
              <a:t>. </a:t>
            </a:r>
          </a:p>
          <a:p>
            <a:pPr>
              <a:defRPr/>
            </a:pPr>
            <a:r>
              <a:rPr lang="en-US" altLang="en-US"/>
              <a:t>All our lives we’ve dreamed about it</a:t>
            </a:r>
            <a:br>
              <a:rPr lang="en-US" altLang="en-US"/>
            </a:br>
            <a:r>
              <a:rPr lang="en-US" altLang="en-US"/>
              <a:t>Just to find that it was never real</a:t>
            </a:r>
            <a:br>
              <a:rPr lang="en-US" altLang="en-US"/>
            </a:br>
            <a:r>
              <a:rPr lang="en-US" altLang="en-US"/>
              <a:t>This sure ain’t no great Valhalla</a:t>
            </a:r>
            <a:br>
              <a:rPr lang="en-US" altLang="en-US"/>
            </a:br>
            <a:r>
              <a:rPr lang="en-US" altLang="en-US"/>
              <a:t>Coming closer each turn of the wheel</a:t>
            </a:r>
            <a:br>
              <a:rPr lang="en-US" altLang="en-US"/>
            </a:br>
            <a:r>
              <a:rPr lang="en-US" altLang="en-US"/>
              <a:t>Forlorn, adrift on seas of beige</a:t>
            </a:r>
            <a:br>
              <a:rPr lang="en-US" altLang="en-US"/>
            </a:br>
            <a:r>
              <a:rPr lang="en-US" altLang="en-US"/>
              <a:t>In this our Golden Age</a:t>
            </a:r>
          </a:p>
          <a:p>
            <a:pPr>
              <a:defRPr/>
            </a:pPr>
            <a:r>
              <a:rPr lang="en-US" altLang="en-US"/>
              <a:t>Even in our darkest hour</a:t>
            </a:r>
            <a:br>
              <a:rPr lang="en-US" altLang="en-US"/>
            </a:br>
            <a:r>
              <a:rPr lang="en-US" altLang="en-US"/>
              <a:t>Never thought that it could get so bad</a:t>
            </a:r>
            <a:br>
              <a:rPr lang="en-US" altLang="en-US"/>
            </a:br>
            <a:r>
              <a:rPr lang="en-US" altLang="en-US"/>
              <a:t>Bullied, suckered, pimped and patronised</a:t>
            </a:r>
            <a:br>
              <a:rPr lang="en-US" altLang="en-US"/>
            </a:br>
            <a:r>
              <a:rPr lang="en-US" altLang="en-US"/>
              <a:t>Every day your tawdry little lives</a:t>
            </a:r>
            <a:br>
              <a:rPr lang="en-US" altLang="en-US"/>
            </a:br>
            <a:r>
              <a:rPr lang="en-US" altLang="en-US"/>
              <a:t>So loose your head</a:t>
            </a:r>
            <a:br>
              <a:rPr lang="en-US" altLang="en-US"/>
            </a:br>
            <a:r>
              <a:rPr lang="en-US" altLang="en-US"/>
              <a:t>And step within</a:t>
            </a:r>
            <a:br>
              <a:rPr lang="en-US" altLang="en-US"/>
            </a:br>
            <a:r>
              <a:rPr lang="en-US" altLang="en-US"/>
              <a:t>The silence deafening</a:t>
            </a:r>
          </a:p>
          <a:p>
            <a:pPr>
              <a:defRPr/>
            </a:pPr>
            <a:r>
              <a:rPr lang="en-US" altLang="en-US"/>
              <a:t>Now you saw it coming</a:t>
            </a:r>
            <a:br>
              <a:rPr lang="en-US" altLang="en-US"/>
            </a:br>
            <a:r>
              <a:rPr lang="en-US" altLang="en-US"/>
              <a:t>And I saw it coming</a:t>
            </a:r>
            <a:br>
              <a:rPr lang="en-US" altLang="en-US"/>
            </a:br>
            <a:r>
              <a:rPr lang="en-US" altLang="en-US"/>
              <a:t>We all saw it coming</a:t>
            </a:r>
            <a:br>
              <a:rPr lang="en-US" altLang="en-US"/>
            </a:br>
            <a:r>
              <a:rPr lang="en-US" altLang="en-US"/>
              <a:t>But we still bought it</a:t>
            </a:r>
            <a:br>
              <a:rPr lang="en-US" altLang="en-US"/>
            </a:br>
            <a:r>
              <a:rPr lang="en-US" altLang="en-US"/>
              <a:t>Now you saw it coming</a:t>
            </a:r>
            <a:br>
              <a:rPr lang="en-US" altLang="en-US"/>
            </a:br>
            <a:r>
              <a:rPr lang="en-US" altLang="en-US"/>
              <a:t>And I saw it coming but still</a:t>
            </a:r>
            <a:br>
              <a:rPr lang="en-US" altLang="en-US"/>
            </a:br>
            <a:r>
              <a:rPr lang="en-US" altLang="en-US"/>
              <a:t>Running full steam ahead</a:t>
            </a:r>
          </a:p>
          <a:p>
            <a:pPr>
              <a:defRPr/>
            </a:pPr>
            <a:r>
              <a:rPr lang="en-US" altLang="en-US"/>
              <a:t>In and out of consciousness</a:t>
            </a:r>
            <a:br>
              <a:rPr lang="en-US" altLang="en-US"/>
            </a:br>
            <a:r>
              <a:rPr lang="en-US" altLang="en-US"/>
              <a:t>It breaks my heart to see you like this</a:t>
            </a:r>
            <a:br>
              <a:rPr lang="en-US" altLang="en-US"/>
            </a:br>
            <a:r>
              <a:rPr lang="en-US" altLang="en-US"/>
              <a:t>Crying, wringing hands and cursing fate</a:t>
            </a:r>
            <a:br>
              <a:rPr lang="en-US" altLang="en-US"/>
            </a:br>
            <a:r>
              <a:rPr lang="en-US" altLang="en-US"/>
              <a:t>Always so little far too late</a:t>
            </a:r>
            <a:br>
              <a:rPr lang="en-US" altLang="en-US"/>
            </a:br>
            <a:r>
              <a:rPr lang="en-US" altLang="en-US"/>
              <a:t>It’s 3 am I’m wide awake</a:t>
            </a:r>
            <a:br>
              <a:rPr lang="en-US" altLang="en-US"/>
            </a:br>
            <a:r>
              <a:rPr lang="en-US" altLang="en-US"/>
              <a:t>There’s still one call to make</a:t>
            </a:r>
          </a:p>
          <a:p>
            <a:pPr>
              <a:defRPr/>
            </a:pPr>
            <a:r>
              <a:rPr lang="en-US" altLang="en-US"/>
              <a:t>Now you saw it coming</a:t>
            </a:r>
            <a:br>
              <a:rPr lang="en-US" altLang="en-US"/>
            </a:br>
            <a:r>
              <a:rPr lang="en-US" altLang="en-US"/>
              <a:t>And I saw it coming</a:t>
            </a:r>
            <a:br>
              <a:rPr lang="en-US" altLang="en-US"/>
            </a:br>
            <a:r>
              <a:rPr lang="en-US" altLang="en-US"/>
              <a:t>We all saw it coming</a:t>
            </a:r>
            <a:br>
              <a:rPr lang="en-US" altLang="en-US"/>
            </a:br>
            <a:r>
              <a:rPr lang="en-US" altLang="en-US"/>
              <a:t>But we still bought it</a:t>
            </a:r>
            <a:br>
              <a:rPr lang="en-US" altLang="en-US"/>
            </a:br>
            <a:r>
              <a:rPr lang="en-US" altLang="en-US"/>
              <a:t>Now you saw it coming</a:t>
            </a:r>
            <a:br>
              <a:rPr lang="en-US" altLang="en-US"/>
            </a:br>
            <a:r>
              <a:rPr lang="en-US" altLang="en-US"/>
              <a:t>And I saw it coming</a:t>
            </a:r>
            <a:br>
              <a:rPr lang="en-US" altLang="en-US"/>
            </a:br>
            <a:r>
              <a:rPr lang="en-US" altLang="en-US"/>
              <a:t>We all saw it coming</a:t>
            </a:r>
            <a:br>
              <a:rPr lang="en-US" altLang="en-US"/>
            </a:br>
            <a:r>
              <a:rPr lang="en-US" altLang="en-US"/>
              <a:t>But we still bought it</a:t>
            </a:r>
          </a:p>
          <a:p>
            <a:pPr>
              <a:defRPr/>
            </a:pPr>
            <a:r>
              <a:rPr lang="en-US" altLang="en-US"/>
              <a:t>Now you saw it coming</a:t>
            </a:r>
            <a:br>
              <a:rPr lang="en-US" altLang="en-US"/>
            </a:br>
            <a:r>
              <a:rPr lang="en-US" altLang="en-US"/>
              <a:t>And I saw it coming</a:t>
            </a:r>
            <a:br>
              <a:rPr lang="en-US" altLang="en-US"/>
            </a:br>
            <a:r>
              <a:rPr lang="en-US" altLang="en-US"/>
              <a:t>But still running full steam</a:t>
            </a:r>
            <a:br>
              <a:rPr lang="en-US" altLang="en-US"/>
            </a:br>
            <a:r>
              <a:rPr lang="en-US" altLang="en-US"/>
              <a:t>Now you saw it coming</a:t>
            </a:r>
            <a:br>
              <a:rPr lang="en-US" altLang="en-US"/>
            </a:br>
            <a:r>
              <a:rPr lang="en-US" altLang="en-US"/>
              <a:t>And I saw it coming but still</a:t>
            </a:r>
            <a:br>
              <a:rPr lang="en-US" altLang="en-US"/>
            </a:br>
            <a:r>
              <a:rPr lang="en-US" altLang="en-US"/>
              <a:t>Running full steam</a:t>
            </a:r>
            <a:br>
              <a:rPr lang="en-US" altLang="en-US"/>
            </a:br>
            <a:r>
              <a:rPr lang="en-US" altLang="en-US"/>
              <a:t>Now you</a:t>
            </a:r>
            <a:br>
              <a:rPr lang="en-US" altLang="en-US"/>
            </a:br>
            <a:r>
              <a:rPr lang="en-US" altLang="en-US"/>
              <a:t>And I</a:t>
            </a:r>
            <a:br>
              <a:rPr lang="en-US" altLang="en-US"/>
            </a:br>
            <a:r>
              <a:rPr lang="en-US" altLang="en-US"/>
              <a:t>We all saw it coming</a:t>
            </a:r>
            <a:br>
              <a:rPr lang="en-US" altLang="en-US"/>
            </a:br>
            <a:r>
              <a:rPr lang="en-US" altLang="en-US"/>
              <a:t>But we still bought it</a:t>
            </a:r>
            <a:br>
              <a:rPr lang="en-US" altLang="en-US"/>
            </a:br>
            <a:r>
              <a:rPr lang="en-US" altLang="en-US"/>
              <a:t>Now you</a:t>
            </a:r>
            <a:br>
              <a:rPr lang="en-US" altLang="en-US"/>
            </a:br>
            <a:r>
              <a:rPr lang="en-US" altLang="en-US"/>
              <a:t>And I</a:t>
            </a:r>
            <a:br>
              <a:rPr lang="en-US" altLang="en-US"/>
            </a:br>
            <a:r>
              <a:rPr lang="en-US" altLang="en-US"/>
              <a:t>We all saw it coming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BE8E618B-E917-4F86-A186-692BCE616B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Rectangle 3">
            <a:extLst>
              <a:ext uri="{FF2B5EF4-FFF2-40B4-BE49-F238E27FC236}">
                <a16:creationId xmlns:a16="http://schemas.microsoft.com/office/drawing/2014/main" id="{450A0C1A-160A-4E78-916A-B8C5249CA4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Reminder from previous class of [CO</a:t>
            </a:r>
            <a:r>
              <a:rPr lang="en-US" altLang="en-US" baseline="-25000"/>
              <a:t>2</a:t>
            </a:r>
            <a:r>
              <a:rPr lang="en-US" altLang="en-US"/>
              <a:t>] impact on global warming.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86B63BD7-035D-4FBC-93B0-059BB0138B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Rectangle 3">
            <a:extLst>
              <a:ext uri="{FF2B5EF4-FFF2-40B4-BE49-F238E27FC236}">
                <a16:creationId xmlns:a16="http://schemas.microsoft.com/office/drawing/2014/main" id="{BC7710E2-F975-4E54-A971-00AC5ADDAA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However, there is more to global warming than just CO</a:t>
            </a:r>
            <a:r>
              <a:rPr lang="en-US" altLang="en-US" baseline="-25000"/>
              <a:t>2</a:t>
            </a:r>
            <a:r>
              <a:rPr lang="en-US" altLang="en-US"/>
              <a:t>.  According to the Oxford Dictionary,  radiative forcing is the increase in the trapping of outgoing </a:t>
            </a:r>
            <a:r>
              <a:rPr lang="en-US" altLang="en-US">
                <a:hlinkClick r:id="rId3"/>
              </a:rPr>
              <a:t>terrestrial radiation</a:t>
            </a:r>
            <a:r>
              <a:rPr lang="en-US" altLang="en-US"/>
              <a:t> by </a:t>
            </a:r>
            <a:r>
              <a:rPr lang="en-US" altLang="en-US">
                <a:hlinkClick r:id="rId4"/>
              </a:rPr>
              <a:t>greenhouse gases</a:t>
            </a:r>
            <a:r>
              <a:rPr lang="en-US" altLang="en-US"/>
              <a:t>.  Greenhouse gases include CO</a:t>
            </a:r>
            <a:r>
              <a:rPr lang="en-US" altLang="en-US" baseline="-25000"/>
              <a:t>2</a:t>
            </a:r>
            <a:r>
              <a:rPr lang="en-US" altLang="en-US"/>
              <a:t>, methane, nitrous oxide and halocarbons which all add to the effect of trapping the heat which is the result of the long wavelength radiation.  Aerosols and albedo tend to reflect light back and thus have a negative effect on warming.  The Net anthropogenic component is what results from mankind.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7AC2A339-1557-42EA-97B7-D6C09C6731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8B763573-8FB4-4599-9089-AC9532D11A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upper diagram are a variety of different models used for climate prediction.  Depending upon the model a 1.5-5.8</a:t>
            </a:r>
            <a:r>
              <a:rPr lang="en-US" altLang="en-US" baseline="30000"/>
              <a:t>o</a:t>
            </a:r>
            <a:r>
              <a:rPr lang="en-US" altLang="en-US"/>
              <a:t>C change is predicted between 1990 to 2100.  </a:t>
            </a:r>
          </a:p>
        </p:txBody>
      </p:sp>
      <p:sp>
        <p:nvSpPr>
          <p:cNvPr id="22531" name="Slide Number Placeholder 3">
            <a:extLst>
              <a:ext uri="{FF2B5EF4-FFF2-40B4-BE49-F238E27FC236}">
                <a16:creationId xmlns:a16="http://schemas.microsoft.com/office/drawing/2014/main" id="{D8C49D98-FCC4-47A7-AC82-AED7887118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1360C0-A192-4F12-9945-FC7544CC0E72}" type="slidenum">
              <a:rPr lang="en-US" altLang="en-US" smtClean="0"/>
              <a:pPr>
                <a:spcBef>
                  <a:spcPct val="0"/>
                </a:spcBef>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43BBA1AD-FB12-4486-A1CB-0E66D69899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Rectangle 3">
            <a:extLst>
              <a:ext uri="{FF2B5EF4-FFF2-40B4-BE49-F238E27FC236}">
                <a16:creationId xmlns:a16="http://schemas.microsoft.com/office/drawing/2014/main" id="{998A4E9D-5EE7-4BB9-A86A-89474AB2E7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Pisaster</a:t>
            </a:r>
            <a:r>
              <a:rPr lang="en-US" altLang="en-US"/>
              <a:t> is the star fish and is a predator of </a:t>
            </a:r>
            <a:r>
              <a:rPr lang="en-US" altLang="en-US" i="1"/>
              <a:t>Mytilus</a:t>
            </a:r>
            <a:r>
              <a:rPr lang="en-US" altLang="en-US"/>
              <a:t> which is a bivalve (mussel).  Upwellings or decrease in temperature cause a drop in consumption by </a:t>
            </a:r>
            <a:r>
              <a:rPr lang="en-US" altLang="en-US" i="1"/>
              <a:t>Pisaster</a:t>
            </a:r>
            <a:r>
              <a:rPr lang="en-US" altLang="en-US"/>
              <a:t>.  B is the mean per capita predation rate of </a:t>
            </a:r>
            <a:r>
              <a:rPr lang="en-US" altLang="en-US" i="1"/>
              <a:t>Pisaster</a:t>
            </a:r>
            <a:r>
              <a:rPr lang="en-US" altLang="en-US"/>
              <a:t> on added </a:t>
            </a:r>
            <a:r>
              <a:rPr lang="en-US" altLang="en-US" i="1"/>
              <a:t>Mytilus</a:t>
            </a:r>
            <a:r>
              <a:rPr lang="en-US" altLang="en-US"/>
              <a:t> and A is the high tide water temperature on those same days.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97A371E3-64DB-4BE2-AF48-D67EC060D5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Rectangle 3">
            <a:extLst>
              <a:ext uri="{FF2B5EF4-FFF2-40B4-BE49-F238E27FC236}">
                <a16:creationId xmlns:a16="http://schemas.microsoft.com/office/drawing/2014/main" id="{34787B00-DF19-45FC-94B3-8085FE08E7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1FACAED0-777F-4DB2-9759-5B75FF71B0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Rectangle 3">
            <a:extLst>
              <a:ext uri="{FF2B5EF4-FFF2-40B4-BE49-F238E27FC236}">
                <a16:creationId xmlns:a16="http://schemas.microsoft.com/office/drawing/2014/main" id="{6EBC45CE-7435-41DE-ABA3-CDE18673F1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Coelacanth thought to have gone extinct 65 MYA was found in 1938- related to lungfish and tetrapods- is going extinct now because of human predation.  Orangutan habitat is being destroyed in Indonesia over 80% of it destroyed.  Leatherback turtles are largest living sea turtles and population in Pacific is threatened by man.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B720B4F9-2934-41D8-9728-6C2C66C194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CAF1618A-2F0D-466B-B2DE-B8A0D00248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Original cause of problem for brown pelican was pesticide DDT and its ban with the action of other conservation efforts (stop hunting) have restored the pelican to the Eastern seaboard.  Estimate ~650,000 in current population.  Reintroduction of wolves into Northwest has been a success and discussed previously.  Bald Eagle removed in 2007.  there were many reasons for its previous decline which included human disturbance, habitat loss, deforestation, poaching, and pesticides.  In 1963 only 417 nesting pairs were found (~100,000 pairs in 1782).  The West Virginia Flying Squirrel was placed on endangered list mostly because of habitat loss.  Their habitat was the old-growth spruce forests and a few survived in small patches.  Us Forest Service and WV Division of Natural Resources have worked hard to restore the spruce forests which has allowed the flying squirrel to increase in numbers.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F0B5F5BD-9E7B-44CE-9B2B-B91223F1FC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Rectangle 3">
            <a:extLst>
              <a:ext uri="{FF2B5EF4-FFF2-40B4-BE49-F238E27FC236}">
                <a16:creationId xmlns:a16="http://schemas.microsoft.com/office/drawing/2014/main" id="{C4BD12FF-4CF1-4D7F-917B-CF43890870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Landscape ecology helps by bringing fragments together with “bridges” and looking at connections between fragments or changing areas between fragments.  Have fewer edge effects.  Combinations of zoning reserves and sustainable development help.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CA8B05D-F623-4CF3-B761-E615AF53E1FA}"/>
              </a:ext>
            </a:extLst>
          </p:cNvPr>
          <p:cNvSpPr>
            <a:spLocks noGrp="1"/>
          </p:cNvSpPr>
          <p:nvPr>
            <p:ph type="dt" sz="half" idx="10"/>
          </p:nvPr>
        </p:nvSpPr>
        <p:spPr/>
        <p:txBody>
          <a:bodyPr/>
          <a:lstStyle>
            <a:lvl1pPr>
              <a:defRPr/>
            </a:lvl1pPr>
          </a:lstStyle>
          <a:p>
            <a:pPr>
              <a:defRPr/>
            </a:pPr>
            <a:fld id="{0E580E47-B3F8-455A-BB24-F1B025EB3915}" type="datetimeFigureOut">
              <a:rPr lang="en-US"/>
              <a:pPr>
                <a:defRPr/>
              </a:pPr>
              <a:t>12/9/2019</a:t>
            </a:fld>
            <a:endParaRPr lang="en-US"/>
          </a:p>
        </p:txBody>
      </p:sp>
      <p:sp>
        <p:nvSpPr>
          <p:cNvPr id="5" name="Footer Placeholder 4">
            <a:extLst>
              <a:ext uri="{FF2B5EF4-FFF2-40B4-BE49-F238E27FC236}">
                <a16:creationId xmlns:a16="http://schemas.microsoft.com/office/drawing/2014/main" id="{6F146278-6317-4034-B324-F35A304591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FEDF98-1EC7-42B1-9877-483547C8A1D6}"/>
              </a:ext>
            </a:extLst>
          </p:cNvPr>
          <p:cNvSpPr>
            <a:spLocks noGrp="1"/>
          </p:cNvSpPr>
          <p:nvPr>
            <p:ph type="sldNum" sz="quarter" idx="12"/>
          </p:nvPr>
        </p:nvSpPr>
        <p:spPr/>
        <p:txBody>
          <a:bodyPr/>
          <a:lstStyle>
            <a:lvl1pPr>
              <a:defRPr/>
            </a:lvl1pPr>
          </a:lstStyle>
          <a:p>
            <a:pPr>
              <a:defRPr/>
            </a:pPr>
            <a:fld id="{81790008-316F-4529-809B-D6D7B9EE3747}" type="slidenum">
              <a:rPr lang="en-US" altLang="en-US"/>
              <a:pPr>
                <a:defRPr/>
              </a:pPr>
              <a:t>‹#›</a:t>
            </a:fld>
            <a:endParaRPr lang="en-US" altLang="en-US"/>
          </a:p>
        </p:txBody>
      </p:sp>
    </p:spTree>
    <p:extLst>
      <p:ext uri="{BB962C8B-B14F-4D97-AF65-F5344CB8AC3E}">
        <p14:creationId xmlns:p14="http://schemas.microsoft.com/office/powerpoint/2010/main" val="1700397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C7596-5523-4477-B02C-B3D5D4B4FC89}"/>
              </a:ext>
            </a:extLst>
          </p:cNvPr>
          <p:cNvSpPr>
            <a:spLocks noGrp="1"/>
          </p:cNvSpPr>
          <p:nvPr>
            <p:ph type="dt" sz="half" idx="10"/>
          </p:nvPr>
        </p:nvSpPr>
        <p:spPr/>
        <p:txBody>
          <a:bodyPr/>
          <a:lstStyle>
            <a:lvl1pPr>
              <a:defRPr/>
            </a:lvl1pPr>
          </a:lstStyle>
          <a:p>
            <a:pPr>
              <a:defRPr/>
            </a:pPr>
            <a:fld id="{ACD49559-E00A-4C35-8EC3-33FEAD03BBFE}" type="datetimeFigureOut">
              <a:rPr lang="en-US"/>
              <a:pPr>
                <a:defRPr/>
              </a:pPr>
              <a:t>12/9/2019</a:t>
            </a:fld>
            <a:endParaRPr lang="en-US"/>
          </a:p>
        </p:txBody>
      </p:sp>
      <p:sp>
        <p:nvSpPr>
          <p:cNvPr id="5" name="Footer Placeholder 4">
            <a:extLst>
              <a:ext uri="{FF2B5EF4-FFF2-40B4-BE49-F238E27FC236}">
                <a16:creationId xmlns:a16="http://schemas.microsoft.com/office/drawing/2014/main" id="{16E90E73-FE28-40CB-837A-151D816D1F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8E3171-A0A0-44F0-9955-40A23204676B}"/>
              </a:ext>
            </a:extLst>
          </p:cNvPr>
          <p:cNvSpPr>
            <a:spLocks noGrp="1"/>
          </p:cNvSpPr>
          <p:nvPr>
            <p:ph type="sldNum" sz="quarter" idx="12"/>
          </p:nvPr>
        </p:nvSpPr>
        <p:spPr/>
        <p:txBody>
          <a:bodyPr/>
          <a:lstStyle>
            <a:lvl1pPr>
              <a:defRPr/>
            </a:lvl1pPr>
          </a:lstStyle>
          <a:p>
            <a:pPr>
              <a:defRPr/>
            </a:pPr>
            <a:fld id="{5D9DE11A-CF91-4652-95DE-30F4398EF72D}" type="slidenum">
              <a:rPr lang="en-US" altLang="en-US"/>
              <a:pPr>
                <a:defRPr/>
              </a:pPr>
              <a:t>‹#›</a:t>
            </a:fld>
            <a:endParaRPr lang="en-US" altLang="en-US"/>
          </a:p>
        </p:txBody>
      </p:sp>
    </p:spTree>
    <p:extLst>
      <p:ext uri="{BB962C8B-B14F-4D97-AF65-F5344CB8AC3E}">
        <p14:creationId xmlns:p14="http://schemas.microsoft.com/office/powerpoint/2010/main" val="20513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57F1D-4192-4805-8A8E-830DA2A3B9AD}"/>
              </a:ext>
            </a:extLst>
          </p:cNvPr>
          <p:cNvSpPr>
            <a:spLocks noGrp="1"/>
          </p:cNvSpPr>
          <p:nvPr>
            <p:ph type="dt" sz="half" idx="10"/>
          </p:nvPr>
        </p:nvSpPr>
        <p:spPr/>
        <p:txBody>
          <a:bodyPr/>
          <a:lstStyle>
            <a:lvl1pPr>
              <a:defRPr/>
            </a:lvl1pPr>
          </a:lstStyle>
          <a:p>
            <a:pPr>
              <a:defRPr/>
            </a:pPr>
            <a:fld id="{D2ACCD45-5DCF-4E4D-91E8-D826AE3F5776}" type="datetimeFigureOut">
              <a:rPr lang="en-US"/>
              <a:pPr>
                <a:defRPr/>
              </a:pPr>
              <a:t>12/9/2019</a:t>
            </a:fld>
            <a:endParaRPr lang="en-US"/>
          </a:p>
        </p:txBody>
      </p:sp>
      <p:sp>
        <p:nvSpPr>
          <p:cNvPr id="5" name="Footer Placeholder 4">
            <a:extLst>
              <a:ext uri="{FF2B5EF4-FFF2-40B4-BE49-F238E27FC236}">
                <a16:creationId xmlns:a16="http://schemas.microsoft.com/office/drawing/2014/main" id="{CD200F24-0437-4DFF-95A5-A4B769A6AE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BBF1ED-BA84-4531-BA3C-BA445C210ADA}"/>
              </a:ext>
            </a:extLst>
          </p:cNvPr>
          <p:cNvSpPr>
            <a:spLocks noGrp="1"/>
          </p:cNvSpPr>
          <p:nvPr>
            <p:ph type="sldNum" sz="quarter" idx="12"/>
          </p:nvPr>
        </p:nvSpPr>
        <p:spPr/>
        <p:txBody>
          <a:bodyPr/>
          <a:lstStyle>
            <a:lvl1pPr>
              <a:defRPr/>
            </a:lvl1pPr>
          </a:lstStyle>
          <a:p>
            <a:pPr>
              <a:defRPr/>
            </a:pPr>
            <a:fld id="{61A02F08-CB7E-41DA-9CF5-C45F5A8B33FD}" type="slidenum">
              <a:rPr lang="en-US" altLang="en-US"/>
              <a:pPr>
                <a:defRPr/>
              </a:pPr>
              <a:t>‹#›</a:t>
            </a:fld>
            <a:endParaRPr lang="en-US" altLang="en-US"/>
          </a:p>
        </p:txBody>
      </p:sp>
    </p:spTree>
    <p:extLst>
      <p:ext uri="{BB962C8B-B14F-4D97-AF65-F5344CB8AC3E}">
        <p14:creationId xmlns:p14="http://schemas.microsoft.com/office/powerpoint/2010/main" val="265598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0684F-7245-48B5-B9DE-FF7A27A60CDA}"/>
              </a:ext>
            </a:extLst>
          </p:cNvPr>
          <p:cNvSpPr>
            <a:spLocks noGrp="1"/>
          </p:cNvSpPr>
          <p:nvPr>
            <p:ph type="dt" sz="half" idx="10"/>
          </p:nvPr>
        </p:nvSpPr>
        <p:spPr/>
        <p:txBody>
          <a:bodyPr/>
          <a:lstStyle>
            <a:lvl1pPr>
              <a:defRPr/>
            </a:lvl1pPr>
          </a:lstStyle>
          <a:p>
            <a:pPr>
              <a:defRPr/>
            </a:pPr>
            <a:fld id="{ABBA5060-90C3-4FB6-843B-B739DAE431EE}" type="datetimeFigureOut">
              <a:rPr lang="en-US"/>
              <a:pPr>
                <a:defRPr/>
              </a:pPr>
              <a:t>12/9/2019</a:t>
            </a:fld>
            <a:endParaRPr lang="en-US"/>
          </a:p>
        </p:txBody>
      </p:sp>
      <p:sp>
        <p:nvSpPr>
          <p:cNvPr id="5" name="Footer Placeholder 4">
            <a:extLst>
              <a:ext uri="{FF2B5EF4-FFF2-40B4-BE49-F238E27FC236}">
                <a16:creationId xmlns:a16="http://schemas.microsoft.com/office/drawing/2014/main" id="{F4BBB654-767B-4B3E-932F-9B475D62F8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DA5DC9-1B9A-4E57-80EA-1210D1ED904E}"/>
              </a:ext>
            </a:extLst>
          </p:cNvPr>
          <p:cNvSpPr>
            <a:spLocks noGrp="1"/>
          </p:cNvSpPr>
          <p:nvPr>
            <p:ph type="sldNum" sz="quarter" idx="12"/>
          </p:nvPr>
        </p:nvSpPr>
        <p:spPr/>
        <p:txBody>
          <a:bodyPr/>
          <a:lstStyle>
            <a:lvl1pPr>
              <a:defRPr/>
            </a:lvl1pPr>
          </a:lstStyle>
          <a:p>
            <a:pPr>
              <a:defRPr/>
            </a:pPr>
            <a:fld id="{F234DFE1-8C24-4E04-B1A0-B4E444A5F072}" type="slidenum">
              <a:rPr lang="en-US" altLang="en-US"/>
              <a:pPr>
                <a:defRPr/>
              </a:pPr>
              <a:t>‹#›</a:t>
            </a:fld>
            <a:endParaRPr lang="en-US" altLang="en-US"/>
          </a:p>
        </p:txBody>
      </p:sp>
    </p:spTree>
    <p:extLst>
      <p:ext uri="{BB962C8B-B14F-4D97-AF65-F5344CB8AC3E}">
        <p14:creationId xmlns:p14="http://schemas.microsoft.com/office/powerpoint/2010/main" val="195132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1F03CE-5255-4644-8566-F700E29A6BC2}"/>
              </a:ext>
            </a:extLst>
          </p:cNvPr>
          <p:cNvSpPr>
            <a:spLocks noGrp="1"/>
          </p:cNvSpPr>
          <p:nvPr>
            <p:ph type="dt" sz="half" idx="10"/>
          </p:nvPr>
        </p:nvSpPr>
        <p:spPr/>
        <p:txBody>
          <a:bodyPr/>
          <a:lstStyle>
            <a:lvl1pPr>
              <a:defRPr/>
            </a:lvl1pPr>
          </a:lstStyle>
          <a:p>
            <a:pPr>
              <a:defRPr/>
            </a:pPr>
            <a:fld id="{A576FC1C-BA21-45AD-AA18-586BAF3C6AD4}" type="datetimeFigureOut">
              <a:rPr lang="en-US"/>
              <a:pPr>
                <a:defRPr/>
              </a:pPr>
              <a:t>12/9/2019</a:t>
            </a:fld>
            <a:endParaRPr lang="en-US"/>
          </a:p>
        </p:txBody>
      </p:sp>
      <p:sp>
        <p:nvSpPr>
          <p:cNvPr id="5" name="Footer Placeholder 4">
            <a:extLst>
              <a:ext uri="{FF2B5EF4-FFF2-40B4-BE49-F238E27FC236}">
                <a16:creationId xmlns:a16="http://schemas.microsoft.com/office/drawing/2014/main" id="{CCDFFD7D-1BC9-4B1C-8EAA-1BBD2F461B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1D37F7-8C74-4FDC-BCA7-CA2BEA18458C}"/>
              </a:ext>
            </a:extLst>
          </p:cNvPr>
          <p:cNvSpPr>
            <a:spLocks noGrp="1"/>
          </p:cNvSpPr>
          <p:nvPr>
            <p:ph type="sldNum" sz="quarter" idx="12"/>
          </p:nvPr>
        </p:nvSpPr>
        <p:spPr/>
        <p:txBody>
          <a:bodyPr/>
          <a:lstStyle>
            <a:lvl1pPr>
              <a:defRPr/>
            </a:lvl1pPr>
          </a:lstStyle>
          <a:p>
            <a:pPr>
              <a:defRPr/>
            </a:pPr>
            <a:fld id="{4823D1F1-E49C-4A68-81B0-A8469D1AD7CF}" type="slidenum">
              <a:rPr lang="en-US" altLang="en-US"/>
              <a:pPr>
                <a:defRPr/>
              </a:pPr>
              <a:t>‹#›</a:t>
            </a:fld>
            <a:endParaRPr lang="en-US" altLang="en-US"/>
          </a:p>
        </p:txBody>
      </p:sp>
    </p:spTree>
    <p:extLst>
      <p:ext uri="{BB962C8B-B14F-4D97-AF65-F5344CB8AC3E}">
        <p14:creationId xmlns:p14="http://schemas.microsoft.com/office/powerpoint/2010/main" val="236590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808E035-5A84-475A-A2CD-1D5817A44749}"/>
              </a:ext>
            </a:extLst>
          </p:cNvPr>
          <p:cNvSpPr>
            <a:spLocks noGrp="1"/>
          </p:cNvSpPr>
          <p:nvPr>
            <p:ph type="dt" sz="half" idx="10"/>
          </p:nvPr>
        </p:nvSpPr>
        <p:spPr/>
        <p:txBody>
          <a:bodyPr/>
          <a:lstStyle>
            <a:lvl1pPr>
              <a:defRPr/>
            </a:lvl1pPr>
          </a:lstStyle>
          <a:p>
            <a:pPr>
              <a:defRPr/>
            </a:pPr>
            <a:fld id="{956DDE4C-FB8B-4DDA-B2E4-02AC56640306}" type="datetimeFigureOut">
              <a:rPr lang="en-US"/>
              <a:pPr>
                <a:defRPr/>
              </a:pPr>
              <a:t>12/9/2019</a:t>
            </a:fld>
            <a:endParaRPr lang="en-US"/>
          </a:p>
        </p:txBody>
      </p:sp>
      <p:sp>
        <p:nvSpPr>
          <p:cNvPr id="6" name="Footer Placeholder 4">
            <a:extLst>
              <a:ext uri="{FF2B5EF4-FFF2-40B4-BE49-F238E27FC236}">
                <a16:creationId xmlns:a16="http://schemas.microsoft.com/office/drawing/2014/main" id="{41FF8679-CC5E-47F4-AA60-EB2474465D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88DAFB-BDD2-4B51-9954-FA32A7E905A5}"/>
              </a:ext>
            </a:extLst>
          </p:cNvPr>
          <p:cNvSpPr>
            <a:spLocks noGrp="1"/>
          </p:cNvSpPr>
          <p:nvPr>
            <p:ph type="sldNum" sz="quarter" idx="12"/>
          </p:nvPr>
        </p:nvSpPr>
        <p:spPr/>
        <p:txBody>
          <a:bodyPr/>
          <a:lstStyle>
            <a:lvl1pPr>
              <a:defRPr/>
            </a:lvl1pPr>
          </a:lstStyle>
          <a:p>
            <a:pPr>
              <a:defRPr/>
            </a:pPr>
            <a:fld id="{6001819B-E17C-468B-AE3A-CDE4B7B0F52F}" type="slidenum">
              <a:rPr lang="en-US" altLang="en-US"/>
              <a:pPr>
                <a:defRPr/>
              </a:pPr>
              <a:t>‹#›</a:t>
            </a:fld>
            <a:endParaRPr lang="en-US" altLang="en-US"/>
          </a:p>
        </p:txBody>
      </p:sp>
    </p:spTree>
    <p:extLst>
      <p:ext uri="{BB962C8B-B14F-4D97-AF65-F5344CB8AC3E}">
        <p14:creationId xmlns:p14="http://schemas.microsoft.com/office/powerpoint/2010/main" val="4116310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22AC2F9-4E66-436F-8756-E3FD7D58C0C7}"/>
              </a:ext>
            </a:extLst>
          </p:cNvPr>
          <p:cNvSpPr>
            <a:spLocks noGrp="1"/>
          </p:cNvSpPr>
          <p:nvPr>
            <p:ph type="dt" sz="half" idx="10"/>
          </p:nvPr>
        </p:nvSpPr>
        <p:spPr/>
        <p:txBody>
          <a:bodyPr/>
          <a:lstStyle>
            <a:lvl1pPr>
              <a:defRPr/>
            </a:lvl1pPr>
          </a:lstStyle>
          <a:p>
            <a:pPr>
              <a:defRPr/>
            </a:pPr>
            <a:fld id="{A8FB3C92-FB63-463D-A368-7CA24C5DBDD8}" type="datetimeFigureOut">
              <a:rPr lang="en-US"/>
              <a:pPr>
                <a:defRPr/>
              </a:pPr>
              <a:t>12/9/2019</a:t>
            </a:fld>
            <a:endParaRPr lang="en-US"/>
          </a:p>
        </p:txBody>
      </p:sp>
      <p:sp>
        <p:nvSpPr>
          <p:cNvPr id="8" name="Footer Placeholder 4">
            <a:extLst>
              <a:ext uri="{FF2B5EF4-FFF2-40B4-BE49-F238E27FC236}">
                <a16:creationId xmlns:a16="http://schemas.microsoft.com/office/drawing/2014/main" id="{BFFB7E40-149F-4E79-846F-7A04E7A8E9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BEE3EA3-4851-40EF-9055-02C982D356B7}"/>
              </a:ext>
            </a:extLst>
          </p:cNvPr>
          <p:cNvSpPr>
            <a:spLocks noGrp="1"/>
          </p:cNvSpPr>
          <p:nvPr>
            <p:ph type="sldNum" sz="quarter" idx="12"/>
          </p:nvPr>
        </p:nvSpPr>
        <p:spPr/>
        <p:txBody>
          <a:bodyPr/>
          <a:lstStyle>
            <a:lvl1pPr>
              <a:defRPr/>
            </a:lvl1pPr>
          </a:lstStyle>
          <a:p>
            <a:pPr>
              <a:defRPr/>
            </a:pPr>
            <a:fld id="{ECBE8846-DAF4-4EC0-84C5-9BC989C43273}" type="slidenum">
              <a:rPr lang="en-US" altLang="en-US"/>
              <a:pPr>
                <a:defRPr/>
              </a:pPr>
              <a:t>‹#›</a:t>
            </a:fld>
            <a:endParaRPr lang="en-US" altLang="en-US"/>
          </a:p>
        </p:txBody>
      </p:sp>
    </p:spTree>
    <p:extLst>
      <p:ext uri="{BB962C8B-B14F-4D97-AF65-F5344CB8AC3E}">
        <p14:creationId xmlns:p14="http://schemas.microsoft.com/office/powerpoint/2010/main" val="1407783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7C4A6D0-42DC-4324-A6ED-BC2AC923C6F3}"/>
              </a:ext>
            </a:extLst>
          </p:cNvPr>
          <p:cNvSpPr>
            <a:spLocks noGrp="1"/>
          </p:cNvSpPr>
          <p:nvPr>
            <p:ph type="dt" sz="half" idx="10"/>
          </p:nvPr>
        </p:nvSpPr>
        <p:spPr/>
        <p:txBody>
          <a:bodyPr/>
          <a:lstStyle>
            <a:lvl1pPr>
              <a:defRPr/>
            </a:lvl1pPr>
          </a:lstStyle>
          <a:p>
            <a:pPr>
              <a:defRPr/>
            </a:pPr>
            <a:fld id="{7D58247E-33A1-4D81-B104-7FA4C3F33928}" type="datetimeFigureOut">
              <a:rPr lang="en-US"/>
              <a:pPr>
                <a:defRPr/>
              </a:pPr>
              <a:t>12/9/2019</a:t>
            </a:fld>
            <a:endParaRPr lang="en-US"/>
          </a:p>
        </p:txBody>
      </p:sp>
      <p:sp>
        <p:nvSpPr>
          <p:cNvPr id="4" name="Footer Placeholder 4">
            <a:extLst>
              <a:ext uri="{FF2B5EF4-FFF2-40B4-BE49-F238E27FC236}">
                <a16:creationId xmlns:a16="http://schemas.microsoft.com/office/drawing/2014/main" id="{0AA9237A-3486-4AEA-A097-A452B920A1B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6E711C8-2259-4E91-8AFE-33CA4FEC96F8}"/>
              </a:ext>
            </a:extLst>
          </p:cNvPr>
          <p:cNvSpPr>
            <a:spLocks noGrp="1"/>
          </p:cNvSpPr>
          <p:nvPr>
            <p:ph type="sldNum" sz="quarter" idx="12"/>
          </p:nvPr>
        </p:nvSpPr>
        <p:spPr/>
        <p:txBody>
          <a:bodyPr/>
          <a:lstStyle>
            <a:lvl1pPr>
              <a:defRPr/>
            </a:lvl1pPr>
          </a:lstStyle>
          <a:p>
            <a:pPr>
              <a:defRPr/>
            </a:pPr>
            <a:fld id="{9BDABDD8-7073-4A5D-8AB9-037E4DE112AF}" type="slidenum">
              <a:rPr lang="en-US" altLang="en-US"/>
              <a:pPr>
                <a:defRPr/>
              </a:pPr>
              <a:t>‹#›</a:t>
            </a:fld>
            <a:endParaRPr lang="en-US" altLang="en-US"/>
          </a:p>
        </p:txBody>
      </p:sp>
    </p:spTree>
    <p:extLst>
      <p:ext uri="{BB962C8B-B14F-4D97-AF65-F5344CB8AC3E}">
        <p14:creationId xmlns:p14="http://schemas.microsoft.com/office/powerpoint/2010/main" val="667935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87A06D-9814-4DF1-B9C7-51306A8D5256}"/>
              </a:ext>
            </a:extLst>
          </p:cNvPr>
          <p:cNvSpPr>
            <a:spLocks noGrp="1"/>
          </p:cNvSpPr>
          <p:nvPr>
            <p:ph type="dt" sz="half" idx="10"/>
          </p:nvPr>
        </p:nvSpPr>
        <p:spPr/>
        <p:txBody>
          <a:bodyPr/>
          <a:lstStyle>
            <a:lvl1pPr>
              <a:defRPr/>
            </a:lvl1pPr>
          </a:lstStyle>
          <a:p>
            <a:pPr>
              <a:defRPr/>
            </a:pPr>
            <a:fld id="{AAB375A3-3D39-4F24-9DEE-FA3DD23D9550}" type="datetimeFigureOut">
              <a:rPr lang="en-US"/>
              <a:pPr>
                <a:defRPr/>
              </a:pPr>
              <a:t>12/9/2019</a:t>
            </a:fld>
            <a:endParaRPr lang="en-US"/>
          </a:p>
        </p:txBody>
      </p:sp>
      <p:sp>
        <p:nvSpPr>
          <p:cNvPr id="3" name="Footer Placeholder 4">
            <a:extLst>
              <a:ext uri="{FF2B5EF4-FFF2-40B4-BE49-F238E27FC236}">
                <a16:creationId xmlns:a16="http://schemas.microsoft.com/office/drawing/2014/main" id="{B7D2396D-3A8A-4F69-9F96-71A1DA6DA95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EC10A8C-1286-46B6-9854-14964061B5EA}"/>
              </a:ext>
            </a:extLst>
          </p:cNvPr>
          <p:cNvSpPr>
            <a:spLocks noGrp="1"/>
          </p:cNvSpPr>
          <p:nvPr>
            <p:ph type="sldNum" sz="quarter" idx="12"/>
          </p:nvPr>
        </p:nvSpPr>
        <p:spPr/>
        <p:txBody>
          <a:bodyPr/>
          <a:lstStyle>
            <a:lvl1pPr>
              <a:defRPr/>
            </a:lvl1pPr>
          </a:lstStyle>
          <a:p>
            <a:pPr>
              <a:defRPr/>
            </a:pPr>
            <a:fld id="{C88F99C1-5F48-4A49-895E-708E94C0A66D}" type="slidenum">
              <a:rPr lang="en-US" altLang="en-US"/>
              <a:pPr>
                <a:defRPr/>
              </a:pPr>
              <a:t>‹#›</a:t>
            </a:fld>
            <a:endParaRPr lang="en-US" altLang="en-US"/>
          </a:p>
        </p:txBody>
      </p:sp>
    </p:spTree>
    <p:extLst>
      <p:ext uri="{BB962C8B-B14F-4D97-AF65-F5344CB8AC3E}">
        <p14:creationId xmlns:p14="http://schemas.microsoft.com/office/powerpoint/2010/main" val="48645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978DC16-0480-474B-893E-9B05F46F030C}"/>
              </a:ext>
            </a:extLst>
          </p:cNvPr>
          <p:cNvSpPr>
            <a:spLocks noGrp="1"/>
          </p:cNvSpPr>
          <p:nvPr>
            <p:ph type="dt" sz="half" idx="10"/>
          </p:nvPr>
        </p:nvSpPr>
        <p:spPr/>
        <p:txBody>
          <a:bodyPr/>
          <a:lstStyle>
            <a:lvl1pPr>
              <a:defRPr/>
            </a:lvl1pPr>
          </a:lstStyle>
          <a:p>
            <a:pPr>
              <a:defRPr/>
            </a:pPr>
            <a:fld id="{B611FF0E-D90F-4304-A678-95D07D67F21A}" type="datetimeFigureOut">
              <a:rPr lang="en-US"/>
              <a:pPr>
                <a:defRPr/>
              </a:pPr>
              <a:t>12/9/2019</a:t>
            </a:fld>
            <a:endParaRPr lang="en-US"/>
          </a:p>
        </p:txBody>
      </p:sp>
      <p:sp>
        <p:nvSpPr>
          <p:cNvPr id="6" name="Footer Placeholder 4">
            <a:extLst>
              <a:ext uri="{FF2B5EF4-FFF2-40B4-BE49-F238E27FC236}">
                <a16:creationId xmlns:a16="http://schemas.microsoft.com/office/drawing/2014/main" id="{47EAAB04-059A-483D-AFE3-7E0F9F21241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FD5BE7-7CBB-4AD4-B71F-C27439D134A7}"/>
              </a:ext>
            </a:extLst>
          </p:cNvPr>
          <p:cNvSpPr>
            <a:spLocks noGrp="1"/>
          </p:cNvSpPr>
          <p:nvPr>
            <p:ph type="sldNum" sz="quarter" idx="12"/>
          </p:nvPr>
        </p:nvSpPr>
        <p:spPr/>
        <p:txBody>
          <a:bodyPr/>
          <a:lstStyle>
            <a:lvl1pPr>
              <a:defRPr/>
            </a:lvl1pPr>
          </a:lstStyle>
          <a:p>
            <a:pPr>
              <a:defRPr/>
            </a:pPr>
            <a:fld id="{64236F33-E770-457A-933E-CBDE7E6F234F}" type="slidenum">
              <a:rPr lang="en-US" altLang="en-US"/>
              <a:pPr>
                <a:defRPr/>
              </a:pPr>
              <a:t>‹#›</a:t>
            </a:fld>
            <a:endParaRPr lang="en-US" altLang="en-US"/>
          </a:p>
        </p:txBody>
      </p:sp>
    </p:spTree>
    <p:extLst>
      <p:ext uri="{BB962C8B-B14F-4D97-AF65-F5344CB8AC3E}">
        <p14:creationId xmlns:p14="http://schemas.microsoft.com/office/powerpoint/2010/main" val="86542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5B59360-4764-489C-8013-19D5949FE5F4}"/>
              </a:ext>
            </a:extLst>
          </p:cNvPr>
          <p:cNvSpPr>
            <a:spLocks noGrp="1"/>
          </p:cNvSpPr>
          <p:nvPr>
            <p:ph type="dt" sz="half" idx="10"/>
          </p:nvPr>
        </p:nvSpPr>
        <p:spPr/>
        <p:txBody>
          <a:bodyPr/>
          <a:lstStyle>
            <a:lvl1pPr>
              <a:defRPr/>
            </a:lvl1pPr>
          </a:lstStyle>
          <a:p>
            <a:pPr>
              <a:defRPr/>
            </a:pPr>
            <a:fld id="{923EA3D5-147D-4D4E-9481-A938A55F1498}" type="datetimeFigureOut">
              <a:rPr lang="en-US"/>
              <a:pPr>
                <a:defRPr/>
              </a:pPr>
              <a:t>12/9/2019</a:t>
            </a:fld>
            <a:endParaRPr lang="en-US"/>
          </a:p>
        </p:txBody>
      </p:sp>
      <p:sp>
        <p:nvSpPr>
          <p:cNvPr id="6" name="Footer Placeholder 4">
            <a:extLst>
              <a:ext uri="{FF2B5EF4-FFF2-40B4-BE49-F238E27FC236}">
                <a16:creationId xmlns:a16="http://schemas.microsoft.com/office/drawing/2014/main" id="{B0A7FC30-48F0-4AD9-93A3-99756FFD5BE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3D3A493-A690-4153-BB1A-CB5B48E7DCC4}"/>
              </a:ext>
            </a:extLst>
          </p:cNvPr>
          <p:cNvSpPr>
            <a:spLocks noGrp="1"/>
          </p:cNvSpPr>
          <p:nvPr>
            <p:ph type="sldNum" sz="quarter" idx="12"/>
          </p:nvPr>
        </p:nvSpPr>
        <p:spPr/>
        <p:txBody>
          <a:bodyPr/>
          <a:lstStyle>
            <a:lvl1pPr>
              <a:defRPr/>
            </a:lvl1pPr>
          </a:lstStyle>
          <a:p>
            <a:pPr>
              <a:defRPr/>
            </a:pPr>
            <a:fld id="{EDCAA5C8-CB41-4FB1-986C-5EAEB7F432A1}" type="slidenum">
              <a:rPr lang="en-US" altLang="en-US"/>
              <a:pPr>
                <a:defRPr/>
              </a:pPr>
              <a:t>‹#›</a:t>
            </a:fld>
            <a:endParaRPr lang="en-US" altLang="en-US"/>
          </a:p>
        </p:txBody>
      </p:sp>
    </p:spTree>
    <p:extLst>
      <p:ext uri="{BB962C8B-B14F-4D97-AF65-F5344CB8AC3E}">
        <p14:creationId xmlns:p14="http://schemas.microsoft.com/office/powerpoint/2010/main" val="419102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BBCA864-13ED-49EB-A46F-1A0BF70AC62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66EB73B-B31D-485F-A5A1-18016A44D48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CFD3BB9-0DE4-744D-9762-B6C93F0418C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2588993-E1FD-4FAF-B069-44A8756A8928}" type="datetimeFigureOut">
              <a:rPr lang="en-US"/>
              <a:pPr>
                <a:defRPr/>
              </a:pPr>
              <a:t>12/9/2019</a:t>
            </a:fld>
            <a:endParaRPr lang="en-US"/>
          </a:p>
        </p:txBody>
      </p:sp>
      <p:sp>
        <p:nvSpPr>
          <p:cNvPr id="5" name="Footer Placeholder 4">
            <a:extLst>
              <a:ext uri="{FF2B5EF4-FFF2-40B4-BE49-F238E27FC236}">
                <a16:creationId xmlns:a16="http://schemas.microsoft.com/office/drawing/2014/main" id="{6E46FF06-B485-B247-979D-17B2E9BB913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808D154E-E280-064F-B86D-E36D62F12BC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C78AB01-66C4-474E-A751-78EFFBA832B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hyperlink" Target="http://intro.bio.rpi.edu/videos/Full%20Steam%20-%20David%20Gray%20and%20Annie%20Lennox-czvxyDgqxmM.mp4" TargetMode="External"/><Relationship Id="rId5" Type="http://schemas.openxmlformats.org/officeDocument/2006/relationships/hyperlink" Target="http://www.youtube.com/watch?v=czvxyDgqxmM&amp;feature=player_embedded"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hyperlink" Target="http://intro.bio.rpi.edu/Studio/3Ecology/7/1Pre/HEAT.wmv" TargetMode="External"/><Relationship Id="rId4" Type="http://schemas.openxmlformats.org/officeDocument/2006/relationships/hyperlink" Target="https://youtu.be/9UPIoNVCv1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hyperlink" Target="http://upload.wikimedia.org/wikipedia/commons/b/bb/Radiative-forcings.sv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Content Placeholder 5">
            <a:extLst>
              <a:ext uri="{FF2B5EF4-FFF2-40B4-BE49-F238E27FC236}">
                <a16:creationId xmlns:a16="http://schemas.microsoft.com/office/drawing/2014/main" id="{71C95767-7B9E-49E1-B0C8-657E947CFAF9}"/>
              </a:ext>
            </a:extLst>
          </p:cNvPr>
          <p:cNvSpPr>
            <a:spLocks noGrp="1"/>
          </p:cNvSpPr>
          <p:nvPr>
            <p:ph idx="1"/>
          </p:nvPr>
        </p:nvSpPr>
        <p:spPr>
          <a:xfrm>
            <a:off x="152400" y="2667000"/>
            <a:ext cx="9144000" cy="1600200"/>
          </a:xfrm>
        </p:spPr>
        <p:txBody>
          <a:bodyPr/>
          <a:lstStyle/>
          <a:p>
            <a:pPr eaLnBrk="1" hangingPunct="1">
              <a:buFont typeface="Arial" panose="020B0604020202020204" pitchFamily="34" charset="0"/>
              <a:buNone/>
            </a:pPr>
            <a:r>
              <a:rPr lang="en-US" altLang="en-US" sz="4200" b="1">
                <a:solidFill>
                  <a:srgbClr val="FF0000"/>
                </a:solidFill>
              </a:rPr>
              <a:t>The Future of Planet Earth: </a:t>
            </a:r>
          </a:p>
          <a:p>
            <a:pPr eaLnBrk="1" hangingPunct="1">
              <a:buFont typeface="Arial" panose="020B0604020202020204" pitchFamily="34" charset="0"/>
              <a:buNone/>
            </a:pPr>
            <a:r>
              <a:rPr lang="en-US" altLang="en-US" sz="4200" b="1">
                <a:solidFill>
                  <a:srgbClr val="FF0000"/>
                </a:solidFill>
              </a:rPr>
              <a:t>Reminders from previous classes</a:t>
            </a:r>
          </a:p>
        </p:txBody>
      </p:sp>
      <p:pic>
        <p:nvPicPr>
          <p:cNvPr id="14339" name="Picture 2" descr="http://static.guim.co.uk/Guardian/environment/gallery/2007/nov/07/wildlife/PD8402359@A-large-flock-of-star-5333.jpg">
            <a:extLst>
              <a:ext uri="{FF2B5EF4-FFF2-40B4-BE49-F238E27FC236}">
                <a16:creationId xmlns:a16="http://schemas.microsoft.com/office/drawing/2014/main" id="{F4919B5E-0C5C-481E-A34A-E464FD108FB3}"/>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8000"/>
          <a:stretch>
            <a:fillRect/>
          </a:stretch>
        </p:blipFill>
        <p:spPr bwMode="auto">
          <a:xfrm>
            <a:off x="4419600" y="762000"/>
            <a:ext cx="1295400" cy="1524000"/>
          </a:xfrm>
          <a:prstGeom prst="rect">
            <a:avLst/>
          </a:prstGeom>
          <a:noFill/>
          <a:ln w="19050">
            <a:solidFill>
              <a:srgbClr val="FF99FF"/>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5" descr="logisticGrowth">
            <a:extLst>
              <a:ext uri="{FF2B5EF4-FFF2-40B4-BE49-F238E27FC236}">
                <a16:creationId xmlns:a16="http://schemas.microsoft.com/office/drawing/2014/main" id="{38680986-BEAD-43CC-B7DF-96F24DBB0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31242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3">
            <a:extLst>
              <a:ext uri="{FF2B5EF4-FFF2-40B4-BE49-F238E27FC236}">
                <a16:creationId xmlns:a16="http://schemas.microsoft.com/office/drawing/2014/main" id="{D5190D12-87C5-4CF3-B7F1-D53CC6A9F7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609600"/>
            <a:ext cx="17256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4">
            <a:extLst>
              <a:ext uri="{FF2B5EF4-FFF2-40B4-BE49-F238E27FC236}">
                <a16:creationId xmlns:a16="http://schemas.microsoft.com/office/drawing/2014/main" id="{2C6A0854-0537-456F-B92D-CB79B02BD5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419600"/>
            <a:ext cx="19050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4">
            <a:extLst>
              <a:ext uri="{FF2B5EF4-FFF2-40B4-BE49-F238E27FC236}">
                <a16:creationId xmlns:a16="http://schemas.microsoft.com/office/drawing/2014/main" id="{4B46DF6C-9B83-4923-A18E-F3743DE0AE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4572000"/>
            <a:ext cx="22098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30" descr="eagle">
            <a:extLst>
              <a:ext uri="{FF2B5EF4-FFF2-40B4-BE49-F238E27FC236}">
                <a16:creationId xmlns:a16="http://schemas.microsoft.com/office/drawing/2014/main" id="{6943FA64-D1A3-4D86-B135-05CD21C29D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8607" t="6378" r="20930" b="12756"/>
          <a:stretch>
            <a:fillRect/>
          </a:stretch>
        </p:blipFill>
        <p:spPr bwMode="auto">
          <a:xfrm>
            <a:off x="3886200" y="4495800"/>
            <a:ext cx="1524000" cy="1641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855456ED-24F4-403B-B85B-51B4AE34E63E}"/>
              </a:ext>
            </a:extLst>
          </p:cNvPr>
          <p:cNvSpPr>
            <a:spLocks noGrp="1"/>
          </p:cNvSpPr>
          <p:nvPr>
            <p:ph type="title"/>
          </p:nvPr>
        </p:nvSpPr>
        <p:spPr/>
        <p:txBody>
          <a:bodyPr/>
          <a:lstStyle/>
          <a:p>
            <a:r>
              <a:rPr lang="en-US" altLang="en-US" sz="4000">
                <a:solidFill>
                  <a:srgbClr val="DA0000"/>
                </a:solidFill>
              </a:rPr>
              <a:t>What made the success stories happen?</a:t>
            </a:r>
          </a:p>
        </p:txBody>
      </p:sp>
      <p:sp>
        <p:nvSpPr>
          <p:cNvPr id="31746" name="Rectangle 3">
            <a:extLst>
              <a:ext uri="{FF2B5EF4-FFF2-40B4-BE49-F238E27FC236}">
                <a16:creationId xmlns:a16="http://schemas.microsoft.com/office/drawing/2014/main" id="{7DA3860D-3A3D-4C7F-A6CB-63D21562E7BB}"/>
              </a:ext>
            </a:extLst>
          </p:cNvPr>
          <p:cNvSpPr>
            <a:spLocks noGrp="1"/>
          </p:cNvSpPr>
          <p:nvPr>
            <p:ph type="body" idx="1"/>
          </p:nvPr>
        </p:nvSpPr>
        <p:spPr/>
        <p:txBody>
          <a:bodyPr/>
          <a:lstStyle/>
          <a:p>
            <a:pPr>
              <a:lnSpc>
                <a:spcPct val="90000"/>
              </a:lnSpc>
            </a:pPr>
            <a:r>
              <a:rPr lang="en-US" altLang="en-US"/>
              <a:t>A plan for protecting species- The Endangered Species Act and conservation efforts</a:t>
            </a:r>
          </a:p>
          <a:p>
            <a:pPr>
              <a:lnSpc>
                <a:spcPct val="90000"/>
              </a:lnSpc>
            </a:pPr>
            <a:r>
              <a:rPr lang="en-US" altLang="en-US"/>
              <a:t>Landscape ecology- save the ecosystem not just the individuals</a:t>
            </a:r>
          </a:p>
          <a:p>
            <a:pPr>
              <a:lnSpc>
                <a:spcPct val="90000"/>
              </a:lnSpc>
            </a:pPr>
            <a:r>
              <a:rPr lang="en-US" altLang="en-US"/>
              <a:t>Protect biodiversity hotspots by making reserves</a:t>
            </a:r>
          </a:p>
          <a:p>
            <a:pPr>
              <a:lnSpc>
                <a:spcPct val="90000"/>
              </a:lnSpc>
            </a:pPr>
            <a:r>
              <a:rPr lang="en-US" altLang="en-US"/>
              <a:t>Restoration ecology to restore habitats as occured with the flying squirrel.  </a:t>
            </a:r>
          </a:p>
          <a:p>
            <a:pPr>
              <a:lnSpc>
                <a:spcPct val="90000"/>
              </a:lnSpc>
            </a:pPr>
            <a:r>
              <a:rPr lang="en-US" altLang="en-US">
                <a:solidFill>
                  <a:srgbClr val="DA0000"/>
                </a:solidFill>
              </a:rPr>
              <a:t>AND SUSTAINABLE DEVELOPMENT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03F31ED4-2494-4CCA-ADEC-0FB387410458}"/>
              </a:ext>
            </a:extLst>
          </p:cNvPr>
          <p:cNvSpPr>
            <a:spLocks noGrp="1"/>
          </p:cNvSpPr>
          <p:nvPr>
            <p:ph type="title"/>
          </p:nvPr>
        </p:nvSpPr>
        <p:spPr/>
        <p:txBody>
          <a:bodyPr/>
          <a:lstStyle/>
          <a:p>
            <a:r>
              <a:rPr lang="en-US" altLang="en-US"/>
              <a:t>Radical solutions</a:t>
            </a:r>
          </a:p>
        </p:txBody>
      </p:sp>
      <p:sp>
        <p:nvSpPr>
          <p:cNvPr id="33794" name="Content Placeholder 2">
            <a:extLst>
              <a:ext uri="{FF2B5EF4-FFF2-40B4-BE49-F238E27FC236}">
                <a16:creationId xmlns:a16="http://schemas.microsoft.com/office/drawing/2014/main" id="{80FAA7D2-1272-4785-B388-21B659C71DB8}"/>
              </a:ext>
            </a:extLst>
          </p:cNvPr>
          <p:cNvSpPr>
            <a:spLocks noGrp="1"/>
          </p:cNvSpPr>
          <p:nvPr>
            <p:ph idx="1"/>
          </p:nvPr>
        </p:nvSpPr>
        <p:spPr/>
        <p:txBody>
          <a:bodyPr/>
          <a:lstStyle/>
          <a:p>
            <a:r>
              <a:rPr lang="en-US" altLang="en-US" sz="2400"/>
              <a:t>Drones used to fight deforestation.  Plant more trees where it is difficult for human travel but easy to send drones to drop seeds</a:t>
            </a:r>
          </a:p>
          <a:p>
            <a:r>
              <a:rPr lang="en-US" altLang="en-US" sz="2400"/>
              <a:t>Clean up great Pacific Garbage Pack by floatation and slowly collect it.</a:t>
            </a:r>
          </a:p>
          <a:p>
            <a:r>
              <a:rPr lang="en-US" altLang="en-US" sz="2400"/>
              <a:t>Use of “anonymous hexacopter” to video and detect sensor information on polar bears behavior and decreased ice</a:t>
            </a:r>
          </a:p>
          <a:p>
            <a:r>
              <a:rPr lang="en-US" altLang="en-US" sz="2400"/>
              <a:t>Use LED lighting with indoor hydroponic crops and get more cycles/yr than outdoor growth (22h of light exposure)</a:t>
            </a:r>
          </a:p>
          <a:p>
            <a:r>
              <a:rPr lang="en-US" altLang="en-US" sz="2400"/>
              <a:t>Use road-side sensors as in speed traps to monitor animal movement and send alert- decrease road kill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36ADB34-35F9-4F55-A1B5-33E6E1F49848}"/>
              </a:ext>
            </a:extLst>
          </p:cNvPr>
          <p:cNvSpPr>
            <a:spLocks noGrp="1"/>
          </p:cNvSpPr>
          <p:nvPr>
            <p:ph type="title"/>
          </p:nvPr>
        </p:nvSpPr>
        <p:spPr>
          <a:xfrm>
            <a:off x="914400" y="3124200"/>
            <a:ext cx="8305800" cy="1143000"/>
          </a:xfrm>
        </p:spPr>
        <p:txBody>
          <a:bodyPr/>
          <a:lstStyle/>
          <a:p>
            <a:pPr algn="l">
              <a:lnSpc>
                <a:spcPct val="150000"/>
              </a:lnSpc>
            </a:pPr>
            <a:r>
              <a:rPr lang="en-US" altLang="en-US" sz="2800" b="1">
                <a:solidFill>
                  <a:srgbClr val="FF0000"/>
                </a:solidFill>
                <a:latin typeface="Arial" panose="020B0604020202020204" pitchFamily="34" charset="0"/>
              </a:rPr>
              <a:t>“</a:t>
            </a:r>
            <a:r>
              <a:rPr lang="en-US" altLang="en-US" sz="2800" b="1">
                <a:solidFill>
                  <a:srgbClr val="FF0000"/>
                </a:solidFill>
                <a:latin typeface="Arial Black" panose="020B0A04020102020204" pitchFamily="34" charset="0"/>
              </a:rPr>
              <a:t>Human beings and the planet are on a collision course. Our population growth and economy are destroying the Earth. Fundamental changes are needed if we are to avoid the collapse our present course will bring about</a:t>
            </a:r>
            <a:r>
              <a:rPr lang="en-US" altLang="en-US" sz="2800" b="1">
                <a:solidFill>
                  <a:srgbClr val="FF0000"/>
                </a:solidFill>
                <a:latin typeface="Arial" panose="020B0604020202020204" pitchFamily="34" charset="0"/>
              </a:rPr>
              <a:t>.                                                                        		    </a:t>
            </a:r>
            <a:r>
              <a:rPr lang="en-US" altLang="en-US" sz="1800" b="1" i="1">
                <a:solidFill>
                  <a:srgbClr val="FF0000"/>
                </a:solidFill>
                <a:latin typeface="Arial" panose="020B0604020202020204" pitchFamily="34" charset="0"/>
              </a:rPr>
              <a:t>-  The World Scientists’ Warning to Humanity, 2008</a:t>
            </a:r>
          </a:p>
        </p:txBody>
      </p:sp>
      <p:pic>
        <p:nvPicPr>
          <p:cNvPr id="34819" name="Picture 3" descr="Earth from Space.jpg">
            <a:extLst>
              <a:ext uri="{FF2B5EF4-FFF2-40B4-BE49-F238E27FC236}">
                <a16:creationId xmlns:a16="http://schemas.microsoft.com/office/drawing/2014/main" id="{5538D55C-18E8-4ADC-9934-F973B7618D7B}"/>
              </a:ext>
            </a:extLst>
          </p:cNvPr>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04800" y="5715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DCFBECD8-B2E3-46D4-860F-90FB8E8CF531}"/>
              </a:ext>
            </a:extLst>
          </p:cNvPr>
          <p:cNvSpPr>
            <a:spLocks noGrp="1"/>
          </p:cNvSpPr>
          <p:nvPr>
            <p:ph type="title"/>
          </p:nvPr>
        </p:nvSpPr>
        <p:spPr>
          <a:xfrm>
            <a:off x="1447800" y="609600"/>
            <a:ext cx="7010400" cy="914400"/>
          </a:xfrm>
        </p:spPr>
        <p:txBody>
          <a:bodyPr/>
          <a:lstStyle/>
          <a:p>
            <a:pPr algn="l" eaLnBrk="1" hangingPunct="1"/>
            <a:r>
              <a:rPr lang="en-US" altLang="en-US" b="1">
                <a:solidFill>
                  <a:srgbClr val="C00000"/>
                </a:solidFill>
              </a:rPr>
              <a:t>Music Video: Full Steam </a:t>
            </a:r>
            <a:endParaRPr lang="en-US" altLang="en-US" b="1" i="1">
              <a:solidFill>
                <a:srgbClr val="C00000"/>
              </a:solidFill>
            </a:endParaRPr>
          </a:p>
        </p:txBody>
      </p:sp>
      <p:pic>
        <p:nvPicPr>
          <p:cNvPr id="36866" name="Picture 7">
            <a:hlinkClick r:id="" action="ppaction://hlinkshowjump?jump=nextslide"/>
            <a:extLst>
              <a:ext uri="{FF2B5EF4-FFF2-40B4-BE49-F238E27FC236}">
                <a16:creationId xmlns:a16="http://schemas.microsoft.com/office/drawing/2014/main" id="{4D24C673-0C33-49C9-84F7-C080C76F0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51054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8">
            <a:extLst>
              <a:ext uri="{FF2B5EF4-FFF2-40B4-BE49-F238E27FC236}">
                <a16:creationId xmlns:a16="http://schemas.microsoft.com/office/drawing/2014/main" id="{70E16875-5D7A-4632-A0B6-0D7FAB6F78D3}"/>
              </a:ext>
            </a:extLst>
          </p:cNvPr>
          <p:cNvSpPr txBox="1">
            <a:spLocks noChangeArrowheads="1"/>
          </p:cNvSpPr>
          <p:nvPr/>
        </p:nvSpPr>
        <p:spPr bwMode="auto">
          <a:xfrm>
            <a:off x="609600" y="55626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Annie Lennox and David Gray</a:t>
            </a:r>
          </a:p>
        </p:txBody>
      </p:sp>
      <p:sp>
        <p:nvSpPr>
          <p:cNvPr id="36868" name="Rectangle 1">
            <a:extLst>
              <a:ext uri="{FF2B5EF4-FFF2-40B4-BE49-F238E27FC236}">
                <a16:creationId xmlns:a16="http://schemas.microsoft.com/office/drawing/2014/main" id="{4786ABC4-CEC6-41AE-ABD3-B11ADDFBC256}"/>
              </a:ext>
            </a:extLst>
          </p:cNvPr>
          <p:cNvSpPr>
            <a:spLocks noChangeArrowheads="1"/>
          </p:cNvSpPr>
          <p:nvPr/>
        </p:nvSpPr>
        <p:spPr bwMode="auto">
          <a:xfrm>
            <a:off x="6477000" y="2906713"/>
            <a:ext cx="922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hlinkClick r:id="" action="ppaction://hlinkshowjump?jump=nextslide"/>
              </a:rPr>
              <a:t>video</a:t>
            </a:r>
            <a:endParaRPr lang="en-US" altLang="en-US" sz="2400" dirty="0">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9E7197EA-ECDF-45AD-81AB-5E08C86D66CA}"/>
              </a:ext>
            </a:extLst>
          </p:cNvPr>
          <p:cNvSpPr>
            <a:spLocks noGrp="1"/>
          </p:cNvSpPr>
          <p:nvPr>
            <p:ph type="title"/>
          </p:nvPr>
        </p:nvSpPr>
        <p:spPr>
          <a:xfrm>
            <a:off x="2590800" y="-152400"/>
            <a:ext cx="7010400" cy="914400"/>
          </a:xfrm>
        </p:spPr>
        <p:txBody>
          <a:bodyPr/>
          <a:lstStyle/>
          <a:p>
            <a:pPr algn="l" eaLnBrk="1" hangingPunct="1"/>
            <a:r>
              <a:rPr lang="en-US" altLang="en-US" sz="3200" dirty="0">
                <a:solidFill>
                  <a:srgbClr val="C00000"/>
                </a:solidFill>
                <a:hlinkClick r:id="rId5"/>
              </a:rPr>
              <a:t>Music Video: Full Steam </a:t>
            </a:r>
            <a:endParaRPr lang="en-US" altLang="en-US" sz="3200" i="1" dirty="0">
              <a:solidFill>
                <a:srgbClr val="C00000"/>
              </a:solidFill>
            </a:endParaRPr>
          </a:p>
        </p:txBody>
      </p:sp>
      <p:sp>
        <p:nvSpPr>
          <p:cNvPr id="38914" name="Text Box 5">
            <a:extLst>
              <a:ext uri="{FF2B5EF4-FFF2-40B4-BE49-F238E27FC236}">
                <a16:creationId xmlns:a16="http://schemas.microsoft.com/office/drawing/2014/main" id="{68EBAC89-6183-4F24-919C-4829DFE0EA88}"/>
              </a:ext>
            </a:extLst>
          </p:cNvPr>
          <p:cNvSpPr txBox="1">
            <a:spLocks noChangeArrowheads="1"/>
          </p:cNvSpPr>
          <p:nvPr/>
        </p:nvSpPr>
        <p:spPr bwMode="auto">
          <a:xfrm>
            <a:off x="7391400" y="6248400"/>
            <a:ext cx="472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dirty="0">
                <a:latin typeface="Arial" panose="020B0604020202020204" pitchFamily="34" charset="0"/>
                <a:hlinkClick r:id="rId6"/>
              </a:rPr>
              <a:t>backup copy</a:t>
            </a:r>
            <a:r>
              <a:rPr lang="en-US" altLang="en-US" sz="2000" dirty="0">
                <a:latin typeface="Arial" panose="020B0604020202020204" pitchFamily="34" charset="0"/>
              </a:rPr>
              <a:t> </a:t>
            </a:r>
          </a:p>
        </p:txBody>
      </p:sp>
      <p:pic>
        <p:nvPicPr>
          <p:cNvPr id="3" name="Full Steam - David Gray and Annie Lennox-czvxyDgqxmM">
            <a:hlinkClick r:id="" action="ppaction://media"/>
            <a:extLst>
              <a:ext uri="{FF2B5EF4-FFF2-40B4-BE49-F238E27FC236}">
                <a16:creationId xmlns:a16="http://schemas.microsoft.com/office/drawing/2014/main" id="{511676BE-8172-4A3B-84AC-E55A9558492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200" y="843915"/>
            <a:ext cx="8991600" cy="5170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B57FB4C6-532B-4B6A-9A4D-0B7E28B81365}"/>
              </a:ext>
            </a:extLst>
          </p:cNvPr>
          <p:cNvSpPr>
            <a:spLocks noGrp="1"/>
          </p:cNvSpPr>
          <p:nvPr>
            <p:ph type="title" idx="4294967295"/>
          </p:nvPr>
        </p:nvSpPr>
        <p:spPr>
          <a:xfrm>
            <a:off x="381000" y="-381000"/>
            <a:ext cx="8229600" cy="1143000"/>
          </a:xfrm>
        </p:spPr>
        <p:txBody>
          <a:bodyPr/>
          <a:lstStyle/>
          <a:p>
            <a:r>
              <a:rPr lang="en-US" altLang="en-US">
                <a:hlinkClick r:id="rId4"/>
              </a:rPr>
              <a:t>Heat impact on ecosystems</a:t>
            </a:r>
            <a:endParaRPr lang="en-US" altLang="en-US"/>
          </a:p>
        </p:txBody>
      </p:sp>
      <p:sp>
        <p:nvSpPr>
          <p:cNvPr id="16387" name="Rectangle 2">
            <a:extLst>
              <a:ext uri="{FF2B5EF4-FFF2-40B4-BE49-F238E27FC236}">
                <a16:creationId xmlns:a16="http://schemas.microsoft.com/office/drawing/2014/main" id="{773B078A-1662-41EC-B43A-9AB9428E11F2}"/>
              </a:ext>
            </a:extLst>
          </p:cNvPr>
          <p:cNvSpPr>
            <a:spLocks noChangeArrowheads="1"/>
          </p:cNvSpPr>
          <p:nvPr/>
        </p:nvSpPr>
        <p:spPr bwMode="auto">
          <a:xfrm>
            <a:off x="7620000" y="648811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hlinkClick r:id="rId5"/>
              </a:rPr>
              <a:t>backup copy</a:t>
            </a:r>
            <a:endParaRPr lang="en-US" altLang="en-US" sz="1800" dirty="0">
              <a:latin typeface="Arial" panose="020B0604020202020204" pitchFamily="34" charset="0"/>
            </a:endParaRPr>
          </a:p>
        </p:txBody>
      </p:sp>
      <p:pic>
        <p:nvPicPr>
          <p:cNvPr id="2" name="HEAT">
            <a:hlinkClick r:id="" action="ppaction://media"/>
            <a:extLst>
              <a:ext uri="{FF2B5EF4-FFF2-40B4-BE49-F238E27FC236}">
                <a16:creationId xmlns:a16="http://schemas.microsoft.com/office/drawing/2014/main" id="{9CBEF35A-62D7-40A7-B47A-38DFAC4D0B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 y="457200"/>
            <a:ext cx="7924800" cy="594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a:extLst>
              <a:ext uri="{FF2B5EF4-FFF2-40B4-BE49-F238E27FC236}">
                <a16:creationId xmlns:a16="http://schemas.microsoft.com/office/drawing/2014/main" id="{47A89581-35D3-3344-80E2-E82D28FD58B2}"/>
              </a:ext>
            </a:extLst>
          </p:cNvPr>
          <p:cNvSpPr txBox="1">
            <a:spLocks noChangeArrowheads="1"/>
          </p:cNvSpPr>
          <p:nvPr/>
        </p:nvSpPr>
        <p:spPr bwMode="auto">
          <a:xfrm>
            <a:off x="5181600" y="2286000"/>
            <a:ext cx="3733800" cy="2806700"/>
          </a:xfrm>
          <a:prstGeom prst="rect">
            <a:avLst/>
          </a:prstGeom>
          <a:noFill/>
          <a:ln w="9525">
            <a:noFill/>
            <a:miter lim="800000"/>
            <a:headEnd/>
            <a:tailEnd/>
          </a:ln>
          <a:effectLst/>
        </p:spPr>
        <p:txBody>
          <a:bodyPr>
            <a:spAutoFit/>
          </a:bodyPr>
          <a:lstStyle/>
          <a:p>
            <a:pPr eaLnBrk="1" fontAlgn="auto" hangingPunct="1">
              <a:lnSpc>
                <a:spcPct val="105000"/>
              </a:lnSpc>
              <a:spcBef>
                <a:spcPts val="0"/>
              </a:spcBef>
              <a:spcAft>
                <a:spcPts val="0"/>
              </a:spcAft>
              <a:buClr>
                <a:srgbClr val="A50021"/>
              </a:buClr>
              <a:buSzPct val="35000"/>
              <a:buFont typeface="Marlett" pitchFamily="2" charset="2"/>
              <a:buChar char="n"/>
              <a:defRPr/>
            </a:pPr>
            <a:r>
              <a:rPr lang="en-US" sz="3600" b="1" dirty="0">
                <a:solidFill>
                  <a:srgbClr val="C00000"/>
                </a:solidFill>
                <a:latin typeface="Clarendon" pitchFamily="2" charset="0"/>
                <a:cs typeface="+mn-cs"/>
              </a:rPr>
              <a:t> </a:t>
            </a:r>
            <a:r>
              <a:rPr lang="en-US" sz="2000" b="1" dirty="0">
                <a:solidFill>
                  <a:srgbClr val="002060"/>
                </a:solidFill>
                <a:latin typeface="+mj-lt"/>
                <a:cs typeface="+mn-cs"/>
              </a:rPr>
              <a:t>Roger </a:t>
            </a:r>
            <a:r>
              <a:rPr lang="en-US" sz="2000" b="1" dirty="0" err="1">
                <a:solidFill>
                  <a:srgbClr val="002060"/>
                </a:solidFill>
                <a:latin typeface="+mj-lt"/>
                <a:cs typeface="+mn-cs"/>
              </a:rPr>
              <a:t>Revelle</a:t>
            </a:r>
            <a:r>
              <a:rPr lang="en-US" sz="2000" b="1" dirty="0">
                <a:solidFill>
                  <a:srgbClr val="002060"/>
                </a:solidFill>
                <a:latin typeface="+mj-lt"/>
                <a:cs typeface="+mn-cs"/>
              </a:rPr>
              <a:t> &amp; Charles Keeling began taking daily measurements of CO2 at top of Mauna Loa in 1958 </a:t>
            </a:r>
            <a:r>
              <a:rPr lang="en-US" sz="3600" b="1" dirty="0">
                <a:solidFill>
                  <a:srgbClr val="C00000"/>
                </a:solidFill>
                <a:latin typeface="Clarendon" pitchFamily="2" charset="0"/>
                <a:cs typeface="+mn-cs"/>
              </a:rPr>
              <a:t> </a:t>
            </a:r>
          </a:p>
          <a:p>
            <a:pPr eaLnBrk="1" fontAlgn="auto" hangingPunct="1">
              <a:lnSpc>
                <a:spcPct val="105000"/>
              </a:lnSpc>
              <a:spcBef>
                <a:spcPts val="0"/>
              </a:spcBef>
              <a:spcAft>
                <a:spcPts val="0"/>
              </a:spcAft>
              <a:buClr>
                <a:srgbClr val="A50021"/>
              </a:buClr>
              <a:buSzPct val="35000"/>
              <a:buFont typeface="Marlett" pitchFamily="2" charset="2"/>
              <a:buChar char="n"/>
              <a:defRPr/>
            </a:pPr>
            <a:r>
              <a:rPr lang="en-US" sz="3600" b="1" i="1" dirty="0">
                <a:solidFill>
                  <a:srgbClr val="C00000"/>
                </a:solidFill>
                <a:latin typeface="Clarendon" pitchFamily="2" charset="0"/>
                <a:cs typeface="+mn-cs"/>
              </a:rPr>
              <a:t> </a:t>
            </a:r>
            <a:r>
              <a:rPr lang="en-US" sz="2000" b="1" dirty="0">
                <a:solidFill>
                  <a:srgbClr val="002060"/>
                </a:solidFill>
                <a:latin typeface="+mn-lt"/>
                <a:cs typeface="+mn-cs"/>
              </a:rPr>
              <a:t>Pre-</a:t>
            </a:r>
            <a:r>
              <a:rPr lang="en-US" sz="2000" b="1" dirty="0" err="1">
                <a:solidFill>
                  <a:srgbClr val="002060"/>
                </a:solidFill>
                <a:latin typeface="+mn-lt"/>
                <a:cs typeface="+mn-cs"/>
              </a:rPr>
              <a:t>idustrial</a:t>
            </a:r>
            <a:r>
              <a:rPr lang="en-US" sz="2000" b="1" dirty="0">
                <a:solidFill>
                  <a:srgbClr val="002060"/>
                </a:solidFill>
                <a:latin typeface="+mn-lt"/>
                <a:cs typeface="+mn-cs"/>
              </a:rPr>
              <a:t> levels were 280 </a:t>
            </a:r>
            <a:r>
              <a:rPr lang="en-US" sz="2000" b="1" dirty="0" err="1">
                <a:solidFill>
                  <a:srgbClr val="002060"/>
                </a:solidFill>
                <a:latin typeface="+mn-lt"/>
                <a:cs typeface="+mn-cs"/>
              </a:rPr>
              <a:t>ppm</a:t>
            </a:r>
            <a:endParaRPr lang="en-US" sz="2000" b="1" dirty="0">
              <a:solidFill>
                <a:srgbClr val="002060"/>
              </a:solidFill>
              <a:latin typeface="+mn-lt"/>
              <a:cs typeface="+mn-cs"/>
            </a:endParaRPr>
          </a:p>
        </p:txBody>
      </p:sp>
      <p:sp>
        <p:nvSpPr>
          <p:cNvPr id="17410" name="Rectangle 3">
            <a:extLst>
              <a:ext uri="{FF2B5EF4-FFF2-40B4-BE49-F238E27FC236}">
                <a16:creationId xmlns:a16="http://schemas.microsoft.com/office/drawing/2014/main" id="{484CB567-7086-4258-BE52-53177ABF0AC5}"/>
              </a:ext>
            </a:extLst>
          </p:cNvPr>
          <p:cNvSpPr>
            <a:spLocks noChangeArrowheads="1"/>
          </p:cNvSpPr>
          <p:nvPr/>
        </p:nvSpPr>
        <p:spPr bwMode="auto">
          <a:xfrm>
            <a:off x="152400" y="1492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a:solidFill>
                  <a:srgbClr val="C00000"/>
                </a:solidFill>
              </a:rPr>
              <a:t>Global Warming</a:t>
            </a:r>
          </a:p>
        </p:txBody>
      </p:sp>
      <p:pic>
        <p:nvPicPr>
          <p:cNvPr id="17411" name="Picture 3" descr="Mauna Loa.jpg">
            <a:extLst>
              <a:ext uri="{FF2B5EF4-FFF2-40B4-BE49-F238E27FC236}">
                <a16:creationId xmlns:a16="http://schemas.microsoft.com/office/drawing/2014/main" id="{B5C501C7-01CF-4A1C-B6CB-BFE58D81FD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4714875" cy="3505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6" descr="http://www.sandiegohistory.org/bio/revelle/images/revelle.jpg">
            <a:extLst>
              <a:ext uri="{FF2B5EF4-FFF2-40B4-BE49-F238E27FC236}">
                <a16:creationId xmlns:a16="http://schemas.microsoft.com/office/drawing/2014/main" id="{97CF230A-6789-4E47-9D81-183FB0A01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681" t="3583" r="49072" b="42416"/>
          <a:stretch>
            <a:fillRect/>
          </a:stretch>
        </p:blipFill>
        <p:spPr bwMode="auto">
          <a:xfrm>
            <a:off x="533400" y="2557463"/>
            <a:ext cx="838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http://www.mlo.noaa.gov/programs/coop/scripps/img/img_scripps_Keeling97.jpg">
            <a:extLst>
              <a:ext uri="{FF2B5EF4-FFF2-40B4-BE49-F238E27FC236}">
                <a16:creationId xmlns:a16="http://schemas.microsoft.com/office/drawing/2014/main" id="{C5E68783-0D0A-4CC5-AD9E-83884A6C5843}"/>
              </a:ext>
            </a:extLst>
          </p:cNvPr>
          <p:cNvPicPr>
            <a:picLocks noChangeAspect="1" noChangeArrowheads="1"/>
          </p:cNvPicPr>
          <p:nvPr/>
        </p:nvPicPr>
        <p:blipFill>
          <a:blip r:embed="rId5">
            <a:lum contrast="20000"/>
            <a:extLst>
              <a:ext uri="{28A0092B-C50C-407E-A947-70E740481C1C}">
                <a14:useLocalDpi xmlns:a14="http://schemas.microsoft.com/office/drawing/2010/main" val="0"/>
              </a:ext>
            </a:extLst>
          </a:blip>
          <a:srcRect l="6889" t="7507" r="61111" b="31105"/>
          <a:stretch>
            <a:fillRect/>
          </a:stretch>
        </p:blipFill>
        <p:spPr bwMode="auto">
          <a:xfrm>
            <a:off x="1371600" y="2209800"/>
            <a:ext cx="762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6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64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a:extLst>
              <a:ext uri="{FF2B5EF4-FFF2-40B4-BE49-F238E27FC236}">
                <a16:creationId xmlns:a16="http://schemas.microsoft.com/office/drawing/2014/main" id="{B0F2B76B-3D8D-0246-9E62-E3122C5DDEF3}"/>
              </a:ext>
            </a:extLst>
          </p:cNvPr>
          <p:cNvSpPr txBox="1">
            <a:spLocks noChangeArrowheads="1"/>
          </p:cNvSpPr>
          <p:nvPr/>
        </p:nvSpPr>
        <p:spPr bwMode="auto">
          <a:xfrm>
            <a:off x="5551488" y="1800225"/>
            <a:ext cx="3287712" cy="3536950"/>
          </a:xfrm>
          <a:prstGeom prst="rect">
            <a:avLst/>
          </a:prstGeom>
          <a:noFill/>
          <a:ln w="9525">
            <a:noFill/>
            <a:miter lim="800000"/>
            <a:headEnd/>
            <a:tailEnd/>
          </a:ln>
          <a:effectLst/>
        </p:spPr>
        <p:txBody>
          <a:bodyPr>
            <a:spAutoFit/>
          </a:bodyPr>
          <a:lstStyle/>
          <a:p>
            <a:pPr eaLnBrk="1" fontAlgn="auto" hangingPunct="1">
              <a:lnSpc>
                <a:spcPct val="105000"/>
              </a:lnSpc>
              <a:spcBef>
                <a:spcPts val="0"/>
              </a:spcBef>
              <a:spcAft>
                <a:spcPts val="0"/>
              </a:spcAft>
              <a:buClr>
                <a:srgbClr val="FF0000"/>
              </a:buClr>
              <a:buSzPct val="35000"/>
              <a:buFont typeface="Marlett" pitchFamily="2" charset="2"/>
              <a:buChar char="n"/>
              <a:defRPr/>
            </a:pPr>
            <a:r>
              <a:rPr lang="en-US" sz="3600" b="1" dirty="0">
                <a:solidFill>
                  <a:srgbClr val="C00000"/>
                </a:solidFill>
                <a:latin typeface="Clarendon" pitchFamily="2" charset="0"/>
                <a:cs typeface="+mn-cs"/>
              </a:rPr>
              <a:t> </a:t>
            </a:r>
            <a:r>
              <a:rPr lang="en-US" sz="2400" b="1" dirty="0">
                <a:solidFill>
                  <a:srgbClr val="002060"/>
                </a:solidFill>
                <a:latin typeface="+mj-lt"/>
                <a:cs typeface="+mn-cs"/>
              </a:rPr>
              <a:t>CO</a:t>
            </a:r>
            <a:r>
              <a:rPr lang="en-US" sz="2400" b="1" baseline="-25000" dirty="0">
                <a:solidFill>
                  <a:srgbClr val="002060"/>
                </a:solidFill>
                <a:latin typeface="+mj-lt"/>
                <a:cs typeface="+mn-cs"/>
              </a:rPr>
              <a:t>2</a:t>
            </a:r>
            <a:r>
              <a:rPr lang="en-US" sz="2400" b="1" dirty="0">
                <a:solidFill>
                  <a:srgbClr val="002060"/>
                </a:solidFill>
                <a:latin typeface="+mj-lt"/>
                <a:cs typeface="+mn-cs"/>
              </a:rPr>
              <a:t>, CH</a:t>
            </a:r>
            <a:r>
              <a:rPr lang="en-US" sz="2400" b="1" baseline="-25000" dirty="0">
                <a:solidFill>
                  <a:srgbClr val="002060"/>
                </a:solidFill>
                <a:latin typeface="+mj-lt"/>
                <a:cs typeface="+mn-cs"/>
              </a:rPr>
              <a:t>4</a:t>
            </a:r>
            <a:r>
              <a:rPr lang="en-US" sz="2400" b="1" dirty="0">
                <a:solidFill>
                  <a:srgbClr val="002060"/>
                </a:solidFill>
                <a:latin typeface="+mj-lt"/>
                <a:cs typeface="+mn-cs"/>
              </a:rPr>
              <a:t>         </a:t>
            </a:r>
          </a:p>
          <a:p>
            <a:pPr eaLnBrk="1" fontAlgn="auto" hangingPunct="1">
              <a:lnSpc>
                <a:spcPct val="105000"/>
              </a:lnSpc>
              <a:spcBef>
                <a:spcPts val="0"/>
              </a:spcBef>
              <a:spcAft>
                <a:spcPts val="0"/>
              </a:spcAft>
              <a:buClr>
                <a:srgbClr val="FF0000"/>
              </a:buClr>
              <a:buSzPct val="35000"/>
              <a:buFont typeface="Marlett" pitchFamily="2" charset="2"/>
              <a:buChar char="n"/>
              <a:defRPr/>
            </a:pPr>
            <a:r>
              <a:rPr lang="en-US" sz="2400" b="1" dirty="0">
                <a:solidFill>
                  <a:srgbClr val="002060"/>
                </a:solidFill>
                <a:latin typeface="+mj-lt"/>
                <a:cs typeface="+mn-cs"/>
              </a:rPr>
              <a:t> Water vapor     </a:t>
            </a:r>
          </a:p>
          <a:p>
            <a:pPr eaLnBrk="1" fontAlgn="auto" hangingPunct="1">
              <a:lnSpc>
                <a:spcPct val="105000"/>
              </a:lnSpc>
              <a:spcBef>
                <a:spcPts val="1800"/>
              </a:spcBef>
              <a:spcAft>
                <a:spcPts val="0"/>
              </a:spcAft>
              <a:buClr>
                <a:srgbClr val="FF0000"/>
              </a:buClr>
              <a:buSzPct val="45000"/>
              <a:buFont typeface="Marlett" pitchFamily="2" charset="2"/>
              <a:buChar char="n"/>
              <a:defRPr/>
            </a:pPr>
            <a:r>
              <a:rPr lang="en-US" sz="2400" b="1" dirty="0">
                <a:solidFill>
                  <a:srgbClr val="002060"/>
                </a:solidFill>
                <a:latin typeface="+mj-lt"/>
                <a:cs typeface="+mn-cs"/>
              </a:rPr>
              <a:t> Aerosols          </a:t>
            </a:r>
          </a:p>
          <a:p>
            <a:pPr eaLnBrk="1" fontAlgn="auto" hangingPunct="1">
              <a:lnSpc>
                <a:spcPct val="105000"/>
              </a:lnSpc>
              <a:spcBef>
                <a:spcPts val="1800"/>
              </a:spcBef>
              <a:spcAft>
                <a:spcPts val="0"/>
              </a:spcAft>
              <a:buClr>
                <a:srgbClr val="FF0000"/>
              </a:buClr>
              <a:buSzPct val="45000"/>
              <a:buFont typeface="Marlett" pitchFamily="2" charset="2"/>
              <a:buChar char="n"/>
              <a:defRPr/>
            </a:pPr>
            <a:r>
              <a:rPr lang="en-US" sz="2400" b="1" i="1" dirty="0">
                <a:solidFill>
                  <a:srgbClr val="002060"/>
                </a:solidFill>
                <a:latin typeface="+mj-lt"/>
                <a:cs typeface="+mn-cs"/>
              </a:rPr>
              <a:t> </a:t>
            </a:r>
            <a:r>
              <a:rPr lang="en-US" sz="2400" b="1" dirty="0">
                <a:solidFill>
                  <a:srgbClr val="002060"/>
                </a:solidFill>
                <a:latin typeface="+mj-lt"/>
                <a:cs typeface="+mn-cs"/>
              </a:rPr>
              <a:t>Ice/snow/clouds	  </a:t>
            </a:r>
          </a:p>
          <a:p>
            <a:pPr eaLnBrk="1" fontAlgn="auto" hangingPunct="1">
              <a:lnSpc>
                <a:spcPct val="105000"/>
              </a:lnSpc>
              <a:spcBef>
                <a:spcPts val="1800"/>
              </a:spcBef>
              <a:spcAft>
                <a:spcPts val="0"/>
              </a:spcAft>
              <a:buClr>
                <a:srgbClr val="FF0000"/>
              </a:buClr>
              <a:buSzPct val="45000"/>
              <a:buFont typeface="Marlett" pitchFamily="2" charset="2"/>
              <a:buChar char="n"/>
              <a:defRPr/>
            </a:pPr>
            <a:r>
              <a:rPr lang="en-US" sz="2400" b="1" dirty="0">
                <a:solidFill>
                  <a:srgbClr val="002060"/>
                </a:solidFill>
                <a:latin typeface="+mj-lt"/>
                <a:cs typeface="+mn-cs"/>
              </a:rPr>
              <a:t> Open water   </a:t>
            </a:r>
          </a:p>
          <a:p>
            <a:pPr eaLnBrk="1" fontAlgn="auto" hangingPunct="1">
              <a:lnSpc>
                <a:spcPct val="105000"/>
              </a:lnSpc>
              <a:spcBef>
                <a:spcPts val="1800"/>
              </a:spcBef>
              <a:spcAft>
                <a:spcPts val="0"/>
              </a:spcAft>
              <a:buClr>
                <a:srgbClr val="FF0000"/>
              </a:buClr>
              <a:buSzPct val="45000"/>
              <a:buFont typeface="Marlett" pitchFamily="2" charset="2"/>
              <a:buChar char="n"/>
              <a:defRPr/>
            </a:pPr>
            <a:r>
              <a:rPr lang="en-US" sz="2400" b="1" dirty="0">
                <a:solidFill>
                  <a:srgbClr val="002060"/>
                </a:solidFill>
                <a:latin typeface="+mj-lt"/>
                <a:cs typeface="+mn-cs"/>
              </a:rPr>
              <a:t> Open soil	</a:t>
            </a:r>
            <a:endParaRPr lang="en-US" sz="2800" b="1" dirty="0">
              <a:solidFill>
                <a:srgbClr val="002060"/>
              </a:solidFill>
              <a:latin typeface="+mj-lt"/>
              <a:cs typeface="+mn-cs"/>
            </a:endParaRPr>
          </a:p>
        </p:txBody>
      </p:sp>
      <p:sp>
        <p:nvSpPr>
          <p:cNvPr id="19458" name="Rectangle 3">
            <a:extLst>
              <a:ext uri="{FF2B5EF4-FFF2-40B4-BE49-F238E27FC236}">
                <a16:creationId xmlns:a16="http://schemas.microsoft.com/office/drawing/2014/main" id="{963B242E-29ED-4A1F-9905-2967337E7E6C}"/>
              </a:ext>
            </a:extLst>
          </p:cNvPr>
          <p:cNvSpPr>
            <a:spLocks noChangeArrowheads="1"/>
          </p:cNvSpPr>
          <p:nvPr/>
        </p:nvSpPr>
        <p:spPr bwMode="auto">
          <a:xfrm>
            <a:off x="22860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rPr>
              <a:t>Global Warming Feedbacks</a:t>
            </a:r>
          </a:p>
        </p:txBody>
      </p:sp>
      <p:pic>
        <p:nvPicPr>
          <p:cNvPr id="19459" name="Picture 2" descr="Image:Radiative-forcings.svg">
            <a:hlinkClick r:id="rId3"/>
            <a:extLst>
              <a:ext uri="{FF2B5EF4-FFF2-40B4-BE49-F238E27FC236}">
                <a16:creationId xmlns:a16="http://schemas.microsoft.com/office/drawing/2014/main" id="{F869B599-4088-4F61-B361-B4B6DDB54B0A}"/>
              </a:ext>
            </a:extLst>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228600" y="1447800"/>
            <a:ext cx="5048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B14070CA-BC54-B345-B01E-5AF4E26CEF2C}"/>
              </a:ext>
            </a:extLst>
          </p:cNvPr>
          <p:cNvSpPr txBox="1">
            <a:spLocks noChangeArrowheads="1"/>
          </p:cNvSpPr>
          <p:nvPr/>
        </p:nvSpPr>
        <p:spPr bwMode="auto">
          <a:xfrm>
            <a:off x="7512050" y="1806575"/>
            <a:ext cx="2678113" cy="3497263"/>
          </a:xfrm>
          <a:prstGeom prst="rect">
            <a:avLst/>
          </a:prstGeom>
          <a:noFill/>
          <a:ln w="9525">
            <a:noFill/>
            <a:miter lim="800000"/>
            <a:headEnd/>
            <a:tailEnd/>
          </a:ln>
          <a:effectLst/>
        </p:spPr>
        <p:txBody>
          <a:bodyPr>
            <a:spAutoFit/>
          </a:bodyPr>
          <a:lstStyle/>
          <a:p>
            <a:pPr eaLnBrk="1" fontAlgn="auto" hangingPunct="1">
              <a:lnSpc>
                <a:spcPct val="105000"/>
              </a:lnSpc>
              <a:spcBef>
                <a:spcPts val="0"/>
              </a:spcBef>
              <a:spcAft>
                <a:spcPts val="0"/>
              </a:spcAft>
              <a:buClr>
                <a:srgbClr val="FF0000"/>
              </a:buClr>
              <a:buSzPct val="35000"/>
              <a:defRPr/>
            </a:pPr>
            <a:r>
              <a:rPr lang="en-US" sz="2400" b="1" dirty="0">
                <a:solidFill>
                  <a:srgbClr val="002060"/>
                </a:solidFill>
                <a:latin typeface="+mj-lt"/>
                <a:cs typeface="+mn-cs"/>
              </a:rPr>
              <a:t>	+</a:t>
            </a:r>
          </a:p>
          <a:p>
            <a:pPr eaLnBrk="1" fontAlgn="auto" hangingPunct="1">
              <a:lnSpc>
                <a:spcPct val="105000"/>
              </a:lnSpc>
              <a:spcBef>
                <a:spcPts val="1200"/>
              </a:spcBef>
              <a:spcAft>
                <a:spcPts val="0"/>
              </a:spcAft>
              <a:buClr>
                <a:srgbClr val="FF0000"/>
              </a:buClr>
              <a:buSzPct val="35000"/>
              <a:defRPr/>
            </a:pPr>
            <a:r>
              <a:rPr lang="en-US" sz="2400" b="1" dirty="0">
                <a:solidFill>
                  <a:srgbClr val="002060"/>
                </a:solidFill>
                <a:latin typeface="+mj-lt"/>
                <a:cs typeface="+mn-cs"/>
              </a:rPr>
              <a:t>	+  </a:t>
            </a:r>
          </a:p>
          <a:p>
            <a:pPr eaLnBrk="1" fontAlgn="auto" hangingPunct="1">
              <a:lnSpc>
                <a:spcPct val="105000"/>
              </a:lnSpc>
              <a:spcBef>
                <a:spcPts val="1800"/>
              </a:spcBef>
              <a:spcAft>
                <a:spcPts val="0"/>
              </a:spcAft>
              <a:buClr>
                <a:srgbClr val="FF0000"/>
              </a:buClr>
              <a:buSzPct val="45000"/>
              <a:defRPr/>
            </a:pPr>
            <a:r>
              <a:rPr lang="en-US" sz="2400" b="1" dirty="0">
                <a:solidFill>
                  <a:srgbClr val="002060"/>
                </a:solidFill>
                <a:latin typeface="+mj-lt"/>
                <a:cs typeface="+mn-cs"/>
              </a:rPr>
              <a:t>	-</a:t>
            </a:r>
          </a:p>
          <a:p>
            <a:pPr eaLnBrk="1" fontAlgn="auto" hangingPunct="1">
              <a:lnSpc>
                <a:spcPct val="105000"/>
              </a:lnSpc>
              <a:spcBef>
                <a:spcPts val="1800"/>
              </a:spcBef>
              <a:spcAft>
                <a:spcPts val="0"/>
              </a:spcAft>
              <a:buClr>
                <a:srgbClr val="FF0000"/>
              </a:buClr>
              <a:buSzPct val="45000"/>
              <a:defRPr/>
            </a:pPr>
            <a:r>
              <a:rPr lang="en-US" sz="2400" b="1" dirty="0">
                <a:solidFill>
                  <a:srgbClr val="002060"/>
                </a:solidFill>
                <a:latin typeface="+mj-lt"/>
                <a:cs typeface="+mn-cs"/>
              </a:rPr>
              <a:t>	-</a:t>
            </a:r>
          </a:p>
          <a:p>
            <a:pPr eaLnBrk="1" fontAlgn="auto" hangingPunct="1">
              <a:lnSpc>
                <a:spcPct val="105000"/>
              </a:lnSpc>
              <a:spcBef>
                <a:spcPts val="1800"/>
              </a:spcBef>
              <a:spcAft>
                <a:spcPts val="0"/>
              </a:spcAft>
              <a:buClr>
                <a:srgbClr val="FF0000"/>
              </a:buClr>
              <a:buSzPct val="45000"/>
              <a:defRPr/>
            </a:pPr>
            <a:r>
              <a:rPr lang="en-US" sz="2400" b="1" dirty="0">
                <a:solidFill>
                  <a:srgbClr val="002060"/>
                </a:solidFill>
                <a:latin typeface="+mj-lt"/>
                <a:cs typeface="+mn-cs"/>
              </a:rPr>
              <a:t>	+</a:t>
            </a:r>
          </a:p>
          <a:p>
            <a:pPr eaLnBrk="1" fontAlgn="auto" hangingPunct="1">
              <a:lnSpc>
                <a:spcPct val="105000"/>
              </a:lnSpc>
              <a:spcBef>
                <a:spcPts val="1800"/>
              </a:spcBef>
              <a:spcAft>
                <a:spcPts val="0"/>
              </a:spcAft>
              <a:buClr>
                <a:srgbClr val="FF0000"/>
              </a:buClr>
              <a:buSzPct val="45000"/>
              <a:defRPr/>
            </a:pPr>
            <a:r>
              <a:rPr lang="en-US" sz="2400" b="1" dirty="0">
                <a:solidFill>
                  <a:srgbClr val="002060"/>
                </a:solidFill>
                <a:latin typeface="+mj-lt"/>
                <a:cs typeface="+mn-cs"/>
              </a:rPr>
              <a:t>	+</a:t>
            </a:r>
            <a:endParaRPr lang="en-US" sz="2800" b="1" dirty="0">
              <a:solidFill>
                <a:srgbClr val="002060"/>
              </a:solidFill>
              <a:latin typeface="+mj-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643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643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6434">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6434">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46434">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a:extLst>
              <a:ext uri="{FF2B5EF4-FFF2-40B4-BE49-F238E27FC236}">
                <a16:creationId xmlns:a16="http://schemas.microsoft.com/office/drawing/2014/main" id="{A8F21215-CBD8-CD47-9012-1C728F5202BE}"/>
              </a:ext>
            </a:extLst>
          </p:cNvPr>
          <p:cNvSpPr txBox="1">
            <a:spLocks noChangeArrowheads="1"/>
          </p:cNvSpPr>
          <p:nvPr/>
        </p:nvSpPr>
        <p:spPr bwMode="auto">
          <a:xfrm>
            <a:off x="6324600" y="990600"/>
            <a:ext cx="2590800" cy="5376863"/>
          </a:xfrm>
          <a:prstGeom prst="rect">
            <a:avLst/>
          </a:prstGeom>
          <a:noFill/>
          <a:ln w="9525">
            <a:noFill/>
            <a:miter lim="800000"/>
            <a:headEnd/>
            <a:tailEnd/>
          </a:ln>
          <a:effectLst/>
        </p:spPr>
        <p:txBody>
          <a:bodyPr>
            <a:spAutoFit/>
          </a:bodyPr>
          <a:lstStyle/>
          <a:p>
            <a:pPr eaLnBrk="1" fontAlgn="auto" hangingPunct="1">
              <a:lnSpc>
                <a:spcPct val="105000"/>
              </a:lnSpc>
              <a:spcBef>
                <a:spcPts val="0"/>
              </a:spcBef>
              <a:spcAft>
                <a:spcPts val="0"/>
              </a:spcAft>
              <a:buClr>
                <a:srgbClr val="FF0000"/>
              </a:buClr>
              <a:buSzPct val="50000"/>
              <a:buFont typeface="Marlett" pitchFamily="2" charset="2"/>
              <a:buChar char="n"/>
              <a:defRPr/>
            </a:pPr>
            <a:r>
              <a:rPr lang="en-US" sz="2400" b="1" dirty="0">
                <a:solidFill>
                  <a:srgbClr val="C00000"/>
                </a:solidFill>
                <a:latin typeface="Calibri" pitchFamily="34" charset="0"/>
                <a:cs typeface="+mn-cs"/>
              </a:rPr>
              <a:t> </a:t>
            </a:r>
            <a:r>
              <a:rPr lang="en-US" sz="2400" b="1" dirty="0">
                <a:solidFill>
                  <a:srgbClr val="002060"/>
                </a:solidFill>
                <a:latin typeface="Calibri" pitchFamily="34" charset="0"/>
                <a:cs typeface="+mn-cs"/>
              </a:rPr>
              <a:t>Amount of global warming dependent on levels of CO</a:t>
            </a:r>
            <a:r>
              <a:rPr lang="en-US" sz="2400" b="1" baseline="-25000" dirty="0">
                <a:solidFill>
                  <a:srgbClr val="002060"/>
                </a:solidFill>
                <a:latin typeface="Calibri" pitchFamily="34" charset="0"/>
                <a:cs typeface="+mn-cs"/>
              </a:rPr>
              <a:t>2</a:t>
            </a:r>
          </a:p>
          <a:p>
            <a:pPr eaLnBrk="1" fontAlgn="auto" hangingPunct="1">
              <a:lnSpc>
                <a:spcPct val="105000"/>
              </a:lnSpc>
              <a:spcBef>
                <a:spcPts val="0"/>
              </a:spcBef>
              <a:spcAft>
                <a:spcPts val="0"/>
              </a:spcAft>
              <a:buClr>
                <a:srgbClr val="FF0000"/>
              </a:buClr>
              <a:buSzPct val="50000"/>
              <a:buFont typeface="Marlett" pitchFamily="2" charset="2"/>
              <a:buChar char="n"/>
              <a:defRPr/>
            </a:pPr>
            <a:endParaRPr lang="en-US" sz="2400" b="1" baseline="-25000" dirty="0">
              <a:solidFill>
                <a:srgbClr val="002060"/>
              </a:solidFill>
              <a:latin typeface="Calibri" pitchFamily="34" charset="0"/>
              <a:cs typeface="+mn-cs"/>
            </a:endParaRPr>
          </a:p>
          <a:p>
            <a:pPr eaLnBrk="1" fontAlgn="auto" hangingPunct="1">
              <a:lnSpc>
                <a:spcPct val="105000"/>
              </a:lnSpc>
              <a:spcBef>
                <a:spcPts val="0"/>
              </a:spcBef>
              <a:spcAft>
                <a:spcPts val="0"/>
              </a:spcAft>
              <a:buClr>
                <a:srgbClr val="FF0000"/>
              </a:buClr>
              <a:buSzPct val="50000"/>
              <a:buFont typeface="Marlett" pitchFamily="2" charset="2"/>
              <a:buChar char="n"/>
              <a:defRPr/>
            </a:pPr>
            <a:r>
              <a:rPr lang="en-US" sz="2400" b="1" dirty="0">
                <a:solidFill>
                  <a:srgbClr val="002060"/>
                </a:solidFill>
                <a:latin typeface="Calibri" pitchFamily="34" charset="0"/>
                <a:cs typeface="+mn-cs"/>
              </a:rPr>
              <a:t> If levels of CO</a:t>
            </a:r>
            <a:r>
              <a:rPr lang="en-US" sz="2400" b="1" baseline="-25000" dirty="0">
                <a:solidFill>
                  <a:srgbClr val="002060"/>
                </a:solidFill>
                <a:latin typeface="Calibri" pitchFamily="34" charset="0"/>
                <a:cs typeface="+mn-cs"/>
              </a:rPr>
              <a:t>2</a:t>
            </a:r>
            <a:r>
              <a:rPr lang="en-US" sz="2400" b="1" dirty="0">
                <a:solidFill>
                  <a:srgbClr val="002060"/>
                </a:solidFill>
                <a:latin typeface="Calibri" pitchFamily="34" charset="0"/>
                <a:cs typeface="+mn-cs"/>
              </a:rPr>
              <a:t> reach 900-1000 </a:t>
            </a:r>
            <a:r>
              <a:rPr lang="en-US" sz="2400" b="1" dirty="0" err="1">
                <a:solidFill>
                  <a:srgbClr val="002060"/>
                </a:solidFill>
                <a:latin typeface="Calibri" pitchFamily="34" charset="0"/>
                <a:cs typeface="+mn-cs"/>
              </a:rPr>
              <a:t>ppm</a:t>
            </a:r>
            <a:r>
              <a:rPr lang="en-US" sz="2400" b="1" dirty="0">
                <a:solidFill>
                  <a:srgbClr val="002060"/>
                </a:solidFill>
                <a:latin typeface="Calibri" pitchFamily="34" charset="0"/>
                <a:cs typeface="+mn-cs"/>
              </a:rPr>
              <a:t> then temperature increase could double</a:t>
            </a:r>
            <a:r>
              <a:rPr lang="en-US" sz="2400" b="1" dirty="0">
                <a:solidFill>
                  <a:srgbClr val="002060"/>
                </a:solidFill>
                <a:latin typeface="Calibri" pitchFamily="34" charset="0"/>
                <a:cs typeface="Arial" charset="0"/>
              </a:rPr>
              <a:t> over next 40 yrs</a:t>
            </a:r>
            <a:r>
              <a:rPr lang="en-US" sz="2400" b="1" dirty="0">
                <a:solidFill>
                  <a:srgbClr val="002060"/>
                </a:solidFill>
                <a:latin typeface="Calibri" pitchFamily="34" charset="0"/>
                <a:cs typeface="+mn-cs"/>
              </a:rPr>
              <a:t> from predicted 2-5</a:t>
            </a:r>
            <a:r>
              <a:rPr lang="en-US" sz="2400" b="1" baseline="30000" dirty="0">
                <a:solidFill>
                  <a:srgbClr val="002060"/>
                </a:solidFill>
                <a:latin typeface="Calibri" pitchFamily="34" charset="0"/>
                <a:cs typeface="+mn-cs"/>
              </a:rPr>
              <a:t>O</a:t>
            </a:r>
            <a:r>
              <a:rPr lang="en-US" sz="2400" b="1" dirty="0">
                <a:solidFill>
                  <a:srgbClr val="002060"/>
                </a:solidFill>
                <a:latin typeface="Calibri" pitchFamily="34" charset="0"/>
                <a:cs typeface="+mn-cs"/>
              </a:rPr>
              <a:t>C to 4-9</a:t>
            </a:r>
            <a:r>
              <a:rPr lang="en-US" sz="2400" b="1" baseline="30000" dirty="0">
                <a:solidFill>
                  <a:srgbClr val="002060"/>
                </a:solidFill>
                <a:latin typeface="Calibri" pitchFamily="34" charset="0"/>
                <a:cs typeface="+mn-cs"/>
              </a:rPr>
              <a:t>O</a:t>
            </a:r>
            <a:r>
              <a:rPr lang="en-US" sz="2400" b="1" dirty="0">
                <a:solidFill>
                  <a:srgbClr val="002060"/>
                </a:solidFill>
                <a:latin typeface="Calibri" pitchFamily="34" charset="0"/>
                <a:cs typeface="+mn-cs"/>
              </a:rPr>
              <a:t>C  </a:t>
            </a:r>
            <a:endParaRPr lang="en-US" sz="2800" b="1" dirty="0">
              <a:solidFill>
                <a:srgbClr val="002060"/>
              </a:solidFill>
              <a:latin typeface="+mj-lt"/>
              <a:cs typeface="+mn-cs"/>
            </a:endParaRPr>
          </a:p>
        </p:txBody>
      </p:sp>
      <p:sp>
        <p:nvSpPr>
          <p:cNvPr id="21506" name="Rectangle 3">
            <a:extLst>
              <a:ext uri="{FF2B5EF4-FFF2-40B4-BE49-F238E27FC236}">
                <a16:creationId xmlns:a16="http://schemas.microsoft.com/office/drawing/2014/main" id="{C4C97C8D-F573-4FC3-ABBC-FE0C53A96D09}"/>
              </a:ext>
            </a:extLst>
          </p:cNvPr>
          <p:cNvSpPr>
            <a:spLocks noChangeArrowheads="1"/>
          </p:cNvSpPr>
          <p:nvPr/>
        </p:nvSpPr>
        <p:spPr bwMode="auto">
          <a:xfrm>
            <a:off x="83820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rPr>
              <a:t>Global Warming Models</a:t>
            </a:r>
          </a:p>
        </p:txBody>
      </p:sp>
      <p:pic>
        <p:nvPicPr>
          <p:cNvPr id="21507" name="Picture 4" descr="Global warming projections.jpg">
            <a:extLst>
              <a:ext uri="{FF2B5EF4-FFF2-40B4-BE49-F238E27FC236}">
                <a16:creationId xmlns:a16="http://schemas.microsoft.com/office/drawing/2014/main" id="{D126EDFD-6ADC-4E55-A088-A9B6A79BA5E0}"/>
              </a:ext>
            </a:extLst>
          </p:cNvPr>
          <p:cNvPicPr>
            <a:picLocks noChangeAspect="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346075" y="1447800"/>
            <a:ext cx="58261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64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a:extLst>
              <a:ext uri="{FF2B5EF4-FFF2-40B4-BE49-F238E27FC236}">
                <a16:creationId xmlns:a16="http://schemas.microsoft.com/office/drawing/2014/main" id="{9244A042-DFCC-4BF1-B538-50A4FE3C6A6F}"/>
              </a:ext>
            </a:extLst>
          </p:cNvPr>
          <p:cNvSpPr>
            <a:spLocks noChangeArrowheads="1"/>
          </p:cNvSpPr>
          <p:nvPr/>
        </p:nvSpPr>
        <p:spPr bwMode="auto">
          <a:xfrm>
            <a:off x="68580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rPr>
              <a:t>         Ecological Impacts?</a:t>
            </a:r>
          </a:p>
        </p:txBody>
      </p:sp>
      <p:sp>
        <p:nvSpPr>
          <p:cNvPr id="23554" name="Rectangle 4">
            <a:extLst>
              <a:ext uri="{FF2B5EF4-FFF2-40B4-BE49-F238E27FC236}">
                <a16:creationId xmlns:a16="http://schemas.microsoft.com/office/drawing/2014/main" id="{634C98AF-7182-44A2-8B08-1D6807C6BB8A}"/>
              </a:ext>
            </a:extLst>
          </p:cNvPr>
          <p:cNvSpPr>
            <a:spLocks noChangeArrowheads="1"/>
          </p:cNvSpPr>
          <p:nvPr/>
        </p:nvSpPr>
        <p:spPr bwMode="auto">
          <a:xfrm>
            <a:off x="2286000" y="158273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t>
            </a:r>
          </a:p>
        </p:txBody>
      </p:sp>
      <p:sp>
        <p:nvSpPr>
          <p:cNvPr id="5" name="Rectangle 4">
            <a:extLst>
              <a:ext uri="{FF2B5EF4-FFF2-40B4-BE49-F238E27FC236}">
                <a16:creationId xmlns:a16="http://schemas.microsoft.com/office/drawing/2014/main" id="{ACB4E8F4-4E92-4789-BE80-591E70A16D35}"/>
              </a:ext>
            </a:extLst>
          </p:cNvPr>
          <p:cNvSpPr>
            <a:spLocks noChangeArrowheads="1"/>
          </p:cNvSpPr>
          <p:nvPr/>
        </p:nvSpPr>
        <p:spPr bwMode="auto">
          <a:xfrm>
            <a:off x="3838575" y="1524000"/>
            <a:ext cx="5381625"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5000"/>
              </a:lnSpc>
              <a:spcBef>
                <a:spcPct val="0"/>
              </a:spcBef>
              <a:buClr>
                <a:srgbClr val="FF0000"/>
              </a:buClr>
              <a:buSzPct val="151000"/>
            </a:pPr>
            <a:r>
              <a:rPr lang="en-US" altLang="en-US" sz="1800" b="1">
                <a:solidFill>
                  <a:srgbClr val="002060"/>
                </a:solidFill>
                <a:latin typeface="Arial" panose="020B0604020202020204" pitchFamily="34" charset="0"/>
              </a:rPr>
              <a:t> Tested whether strength of predation of </a:t>
            </a:r>
            <a:r>
              <a:rPr lang="en-US" altLang="en-US" sz="1800" b="1" i="1">
                <a:solidFill>
                  <a:srgbClr val="002060"/>
                </a:solidFill>
                <a:latin typeface="Arial" panose="020B0604020202020204" pitchFamily="34" charset="0"/>
              </a:rPr>
              <a:t>Pisaster</a:t>
            </a:r>
            <a:r>
              <a:rPr lang="en-US" altLang="en-US" sz="1800" b="1">
                <a:solidFill>
                  <a:srgbClr val="002060"/>
                </a:solidFill>
                <a:latin typeface="Arial" panose="020B0604020202020204" pitchFamily="34" charset="0"/>
              </a:rPr>
              <a:t> on </a:t>
            </a:r>
            <a:r>
              <a:rPr lang="en-US" altLang="en-US" sz="1800" b="1" i="1">
                <a:solidFill>
                  <a:srgbClr val="002060"/>
                </a:solidFill>
                <a:latin typeface="Arial" panose="020B0604020202020204" pitchFamily="34" charset="0"/>
              </a:rPr>
              <a:t>Mytilus </a:t>
            </a:r>
            <a:r>
              <a:rPr lang="en-US" altLang="en-US" sz="1800" b="1">
                <a:solidFill>
                  <a:srgbClr val="002060"/>
                </a:solidFill>
                <a:latin typeface="Arial" panose="020B0604020202020204" pitchFamily="34" charset="0"/>
              </a:rPr>
              <a:t>varied with water temp.</a:t>
            </a:r>
            <a:r>
              <a:rPr lang="en-US" altLang="en-US" sz="1800">
                <a:latin typeface="Arial" panose="020B0604020202020204" pitchFamily="34" charset="0"/>
              </a:rPr>
              <a:t> </a:t>
            </a:r>
          </a:p>
          <a:p>
            <a:pPr eaLnBrk="1" hangingPunct="1">
              <a:lnSpc>
                <a:spcPct val="105000"/>
              </a:lnSpc>
              <a:spcBef>
                <a:spcPct val="0"/>
              </a:spcBef>
              <a:buClr>
                <a:srgbClr val="FF0000"/>
              </a:buClr>
              <a:buSzPct val="151000"/>
              <a:buFontTx/>
              <a:buNone/>
            </a:pPr>
            <a:endParaRPr lang="en-US" altLang="en-US" sz="1800">
              <a:latin typeface="Arial" panose="020B0604020202020204" pitchFamily="34" charset="0"/>
            </a:endParaRPr>
          </a:p>
          <a:p>
            <a:pPr eaLnBrk="1" hangingPunct="1">
              <a:lnSpc>
                <a:spcPct val="105000"/>
              </a:lnSpc>
              <a:spcBef>
                <a:spcPct val="0"/>
              </a:spcBef>
              <a:buClr>
                <a:srgbClr val="FF0000"/>
              </a:buClr>
              <a:buSzPct val="151000"/>
            </a:pPr>
            <a:r>
              <a:rPr lang="en-US" altLang="en-US" sz="1800" b="1">
                <a:solidFill>
                  <a:srgbClr val="002060"/>
                </a:solidFill>
                <a:latin typeface="Arial" panose="020B0604020202020204" pitchFamily="34" charset="0"/>
              </a:rPr>
              <a:t> Upwellings caused significant (3x) drop in </a:t>
            </a:r>
            <a:r>
              <a:rPr lang="en-US" altLang="en-US" sz="1800" b="1" i="1">
                <a:solidFill>
                  <a:srgbClr val="002060"/>
                </a:solidFill>
                <a:latin typeface="Arial" panose="020B0604020202020204" pitchFamily="34" charset="0"/>
              </a:rPr>
              <a:t>Pisaster </a:t>
            </a:r>
            <a:r>
              <a:rPr lang="en-US" altLang="en-US" sz="1800" b="1">
                <a:solidFill>
                  <a:srgbClr val="002060"/>
                </a:solidFill>
                <a:latin typeface="Arial" panose="020B0604020202020204" pitchFamily="34" charset="0"/>
              </a:rPr>
              <a:t>predation as individuals consumed less &amp; local density reduced</a:t>
            </a:r>
            <a:endParaRPr lang="en-US" altLang="en-US" sz="1800">
              <a:latin typeface="Arial" panose="020B0604020202020204" pitchFamily="34" charset="0"/>
            </a:endParaRPr>
          </a:p>
          <a:p>
            <a:pPr eaLnBrk="1" hangingPunct="1">
              <a:lnSpc>
                <a:spcPct val="105000"/>
              </a:lnSpc>
              <a:spcBef>
                <a:spcPct val="0"/>
              </a:spcBef>
              <a:buClr>
                <a:srgbClr val="FF0000"/>
              </a:buClr>
              <a:buSzPct val="151000"/>
            </a:pPr>
            <a:endParaRPr lang="en-US" altLang="en-US" sz="1800">
              <a:latin typeface="Arial" panose="020B0604020202020204" pitchFamily="34" charset="0"/>
            </a:endParaRPr>
          </a:p>
          <a:p>
            <a:pPr eaLnBrk="1" hangingPunct="1">
              <a:lnSpc>
                <a:spcPct val="105000"/>
              </a:lnSpc>
              <a:spcBef>
                <a:spcPct val="0"/>
              </a:spcBef>
              <a:buClr>
                <a:srgbClr val="FF0000"/>
              </a:buClr>
              <a:buSzPct val="151000"/>
            </a:pPr>
            <a:r>
              <a:rPr lang="en-US" altLang="en-US" sz="1800" b="1">
                <a:solidFill>
                  <a:srgbClr val="002060"/>
                </a:solidFill>
                <a:latin typeface="Arial" panose="020B0604020202020204" pitchFamily="34" charset="0"/>
              </a:rPr>
              <a:t> Strength of keystone interactions can be altered by slight shifts in temperature shifts </a:t>
            </a:r>
            <a:r>
              <a:rPr lang="en-US" altLang="en-US" sz="1600" b="1">
                <a:solidFill>
                  <a:srgbClr val="002060"/>
                </a:solidFill>
                <a:latin typeface="Arial" panose="020B0604020202020204" pitchFamily="34" charset="0"/>
              </a:rPr>
              <a:t>&amp; </a:t>
            </a:r>
            <a:r>
              <a:rPr lang="en-US" altLang="en-US" sz="1800" b="1">
                <a:solidFill>
                  <a:srgbClr val="002060"/>
                </a:solidFill>
                <a:latin typeface="Arial" panose="020B0604020202020204" pitchFamily="34" charset="0"/>
              </a:rPr>
              <a:t>seasonality equivalent to those over next 40 </a:t>
            </a:r>
            <a:r>
              <a:rPr lang="en-US" altLang="en-US" sz="1600" b="1">
                <a:solidFill>
                  <a:srgbClr val="002060"/>
                </a:solidFill>
                <a:latin typeface="Arial" panose="020B0604020202020204" pitchFamily="34" charset="0"/>
              </a:rPr>
              <a:t>yrs</a:t>
            </a:r>
          </a:p>
          <a:p>
            <a:pPr eaLnBrk="1" hangingPunct="1">
              <a:lnSpc>
                <a:spcPct val="105000"/>
              </a:lnSpc>
              <a:spcBef>
                <a:spcPct val="0"/>
              </a:spcBef>
              <a:buClr>
                <a:srgbClr val="FF0000"/>
              </a:buClr>
              <a:buSzPct val="151000"/>
            </a:pPr>
            <a:endParaRPr lang="en-US" altLang="en-US" sz="1800" b="1">
              <a:solidFill>
                <a:srgbClr val="002060"/>
              </a:solidFill>
              <a:latin typeface="Arial" panose="020B0604020202020204" pitchFamily="34" charset="0"/>
            </a:endParaRPr>
          </a:p>
          <a:p>
            <a:pPr eaLnBrk="1" hangingPunct="1">
              <a:lnSpc>
                <a:spcPct val="105000"/>
              </a:lnSpc>
              <a:spcBef>
                <a:spcPct val="0"/>
              </a:spcBef>
              <a:buClr>
                <a:srgbClr val="FF0000"/>
              </a:buClr>
              <a:buSzPct val="151000"/>
            </a:pPr>
            <a:r>
              <a:rPr lang="en-US" altLang="en-US" sz="1800" b="1">
                <a:solidFill>
                  <a:srgbClr val="002060"/>
                </a:solidFill>
                <a:latin typeface="Arial" panose="020B0604020202020204" pitchFamily="34" charset="0"/>
              </a:rPr>
              <a:t> Thus climate change may drastically alter community structure &amp; dynamics and have a much more important impact than slow shifts in geographic distributions</a:t>
            </a:r>
          </a:p>
          <a:p>
            <a:pPr eaLnBrk="1" hangingPunct="1">
              <a:spcBef>
                <a:spcPct val="0"/>
              </a:spcBef>
              <a:buFontTx/>
              <a:buNone/>
            </a:pPr>
            <a:endParaRPr lang="en-US" altLang="en-US" sz="1800" b="1">
              <a:solidFill>
                <a:srgbClr val="002060"/>
              </a:solidFill>
              <a:latin typeface="Arial" panose="020B0604020202020204" pitchFamily="34" charset="0"/>
            </a:endParaRPr>
          </a:p>
          <a:p>
            <a:pPr eaLnBrk="1" hangingPunct="1">
              <a:spcBef>
                <a:spcPct val="0"/>
              </a:spcBef>
              <a:buFontTx/>
              <a:buNone/>
            </a:pPr>
            <a:endParaRPr lang="en-US" altLang="en-US" sz="1800" b="1">
              <a:solidFill>
                <a:srgbClr val="002060"/>
              </a:solidFill>
              <a:latin typeface="Arial" panose="020B0604020202020204" pitchFamily="34" charset="0"/>
            </a:endParaRPr>
          </a:p>
          <a:p>
            <a:pPr eaLnBrk="1" hangingPunct="1">
              <a:spcBef>
                <a:spcPct val="0"/>
              </a:spcBef>
              <a:buFontTx/>
              <a:buNone/>
            </a:pPr>
            <a:endParaRPr lang="en-US" altLang="en-US" sz="1800" b="1">
              <a:solidFill>
                <a:srgbClr val="002060"/>
              </a:solidFill>
              <a:latin typeface="Arial" panose="020B0604020202020204" pitchFamily="34" charset="0"/>
            </a:endParaRPr>
          </a:p>
          <a:p>
            <a:pPr eaLnBrk="1" hangingPunct="1">
              <a:spcBef>
                <a:spcPct val="0"/>
              </a:spcBef>
              <a:buFontTx/>
              <a:buNone/>
            </a:pPr>
            <a:endParaRPr lang="en-US" altLang="en-US" sz="1800" b="1">
              <a:solidFill>
                <a:srgbClr val="002060"/>
              </a:solidFill>
              <a:latin typeface="Arial" panose="020B0604020202020204" pitchFamily="34" charset="0"/>
            </a:endParaRPr>
          </a:p>
          <a:p>
            <a:pPr eaLnBrk="1" hangingPunct="1">
              <a:spcBef>
                <a:spcPct val="0"/>
              </a:spcBef>
              <a:buClr>
                <a:srgbClr val="FF0000"/>
              </a:buClr>
              <a:buSzPct val="153000"/>
            </a:pPr>
            <a:endParaRPr lang="en-US" altLang="en-US" sz="1800" b="1">
              <a:solidFill>
                <a:srgbClr val="002060"/>
              </a:solidFill>
              <a:latin typeface="Arial" panose="020B0604020202020204" pitchFamily="34" charset="0"/>
            </a:endParaRPr>
          </a:p>
          <a:p>
            <a:pPr eaLnBrk="1" hangingPunct="1">
              <a:spcBef>
                <a:spcPct val="0"/>
              </a:spcBef>
              <a:buClr>
                <a:srgbClr val="FF0000"/>
              </a:buClr>
              <a:buSzPct val="153000"/>
            </a:pPr>
            <a:endParaRPr lang="en-US" altLang="en-US" sz="1800" b="1">
              <a:solidFill>
                <a:srgbClr val="002060"/>
              </a:solidFill>
              <a:latin typeface="Arial" panose="020B0604020202020204" pitchFamily="34" charset="0"/>
            </a:endParaRPr>
          </a:p>
          <a:p>
            <a:pPr eaLnBrk="1" hangingPunct="1">
              <a:spcBef>
                <a:spcPct val="0"/>
              </a:spcBef>
              <a:buClr>
                <a:srgbClr val="FF0000"/>
              </a:buClr>
              <a:buSzPct val="153000"/>
            </a:pPr>
            <a:endParaRPr lang="en-US" altLang="en-US" sz="1800" b="1">
              <a:solidFill>
                <a:srgbClr val="002060"/>
              </a:solidFill>
              <a:latin typeface="Arial" panose="020B0604020202020204" pitchFamily="34" charset="0"/>
            </a:endParaRPr>
          </a:p>
        </p:txBody>
      </p:sp>
      <p:pic>
        <p:nvPicPr>
          <p:cNvPr id="7" name="Picture 3" descr="Pisaster">
            <a:extLst>
              <a:ext uri="{FF2B5EF4-FFF2-40B4-BE49-F238E27FC236}">
                <a16:creationId xmlns:a16="http://schemas.microsoft.com/office/drawing/2014/main" id="{42FBBAE8-BB07-449A-834C-2B90CB5E044F}"/>
              </a:ext>
            </a:extLst>
          </p:cNvPr>
          <p:cNvPicPr>
            <a:picLocks noChangeAspect="1" noChangeArrowheads="1"/>
          </p:cNvPicPr>
          <p:nvPr/>
        </p:nvPicPr>
        <p:blipFill>
          <a:blip r:embed="rId3">
            <a:lum bright="10000" contrast="24000"/>
            <a:extLst>
              <a:ext uri="{28A0092B-C50C-407E-A947-70E740481C1C}">
                <a14:useLocalDpi xmlns:a14="http://schemas.microsoft.com/office/drawing/2010/main" val="0"/>
              </a:ext>
            </a:extLst>
          </a:blip>
          <a:srcRect t="5019" r="9547" b="6113"/>
          <a:stretch>
            <a:fillRect/>
          </a:stretch>
        </p:blipFill>
        <p:spPr bwMode="auto">
          <a:xfrm>
            <a:off x="339725" y="196850"/>
            <a:ext cx="946150" cy="838200"/>
          </a:xfrm>
          <a:prstGeom prst="rect">
            <a:avLst/>
          </a:prstGeom>
          <a:noFill/>
          <a:ln w="19050">
            <a:solidFill>
              <a:srgbClr val="F79646"/>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grpSp>
        <p:nvGrpSpPr>
          <p:cNvPr id="23557" name="Group 9">
            <a:extLst>
              <a:ext uri="{FF2B5EF4-FFF2-40B4-BE49-F238E27FC236}">
                <a16:creationId xmlns:a16="http://schemas.microsoft.com/office/drawing/2014/main" id="{303A403D-07FB-48FF-9765-065AC41C8D0F}"/>
              </a:ext>
            </a:extLst>
          </p:cNvPr>
          <p:cNvGrpSpPr>
            <a:grpSpLocks/>
          </p:cNvGrpSpPr>
          <p:nvPr/>
        </p:nvGrpSpPr>
        <p:grpSpPr bwMode="auto">
          <a:xfrm>
            <a:off x="168275" y="1474788"/>
            <a:ext cx="3541713" cy="4926012"/>
            <a:chOff x="168778" y="1474071"/>
            <a:chExt cx="3541125" cy="4926729"/>
          </a:xfrm>
        </p:grpSpPr>
        <p:pic>
          <p:nvPicPr>
            <p:cNvPr id="23558" name="Picture 5" descr="Keystone predation &amp; temp change.jpg">
              <a:extLst>
                <a:ext uri="{FF2B5EF4-FFF2-40B4-BE49-F238E27FC236}">
                  <a16:creationId xmlns:a16="http://schemas.microsoft.com/office/drawing/2014/main" id="{A07600B6-75B6-4794-94D4-6C87E7F3AE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578" y="1474071"/>
              <a:ext cx="3124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9" name="Picture 2">
              <a:extLst>
                <a:ext uri="{FF2B5EF4-FFF2-40B4-BE49-F238E27FC236}">
                  <a16:creationId xmlns:a16="http://schemas.microsoft.com/office/drawing/2014/main" id="{0A73F1BC-529E-4E13-AB75-E1EC8DC4B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7160"/>
            <a:stretch>
              <a:fillRect/>
            </a:stretch>
          </p:blipFill>
          <p:spPr bwMode="auto">
            <a:xfrm>
              <a:off x="168778" y="59436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
              <a:extLst>
                <a:ext uri="{FF2B5EF4-FFF2-40B4-BE49-F238E27FC236}">
                  <a16:creationId xmlns:a16="http://schemas.microsoft.com/office/drawing/2014/main" id="{F247F7E0-89E4-45D7-9C41-F3B87F1A0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52" b="40546"/>
            <a:stretch>
              <a:fillRect/>
            </a:stretch>
          </p:blipFill>
          <p:spPr bwMode="auto">
            <a:xfrm>
              <a:off x="229094" y="3580990"/>
              <a:ext cx="348080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p:cTn id="13"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p:cTn id="1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p:cTn id="25"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a:extLst>
              <a:ext uri="{FF2B5EF4-FFF2-40B4-BE49-F238E27FC236}">
                <a16:creationId xmlns:a16="http://schemas.microsoft.com/office/drawing/2014/main" id="{C75332F2-2A69-4ED8-8C11-A117CA2A75F9}"/>
              </a:ext>
            </a:extLst>
          </p:cNvPr>
          <p:cNvSpPr>
            <a:spLocks noChangeArrowheads="1"/>
          </p:cNvSpPr>
          <p:nvPr/>
        </p:nvSpPr>
        <p:spPr bwMode="auto">
          <a:xfrm>
            <a:off x="123825"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rPr>
              <a:t>Ecological Impact</a:t>
            </a:r>
          </a:p>
        </p:txBody>
      </p:sp>
      <p:sp>
        <p:nvSpPr>
          <p:cNvPr id="26628" name="Rectangle 4">
            <a:extLst>
              <a:ext uri="{FF2B5EF4-FFF2-40B4-BE49-F238E27FC236}">
                <a16:creationId xmlns:a16="http://schemas.microsoft.com/office/drawing/2014/main" id="{2AF5623D-0B01-4102-BCF8-44BB0373B44D}"/>
              </a:ext>
            </a:extLst>
          </p:cNvPr>
          <p:cNvSpPr>
            <a:spLocks noChangeArrowheads="1"/>
          </p:cNvSpPr>
          <p:nvPr/>
        </p:nvSpPr>
        <p:spPr bwMode="auto">
          <a:xfrm>
            <a:off x="2701925" y="1295400"/>
            <a:ext cx="6477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1200"/>
              </a:spcBef>
              <a:buClr>
                <a:srgbClr val="FF0000"/>
              </a:buClr>
              <a:buSzPct val="150000"/>
            </a:pPr>
            <a:r>
              <a:rPr lang="en-US" altLang="en-US" sz="1800" b="1">
                <a:solidFill>
                  <a:srgbClr val="002060"/>
                </a:solidFill>
                <a:latin typeface="Arial" panose="020B0604020202020204" pitchFamily="34" charset="0"/>
              </a:rPr>
              <a:t> “</a:t>
            </a:r>
            <a:r>
              <a:rPr lang="en-US" altLang="en-US" sz="1800" b="1" i="1">
                <a:solidFill>
                  <a:srgbClr val="FF0000"/>
                </a:solidFill>
                <a:latin typeface="Arial" panose="020B0604020202020204" pitchFamily="34" charset="0"/>
              </a:rPr>
              <a:t>Anthropogenic warming will lead to ecological impacts that are abrupt and irreversible, depending on rate &amp; magnitude of climate change</a:t>
            </a:r>
            <a:r>
              <a:rPr lang="en-US" altLang="en-US" sz="1800" b="1">
                <a:solidFill>
                  <a:srgbClr val="002060"/>
                </a:solidFill>
                <a:latin typeface="Arial" panose="020B0604020202020204" pitchFamily="34" charset="0"/>
              </a:rPr>
              <a:t>.” </a:t>
            </a:r>
            <a:r>
              <a:rPr lang="en-US" altLang="en-US" sz="1400" b="1" i="1">
                <a:solidFill>
                  <a:srgbClr val="002060"/>
                </a:solidFill>
                <a:latin typeface="Arial" panose="020B0604020202020204" pitchFamily="34" charset="0"/>
              </a:rPr>
              <a:t>– IPCC 2007</a:t>
            </a:r>
          </a:p>
          <a:p>
            <a:pPr eaLnBrk="1" hangingPunct="1">
              <a:spcBef>
                <a:spcPts val="1200"/>
              </a:spcBef>
              <a:buClr>
                <a:srgbClr val="FF0000"/>
              </a:buClr>
              <a:buSzPct val="150000"/>
            </a:pPr>
            <a:endParaRPr lang="en-US" altLang="en-US" sz="1400" b="1" i="1">
              <a:solidFill>
                <a:srgbClr val="002060"/>
              </a:solidFill>
              <a:latin typeface="Arial" panose="020B0604020202020204" pitchFamily="34" charset="0"/>
            </a:endParaRPr>
          </a:p>
          <a:p>
            <a:pPr eaLnBrk="1" hangingPunct="1">
              <a:spcBef>
                <a:spcPts val="600"/>
              </a:spcBef>
              <a:buClr>
                <a:srgbClr val="FF0000"/>
              </a:buClr>
              <a:buSzPct val="150000"/>
            </a:pPr>
            <a:r>
              <a:rPr lang="en-US" altLang="en-US" sz="1800" b="1">
                <a:solidFill>
                  <a:srgbClr val="002060"/>
                </a:solidFill>
                <a:latin typeface="Arial" panose="020B0604020202020204" pitchFamily="34" charset="0"/>
              </a:rPr>
              <a:t> Already ~70% of Earth’s species affected</a:t>
            </a:r>
          </a:p>
          <a:p>
            <a:pPr eaLnBrk="1" hangingPunct="1">
              <a:spcBef>
                <a:spcPts val="120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ct val="0"/>
              </a:spcBef>
              <a:buClr>
                <a:srgbClr val="FF0000"/>
              </a:buClr>
              <a:buSzPct val="150000"/>
            </a:pPr>
            <a:r>
              <a:rPr lang="en-US" altLang="en-US" sz="1800" b="1">
                <a:solidFill>
                  <a:srgbClr val="002060"/>
                </a:solidFill>
                <a:latin typeface="Arial" panose="020B0604020202020204" pitchFamily="34" charset="0"/>
              </a:rPr>
              <a:t> Distribution shifts, abundance declines, smaller ranges; new parasites, diseases, competitors </a:t>
            </a:r>
            <a:r>
              <a:rPr lang="en-US" altLang="en-US" sz="1400" b="1">
                <a:solidFill>
                  <a:srgbClr val="002060"/>
                </a:solidFill>
                <a:latin typeface="Arial" panose="020B0604020202020204" pitchFamily="34" charset="0"/>
              </a:rPr>
              <a:t>&amp;</a:t>
            </a:r>
            <a:r>
              <a:rPr lang="en-US" altLang="en-US" sz="1800" b="1">
                <a:solidFill>
                  <a:srgbClr val="002060"/>
                </a:solidFill>
                <a:latin typeface="Arial" panose="020B0604020202020204" pitchFamily="34" charset="0"/>
              </a:rPr>
              <a:t> predators</a:t>
            </a:r>
            <a:r>
              <a:rPr lang="en-US" altLang="en-US" sz="1800" b="1">
                <a:latin typeface="Arial" panose="020B0604020202020204" pitchFamily="34" charset="0"/>
              </a:rPr>
              <a:t> </a:t>
            </a:r>
          </a:p>
          <a:p>
            <a:pPr eaLnBrk="1" hangingPunct="1">
              <a:spcBef>
                <a:spcPct val="0"/>
              </a:spcBef>
              <a:buClr>
                <a:srgbClr val="FF0000"/>
              </a:buClr>
              <a:buSzPct val="150000"/>
            </a:pPr>
            <a:endParaRPr lang="en-US" altLang="en-US" sz="1800" b="1">
              <a:latin typeface="Arial" panose="020B0604020202020204" pitchFamily="34" charset="0"/>
            </a:endParaRPr>
          </a:p>
          <a:p>
            <a:pPr eaLnBrk="1" hangingPunct="1">
              <a:spcBef>
                <a:spcPct val="0"/>
              </a:spcBef>
              <a:buClr>
                <a:srgbClr val="FF0000"/>
              </a:buClr>
              <a:buSzPct val="150000"/>
            </a:pPr>
            <a:r>
              <a:rPr lang="en-US" altLang="en-US" sz="1800" b="1">
                <a:latin typeface="Arial" panose="020B0604020202020204" pitchFamily="34" charset="0"/>
              </a:rPr>
              <a:t> “</a:t>
            </a:r>
            <a:r>
              <a:rPr lang="en-US" altLang="en-US" sz="1800" b="1" i="1">
                <a:solidFill>
                  <a:srgbClr val="002060"/>
                </a:solidFill>
                <a:latin typeface="Arial" panose="020B0604020202020204" pitchFamily="34" charset="0"/>
              </a:rPr>
              <a:t>An assault on the Bering Sea food web from top and bottom</a:t>
            </a:r>
            <a:r>
              <a:rPr lang="en-US" altLang="en-US" sz="1800" b="1">
                <a:solidFill>
                  <a:srgbClr val="002060"/>
                </a:solidFill>
                <a:latin typeface="Arial" panose="020B0604020202020204" pitchFamily="34" charset="0"/>
              </a:rPr>
              <a:t>”: Fishing &amp; hunting take top predators, climate change causing catastrophic shifts in plankton &amp; zooplankton</a:t>
            </a:r>
          </a:p>
          <a:p>
            <a:pPr eaLnBrk="1" hangingPunct="1">
              <a:spcBef>
                <a:spcPct val="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ct val="0"/>
              </a:spcBef>
              <a:buClr>
                <a:srgbClr val="FF0000"/>
              </a:buClr>
              <a:buSzPct val="150000"/>
            </a:pPr>
            <a:r>
              <a:rPr lang="en-US" altLang="en-US" sz="1800" b="1">
                <a:solidFill>
                  <a:srgbClr val="002060"/>
                </a:solidFill>
                <a:latin typeface="Arial" panose="020B0604020202020204" pitchFamily="34" charset="0"/>
              </a:rPr>
              <a:t> In past 20 years, 80% drop in zooplankton abundance</a:t>
            </a:r>
          </a:p>
          <a:p>
            <a:pPr eaLnBrk="1" hangingPunct="1">
              <a:spcBef>
                <a:spcPts val="60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ts val="60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ts val="60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ts val="600"/>
              </a:spcBef>
              <a:buClr>
                <a:srgbClr val="FF0000"/>
              </a:buClr>
              <a:buSzPct val="150000"/>
            </a:pPr>
            <a:endParaRPr lang="en-US" altLang="en-US" sz="1800" b="1">
              <a:solidFill>
                <a:srgbClr val="002060"/>
              </a:solidFill>
              <a:latin typeface="Arial" panose="020B0604020202020204" pitchFamily="34" charset="0"/>
            </a:endParaRPr>
          </a:p>
          <a:p>
            <a:pPr eaLnBrk="1" hangingPunct="1">
              <a:spcBef>
                <a:spcPts val="1200"/>
              </a:spcBef>
              <a:buFontTx/>
              <a:buNone/>
            </a:pPr>
            <a:endParaRPr lang="en-US" altLang="en-US" sz="1800">
              <a:latin typeface="Arial" panose="020B0604020202020204" pitchFamily="34" charset="0"/>
            </a:endParaRPr>
          </a:p>
        </p:txBody>
      </p:sp>
      <p:pic>
        <p:nvPicPr>
          <p:cNvPr id="5" name="Picture 4" descr="Polar bears on melting glacier.jpg">
            <a:extLst>
              <a:ext uri="{FF2B5EF4-FFF2-40B4-BE49-F238E27FC236}">
                <a16:creationId xmlns:a16="http://schemas.microsoft.com/office/drawing/2014/main" id="{828AF92A-ECA6-4F44-AE9C-326E1C99921D}"/>
              </a:ext>
            </a:extLst>
          </p:cNvPr>
          <p:cNvPicPr>
            <a:picLocks noChangeAspect="1"/>
          </p:cNvPicPr>
          <p:nvPr/>
        </p:nvPicPr>
        <p:blipFill>
          <a:blip r:embed="rId3">
            <a:extLst>
              <a:ext uri="{28A0092B-C50C-407E-A947-70E740481C1C}">
                <a14:useLocalDpi xmlns:a14="http://schemas.microsoft.com/office/drawing/2010/main" val="0"/>
              </a:ext>
            </a:extLst>
          </a:blip>
          <a:srcRect b="2222"/>
          <a:stretch>
            <a:fillRect/>
          </a:stretch>
        </p:blipFill>
        <p:spPr bwMode="auto">
          <a:xfrm>
            <a:off x="317500" y="1371600"/>
            <a:ext cx="2182813" cy="2438400"/>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8">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8">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Text Box 2">
            <a:extLst>
              <a:ext uri="{FF2B5EF4-FFF2-40B4-BE49-F238E27FC236}">
                <a16:creationId xmlns:a16="http://schemas.microsoft.com/office/drawing/2014/main" id="{FAA68709-4B3F-4B05-B306-866DFB2F1F27}"/>
              </a:ext>
            </a:extLst>
          </p:cNvPr>
          <p:cNvSpPr txBox="1">
            <a:spLocks noChangeArrowheads="1"/>
          </p:cNvSpPr>
          <p:nvPr/>
        </p:nvSpPr>
        <p:spPr bwMode="auto">
          <a:xfrm>
            <a:off x="13557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p>
        </p:txBody>
      </p:sp>
      <p:sp>
        <p:nvSpPr>
          <p:cNvPr id="62468" name="Rectangle 4">
            <a:extLst>
              <a:ext uri="{FF2B5EF4-FFF2-40B4-BE49-F238E27FC236}">
                <a16:creationId xmlns:a16="http://schemas.microsoft.com/office/drawing/2014/main" id="{6D3A560B-D530-B949-9B71-022394FB375D}"/>
              </a:ext>
            </a:extLst>
          </p:cNvPr>
          <p:cNvSpPr>
            <a:spLocks noGrp="1" noChangeArrowheads="1"/>
          </p:cNvSpPr>
          <p:nvPr>
            <p:ph type="title"/>
          </p:nvPr>
        </p:nvSpPr>
        <p:spPr>
          <a:xfrm>
            <a:off x="457200" y="381000"/>
            <a:ext cx="9144000" cy="1143000"/>
          </a:xfrm>
        </p:spPr>
        <p:txBody>
          <a:bodyPr rtlCol="0">
            <a:normAutofit fontScale="90000"/>
          </a:bodyPr>
          <a:lstStyle/>
          <a:p>
            <a:pPr algn="l" eaLnBrk="1" fontAlgn="auto" hangingPunct="1">
              <a:spcAft>
                <a:spcPts val="0"/>
              </a:spcAft>
              <a:defRPr/>
            </a:pPr>
            <a:r>
              <a:rPr lang="en-US" sz="4000" b="1">
                <a:latin typeface="Clarendon" pitchFamily="2" charset="0"/>
              </a:rPr>
              <a:t>Passenger</a:t>
            </a:r>
            <a:br>
              <a:rPr lang="en-US" sz="4000" b="1">
                <a:latin typeface="Clarendon" pitchFamily="2" charset="0"/>
              </a:rPr>
            </a:br>
            <a:r>
              <a:rPr lang="en-US" sz="4000" b="1">
                <a:latin typeface="Clarendon" pitchFamily="2" charset="0"/>
              </a:rPr>
              <a:t>Pigeon</a:t>
            </a:r>
          </a:p>
        </p:txBody>
      </p:sp>
      <p:pic>
        <p:nvPicPr>
          <p:cNvPr id="27651" name="Picture 7" descr="Orangs_Face_Extinctiom">
            <a:extLst>
              <a:ext uri="{FF2B5EF4-FFF2-40B4-BE49-F238E27FC236}">
                <a16:creationId xmlns:a16="http://schemas.microsoft.com/office/drawing/2014/main" id="{1F8808CE-2652-4142-83F6-67B4F3C4BB2C}"/>
              </a:ext>
            </a:extLst>
          </p:cNvPr>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0" y="2357438"/>
            <a:ext cx="2547938"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9" descr="Inbreeding_Leads_to_Extinction">
            <a:extLst>
              <a:ext uri="{FF2B5EF4-FFF2-40B4-BE49-F238E27FC236}">
                <a16:creationId xmlns:a16="http://schemas.microsoft.com/office/drawing/2014/main" id="{14591D08-56AE-4DF1-A0E5-98D26E38823F}"/>
              </a:ext>
            </a:extLst>
          </p:cNvPr>
          <p:cNvPicPr>
            <a:picLocks noChangeAspect="1" noChangeArrowheads="1"/>
          </p:cNvPicPr>
          <p:nvPr/>
        </p:nvPicPr>
        <p:blipFill>
          <a:blip r:embed="rId4">
            <a:lum bright="-18000" contrast="40000"/>
            <a:extLst>
              <a:ext uri="{28A0092B-C50C-407E-A947-70E740481C1C}">
                <a14:useLocalDpi xmlns:a14="http://schemas.microsoft.com/office/drawing/2010/main" val="0"/>
              </a:ext>
            </a:extLst>
          </a:blip>
          <a:srcRect/>
          <a:stretch>
            <a:fillRect/>
          </a:stretch>
        </p:blipFill>
        <p:spPr bwMode="auto">
          <a:xfrm>
            <a:off x="5867400" y="3657600"/>
            <a:ext cx="3276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Recent_Extinctions_Recipes_For_Disaster">
            <a:extLst>
              <a:ext uri="{FF2B5EF4-FFF2-40B4-BE49-F238E27FC236}">
                <a16:creationId xmlns:a16="http://schemas.microsoft.com/office/drawing/2014/main" id="{F33044E4-AFCA-4639-A15E-735633066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152400"/>
            <a:ext cx="31480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1" descr="Leatherbacks_Face_Extinction">
            <a:extLst>
              <a:ext uri="{FF2B5EF4-FFF2-40B4-BE49-F238E27FC236}">
                <a16:creationId xmlns:a16="http://schemas.microsoft.com/office/drawing/2014/main" id="{D2987394-B8B1-41E4-A7C6-0DC16C867D94}"/>
              </a:ext>
            </a:extLst>
          </p:cNvPr>
          <p:cNvPicPr>
            <a:picLocks noChangeAspect="1" noChangeArrowheads="1"/>
          </p:cNvPicPr>
          <p:nvPr/>
        </p:nvPicPr>
        <p:blipFill>
          <a:blip r:embed="rId6">
            <a:lum bright="-18000" contrast="30000"/>
            <a:extLst>
              <a:ext uri="{28A0092B-C50C-407E-A947-70E740481C1C}">
                <a14:useLocalDpi xmlns:a14="http://schemas.microsoft.com/office/drawing/2010/main" val="0"/>
              </a:ext>
            </a:extLst>
          </a:blip>
          <a:srcRect/>
          <a:stretch>
            <a:fillRect/>
          </a:stretch>
        </p:blipFill>
        <p:spPr bwMode="auto">
          <a:xfrm>
            <a:off x="2362200" y="-304800"/>
            <a:ext cx="67818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2" descr="Coelocanth_on_Verge_of_Extinction">
            <a:extLst>
              <a:ext uri="{FF2B5EF4-FFF2-40B4-BE49-F238E27FC236}">
                <a16:creationId xmlns:a16="http://schemas.microsoft.com/office/drawing/2014/main" id="{8A7E8DBF-8814-409C-BD54-FB0261C08385}"/>
              </a:ext>
            </a:extLst>
          </p:cNvPr>
          <p:cNvPicPr>
            <a:picLocks noChangeAspect="1" noChangeArrowheads="1"/>
          </p:cNvPicPr>
          <p:nvPr/>
        </p:nvPicPr>
        <p:blipFill>
          <a:blip r:embed="rId7">
            <a:lum bright="-6000" contrast="30000"/>
            <a:extLst>
              <a:ext uri="{28A0092B-C50C-407E-A947-70E740481C1C}">
                <a14:useLocalDpi xmlns:a14="http://schemas.microsoft.com/office/drawing/2010/main" val="0"/>
              </a:ext>
            </a:extLst>
          </a:blip>
          <a:srcRect/>
          <a:stretch>
            <a:fillRect/>
          </a:stretch>
        </p:blipFill>
        <p:spPr bwMode="auto">
          <a:xfrm>
            <a:off x="2339975" y="2776538"/>
            <a:ext cx="3527425"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 Box 10">
            <a:extLst>
              <a:ext uri="{FF2B5EF4-FFF2-40B4-BE49-F238E27FC236}">
                <a16:creationId xmlns:a16="http://schemas.microsoft.com/office/drawing/2014/main" id="{2BD45290-3D85-4BC2-924F-858C8AB7DCC3}"/>
              </a:ext>
            </a:extLst>
          </p:cNvPr>
          <p:cNvSpPr txBox="1">
            <a:spLocks noChangeArrowheads="1"/>
          </p:cNvSpPr>
          <p:nvPr/>
        </p:nvSpPr>
        <p:spPr bwMode="auto">
          <a:xfrm rot="1580454">
            <a:off x="328613" y="3248025"/>
            <a:ext cx="74247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5400" b="1">
                <a:solidFill>
                  <a:srgbClr val="B00000"/>
                </a:solidFill>
                <a:latin typeface="Arial" panose="020B0604020202020204" pitchFamily="34" charset="0"/>
              </a:rPr>
              <a:t>Extinction of species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p:cTn id="7" dur="1000" fill="hold"/>
                                        <p:tgtEl>
                                          <p:spTgt spid="62468"/>
                                        </p:tgtEl>
                                        <p:attrNameLst>
                                          <p:attrName>ppt_w</p:attrName>
                                        </p:attrNameLst>
                                      </p:cBhvr>
                                      <p:tavLst>
                                        <p:tav tm="0">
                                          <p:val>
                                            <p:fltVal val="0"/>
                                          </p:val>
                                        </p:tav>
                                        <p:tav tm="100000">
                                          <p:val>
                                            <p:strVal val="#ppt_w"/>
                                          </p:val>
                                        </p:tav>
                                      </p:tavLst>
                                    </p:anim>
                                    <p:anim calcmode="lin" valueType="num">
                                      <p:cBhvr>
                                        <p:cTn id="8" dur="1000" fill="hold"/>
                                        <p:tgtEl>
                                          <p:spTgt spid="62468"/>
                                        </p:tgtEl>
                                        <p:attrNameLst>
                                          <p:attrName>ppt_h</p:attrName>
                                        </p:attrNameLst>
                                      </p:cBhvr>
                                      <p:tavLst>
                                        <p:tav tm="0">
                                          <p:val>
                                            <p:fltVal val="0"/>
                                          </p:val>
                                        </p:tav>
                                        <p:tav tm="100000">
                                          <p:val>
                                            <p:strVal val="#ppt_h"/>
                                          </p:val>
                                        </p:tav>
                                      </p:tavLst>
                                    </p:anim>
                                    <p:anim calcmode="lin" valueType="num">
                                      <p:cBhvr>
                                        <p:cTn id="9" dur="1000" fill="hold"/>
                                        <p:tgtEl>
                                          <p:spTgt spid="624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4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026">
            <a:extLst>
              <a:ext uri="{FF2B5EF4-FFF2-40B4-BE49-F238E27FC236}">
                <a16:creationId xmlns:a16="http://schemas.microsoft.com/office/drawing/2014/main" id="{44942E06-1E7E-4240-ACA8-53FD49E16978}"/>
              </a:ext>
            </a:extLst>
          </p:cNvPr>
          <p:cNvSpPr>
            <a:spLocks noChangeArrowheads="1"/>
          </p:cNvSpPr>
          <p:nvPr/>
        </p:nvSpPr>
        <p:spPr bwMode="auto">
          <a:xfrm>
            <a:off x="-152400"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solidFill>
                  <a:srgbClr val="66FF33"/>
                </a:solidFill>
              </a:rPr>
              <a:t> </a:t>
            </a:r>
            <a:endParaRPr lang="en-US" altLang="en-US" sz="4000">
              <a:solidFill>
                <a:schemeClr val="tx2"/>
              </a:solidFill>
            </a:endParaRPr>
          </a:p>
        </p:txBody>
      </p:sp>
      <p:pic>
        <p:nvPicPr>
          <p:cNvPr id="29698" name="Picture 1027" descr="whales">
            <a:extLst>
              <a:ext uri="{FF2B5EF4-FFF2-40B4-BE49-F238E27FC236}">
                <a16:creationId xmlns:a16="http://schemas.microsoft.com/office/drawing/2014/main" id="{C4C7FDBA-DE91-45DF-B207-E5698CC2EBF7}"/>
              </a:ext>
            </a:extLst>
          </p:cNvPr>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t="8508" r="8197" b="1312"/>
          <a:stretch>
            <a:fillRect/>
          </a:stretch>
        </p:blipFill>
        <p:spPr bwMode="auto">
          <a:xfrm>
            <a:off x="533400" y="685800"/>
            <a:ext cx="2667000" cy="2524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699" name="Picture 1028" descr="ducks">
            <a:extLst>
              <a:ext uri="{FF2B5EF4-FFF2-40B4-BE49-F238E27FC236}">
                <a16:creationId xmlns:a16="http://schemas.microsoft.com/office/drawing/2014/main" id="{15F948D3-0148-4FCE-9CDD-741220E854CF}"/>
              </a:ext>
            </a:extLst>
          </p:cNvPr>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r="14339"/>
          <a:stretch>
            <a:fillRect/>
          </a:stretch>
        </p:blipFill>
        <p:spPr bwMode="auto">
          <a:xfrm>
            <a:off x="457200" y="3276600"/>
            <a:ext cx="2792413"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1029" descr="ridleys">
            <a:extLst>
              <a:ext uri="{FF2B5EF4-FFF2-40B4-BE49-F238E27FC236}">
                <a16:creationId xmlns:a16="http://schemas.microsoft.com/office/drawing/2014/main" id="{83D3A1E4-D13A-4261-9FB3-28C1CCF91C94}"/>
              </a:ext>
            </a:extLst>
          </p:cNvPr>
          <p:cNvPicPr>
            <a:picLocks noChangeAspect="1" noChangeArrowheads="1"/>
          </p:cNvPicPr>
          <p:nvPr/>
        </p:nvPicPr>
        <p:blipFill>
          <a:blip r:embed="rId5">
            <a:lum bright="-10000" contrast="-10000"/>
            <a:extLst>
              <a:ext uri="{28A0092B-C50C-407E-A947-70E740481C1C}">
                <a14:useLocalDpi xmlns:a14="http://schemas.microsoft.com/office/drawing/2010/main" val="0"/>
              </a:ext>
            </a:extLst>
          </a:blip>
          <a:srcRect/>
          <a:stretch>
            <a:fillRect/>
          </a:stretch>
        </p:blipFill>
        <p:spPr bwMode="auto">
          <a:xfrm>
            <a:off x="3373438" y="2767013"/>
            <a:ext cx="2779712" cy="2332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1030" descr="eagle">
            <a:extLst>
              <a:ext uri="{FF2B5EF4-FFF2-40B4-BE49-F238E27FC236}">
                <a16:creationId xmlns:a16="http://schemas.microsoft.com/office/drawing/2014/main" id="{85F05A4E-F8FA-438E-A7B3-1B58FB819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607" t="6378" r="20930" b="12756"/>
          <a:stretch>
            <a:fillRect/>
          </a:stretch>
        </p:blipFill>
        <p:spPr bwMode="auto">
          <a:xfrm>
            <a:off x="6324600" y="2743200"/>
            <a:ext cx="1524000" cy="1641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9702" name="Group 11">
            <a:extLst>
              <a:ext uri="{FF2B5EF4-FFF2-40B4-BE49-F238E27FC236}">
                <a16:creationId xmlns:a16="http://schemas.microsoft.com/office/drawing/2014/main" id="{BF23850D-71B3-4457-9420-BECDE30904FE}"/>
              </a:ext>
            </a:extLst>
          </p:cNvPr>
          <p:cNvGrpSpPr>
            <a:grpSpLocks/>
          </p:cNvGrpSpPr>
          <p:nvPr/>
        </p:nvGrpSpPr>
        <p:grpSpPr bwMode="auto">
          <a:xfrm>
            <a:off x="5334000" y="762000"/>
            <a:ext cx="1524000" cy="1857375"/>
            <a:chOff x="6096000" y="1371600"/>
            <a:chExt cx="1676400" cy="1985665"/>
          </a:xfrm>
        </p:grpSpPr>
        <p:pic>
          <p:nvPicPr>
            <p:cNvPr id="29712" name="Picture 3" descr="Gray wolf">
              <a:extLst>
                <a:ext uri="{FF2B5EF4-FFF2-40B4-BE49-F238E27FC236}">
                  <a16:creationId xmlns:a16="http://schemas.microsoft.com/office/drawing/2014/main" id="{297FE3BC-4EBD-4935-A8AA-4CF1A2D91587}"/>
                </a:ext>
              </a:extLst>
            </p:cNvPr>
            <p:cNvPicPr>
              <a:picLocks noChangeAspect="1" noChangeArrowheads="1"/>
            </p:cNvPicPr>
            <p:nvPr/>
          </p:nvPicPr>
          <p:blipFill>
            <a:blip r:embed="rId7">
              <a:lum contrast="30000"/>
              <a:extLst>
                <a:ext uri="{28A0092B-C50C-407E-A947-70E740481C1C}">
                  <a14:useLocalDpi xmlns:a14="http://schemas.microsoft.com/office/drawing/2010/main" val="0"/>
                </a:ext>
              </a:extLst>
            </a:blip>
            <a:srcRect l="17390" t="4256" r="6087" b="10638"/>
            <a:stretch>
              <a:fillRect/>
            </a:stretch>
          </p:blipFill>
          <p:spPr bwMode="auto">
            <a:xfrm>
              <a:off x="6096000" y="1371600"/>
              <a:ext cx="16764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13" name="Rectangle 8">
              <a:extLst>
                <a:ext uri="{FF2B5EF4-FFF2-40B4-BE49-F238E27FC236}">
                  <a16:creationId xmlns:a16="http://schemas.microsoft.com/office/drawing/2014/main" id="{EE4B7FAA-3191-40BA-B266-C9718B73477D}"/>
                </a:ext>
              </a:extLst>
            </p:cNvPr>
            <p:cNvSpPr>
              <a:spLocks noChangeArrowheads="1"/>
            </p:cNvSpPr>
            <p:nvPr/>
          </p:nvSpPr>
          <p:spPr bwMode="auto">
            <a:xfrm>
              <a:off x="6096000" y="2895600"/>
              <a:ext cx="1676400"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b="1"/>
                <a:t>Proposal to Delist</a:t>
              </a:r>
            </a:p>
            <a:p>
              <a:pPr algn="ctr" eaLnBrk="1" hangingPunct="1">
                <a:spcBef>
                  <a:spcPct val="0"/>
                </a:spcBef>
                <a:buFontTx/>
                <a:buNone/>
              </a:pPr>
              <a:r>
                <a:rPr lang="en-US" altLang="en-US" sz="1200" b="1"/>
                <a:t>Gray Wolf </a:t>
              </a:r>
              <a:endParaRPr lang="en-US" altLang="en-US" sz="1200"/>
            </a:p>
          </p:txBody>
        </p:sp>
      </p:grpSp>
      <p:grpSp>
        <p:nvGrpSpPr>
          <p:cNvPr id="29703" name="Group 12">
            <a:extLst>
              <a:ext uri="{FF2B5EF4-FFF2-40B4-BE49-F238E27FC236}">
                <a16:creationId xmlns:a16="http://schemas.microsoft.com/office/drawing/2014/main" id="{29C3D198-7414-474A-9D78-36AC040F3FBC}"/>
              </a:ext>
            </a:extLst>
          </p:cNvPr>
          <p:cNvGrpSpPr>
            <a:grpSpLocks/>
          </p:cNvGrpSpPr>
          <p:nvPr/>
        </p:nvGrpSpPr>
        <p:grpSpPr bwMode="auto">
          <a:xfrm>
            <a:off x="3352800" y="782638"/>
            <a:ext cx="1828800" cy="1841500"/>
            <a:chOff x="3373820" y="1655380"/>
            <a:chExt cx="1828800" cy="1841957"/>
          </a:xfrm>
        </p:grpSpPr>
        <p:pic>
          <p:nvPicPr>
            <p:cNvPr id="29710" name="Picture 1" descr="West Virgina Northern flying squirrel">
              <a:extLst>
                <a:ext uri="{FF2B5EF4-FFF2-40B4-BE49-F238E27FC236}">
                  <a16:creationId xmlns:a16="http://schemas.microsoft.com/office/drawing/2014/main" id="{072AA936-C1F1-445F-A686-35ECCDE1ED75}"/>
                </a:ext>
              </a:extLst>
            </p:cNvPr>
            <p:cNvPicPr>
              <a:picLocks noChangeAspect="1" noChangeArrowheads="1"/>
            </p:cNvPicPr>
            <p:nvPr/>
          </p:nvPicPr>
          <p:blipFill>
            <a:blip r:embed="rId8">
              <a:lum contrast="40000"/>
              <a:extLst>
                <a:ext uri="{28A0092B-C50C-407E-A947-70E740481C1C}">
                  <a14:useLocalDpi xmlns:a14="http://schemas.microsoft.com/office/drawing/2010/main" val="0"/>
                </a:ext>
              </a:extLst>
            </a:blip>
            <a:srcRect l="7240" t="16325" r="21396" b="7483"/>
            <a:stretch>
              <a:fillRect/>
            </a:stretch>
          </p:blipFill>
          <p:spPr bwMode="auto">
            <a:xfrm>
              <a:off x="3373820" y="1655380"/>
              <a:ext cx="1828800" cy="13715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11" name="Rectangle 9">
              <a:extLst>
                <a:ext uri="{FF2B5EF4-FFF2-40B4-BE49-F238E27FC236}">
                  <a16:creationId xmlns:a16="http://schemas.microsoft.com/office/drawing/2014/main" id="{BDBF3D61-7196-4C8E-9695-96FB8BC94642}"/>
                </a:ext>
              </a:extLst>
            </p:cNvPr>
            <p:cNvSpPr>
              <a:spLocks noChangeArrowheads="1"/>
            </p:cNvSpPr>
            <p:nvPr/>
          </p:nvSpPr>
          <p:spPr bwMode="auto">
            <a:xfrm>
              <a:off x="3373821" y="3035672"/>
              <a:ext cx="1828799"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t>Flying squirrel recovered – off endangered list </a:t>
              </a:r>
              <a:endParaRPr lang="en-US" altLang="en-US" sz="1400"/>
            </a:p>
          </p:txBody>
        </p:sp>
      </p:grpSp>
      <p:sp>
        <p:nvSpPr>
          <p:cNvPr id="29704" name="Rectangle 5">
            <a:extLst>
              <a:ext uri="{FF2B5EF4-FFF2-40B4-BE49-F238E27FC236}">
                <a16:creationId xmlns:a16="http://schemas.microsoft.com/office/drawing/2014/main" id="{43C35FB8-BF43-43C3-88C7-4856038F9487}"/>
              </a:ext>
            </a:extLst>
          </p:cNvPr>
          <p:cNvSpPr>
            <a:spLocks noChangeArrowheads="1"/>
          </p:cNvSpPr>
          <p:nvPr/>
        </p:nvSpPr>
        <p:spPr bwMode="auto">
          <a:xfrm>
            <a:off x="76200" y="-228600"/>
            <a:ext cx="495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a:solidFill>
                  <a:srgbClr val="C00000"/>
                </a:solidFill>
              </a:rPr>
              <a:t> </a:t>
            </a:r>
            <a:r>
              <a:rPr lang="en-US" altLang="en-US" sz="4400" b="1">
                <a:solidFill>
                  <a:srgbClr val="C00000"/>
                </a:solidFill>
              </a:rPr>
              <a:t>Success Stories</a:t>
            </a:r>
          </a:p>
        </p:txBody>
      </p:sp>
      <p:sp>
        <p:nvSpPr>
          <p:cNvPr id="29705" name="Rectangle 13">
            <a:extLst>
              <a:ext uri="{FF2B5EF4-FFF2-40B4-BE49-F238E27FC236}">
                <a16:creationId xmlns:a16="http://schemas.microsoft.com/office/drawing/2014/main" id="{379EE518-84A2-4689-AF06-FC0C7CAC663A}"/>
              </a:ext>
            </a:extLst>
          </p:cNvPr>
          <p:cNvSpPr>
            <a:spLocks noChangeArrowheads="1"/>
          </p:cNvSpPr>
          <p:nvPr/>
        </p:nvSpPr>
        <p:spPr bwMode="auto">
          <a:xfrm>
            <a:off x="6324600" y="4343400"/>
            <a:ext cx="15240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b="1"/>
              <a:t>Bald Eagle back from edge of extinction</a:t>
            </a:r>
            <a:endParaRPr lang="en-US" altLang="en-US" sz="1200"/>
          </a:p>
        </p:txBody>
      </p:sp>
      <p:pic>
        <p:nvPicPr>
          <p:cNvPr id="29706" name="Picture 16" descr="Black footed ferret (Mustela nigripes)">
            <a:extLst>
              <a:ext uri="{FF2B5EF4-FFF2-40B4-BE49-F238E27FC236}">
                <a16:creationId xmlns:a16="http://schemas.microsoft.com/office/drawing/2014/main" id="{95DD586B-CB52-4526-8FF2-73D3AFB7B2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8431" t="4153" r="10196" b="16908"/>
          <a:stretch>
            <a:fillRect/>
          </a:stretch>
        </p:blipFill>
        <p:spPr bwMode="auto">
          <a:xfrm>
            <a:off x="7010400" y="7620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Rectangle 8">
            <a:extLst>
              <a:ext uri="{FF2B5EF4-FFF2-40B4-BE49-F238E27FC236}">
                <a16:creationId xmlns:a16="http://schemas.microsoft.com/office/drawing/2014/main" id="{150080AF-DCC9-4335-A789-7BB78D80D5D8}"/>
              </a:ext>
            </a:extLst>
          </p:cNvPr>
          <p:cNvSpPr>
            <a:spLocks noChangeArrowheads="1"/>
          </p:cNvSpPr>
          <p:nvPr/>
        </p:nvSpPr>
        <p:spPr bwMode="auto">
          <a:xfrm>
            <a:off x="7010400" y="2209800"/>
            <a:ext cx="12192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b="1"/>
              <a:t>Black footed ferret </a:t>
            </a:r>
            <a:endParaRPr lang="en-US" altLang="en-US" sz="1200"/>
          </a:p>
        </p:txBody>
      </p:sp>
      <p:sp>
        <p:nvSpPr>
          <p:cNvPr id="29708" name="Rectangle 17">
            <a:extLst>
              <a:ext uri="{FF2B5EF4-FFF2-40B4-BE49-F238E27FC236}">
                <a16:creationId xmlns:a16="http://schemas.microsoft.com/office/drawing/2014/main" id="{58A386D5-185B-43F9-AC84-DD85266854EB}"/>
              </a:ext>
            </a:extLst>
          </p:cNvPr>
          <p:cNvSpPr>
            <a:spLocks noChangeArrowheads="1"/>
          </p:cNvSpPr>
          <p:nvPr/>
        </p:nvSpPr>
        <p:spPr bwMode="auto">
          <a:xfrm>
            <a:off x="457200" y="5097463"/>
            <a:ext cx="2819400"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solidFill>
                  <a:srgbClr val="C00000"/>
                </a:solidFill>
                <a:latin typeface="Arial" panose="020B0604020202020204" pitchFamily="34" charset="0"/>
              </a:rPr>
              <a:t>US takes brown pelican off endangered species list</a:t>
            </a:r>
          </a:p>
          <a:p>
            <a:pPr>
              <a:spcBef>
                <a:spcPct val="0"/>
              </a:spcBef>
              <a:buFontTx/>
              <a:buNone/>
            </a:pPr>
            <a:r>
              <a:rPr lang="en-US" altLang="en-US" sz="1000">
                <a:latin typeface="Arial" panose="020B0604020202020204" pitchFamily="34" charset="0"/>
              </a:rPr>
              <a:t>By Karin Zeitvogel (AFP) – Nov 11, 2009</a:t>
            </a:r>
          </a:p>
          <a:p>
            <a:pPr>
              <a:spcBef>
                <a:spcPct val="0"/>
              </a:spcBef>
              <a:buFontTx/>
              <a:buNone/>
            </a:pPr>
            <a:r>
              <a:rPr lang="en-US" altLang="en-US" sz="1100">
                <a:latin typeface="Arial" panose="020B0604020202020204" pitchFamily="34" charset="0"/>
              </a:rPr>
              <a:t>WASHINGTON — Nearly 40 years after it was pushed to the edge of extinction by pesticide use, habitat loss and hunting, the brown pelican was Wednesday taken off the endangered species list, US officials said.</a:t>
            </a:r>
          </a:p>
        </p:txBody>
      </p:sp>
      <p:pic>
        <p:nvPicPr>
          <p:cNvPr id="29709" name="Picture 20">
            <a:extLst>
              <a:ext uri="{FF2B5EF4-FFF2-40B4-BE49-F238E27FC236}">
                <a16:creationId xmlns:a16="http://schemas.microsoft.com/office/drawing/2014/main" id="{BE713F93-D681-44F9-B793-3B5FB50E2D2E}"/>
              </a:ext>
            </a:extLst>
          </p:cNvPr>
          <p:cNvPicPr>
            <a:picLocks noChangeAspect="1" noChangeArrowheads="1"/>
          </p:cNvPicPr>
          <p:nvPr/>
        </p:nvPicPr>
        <p:blipFill>
          <a:blip r:embed="rId10">
            <a:lum bright="10000" contrast="30000"/>
            <a:extLst>
              <a:ext uri="{28A0092B-C50C-407E-A947-70E740481C1C}">
                <a14:useLocalDpi xmlns:a14="http://schemas.microsoft.com/office/drawing/2010/main" val="0"/>
              </a:ext>
            </a:extLst>
          </a:blip>
          <a:srcRect l="12901" t="13115" r="9677" b="8197"/>
          <a:stretch>
            <a:fillRect/>
          </a:stretch>
        </p:blipFill>
        <p:spPr bwMode="auto">
          <a:xfrm>
            <a:off x="3352800" y="5410200"/>
            <a:ext cx="1219200" cy="9144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3131</TotalTime>
  <Words>1194</Words>
  <Application>Microsoft Office PowerPoint</Application>
  <PresentationFormat>On-screen Show (4:3)</PresentationFormat>
  <Paragraphs>107</Paragraphs>
  <Slides>14</Slides>
  <Notes>12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 Black</vt:lpstr>
      <vt:lpstr>Calibri</vt:lpstr>
      <vt:lpstr>Clarendon</vt:lpstr>
      <vt:lpstr>Marlett</vt:lpstr>
      <vt:lpstr>Office Theme</vt:lpstr>
      <vt:lpstr>PowerPoint Presentation</vt:lpstr>
      <vt:lpstr>Heat impact on ecosystems</vt:lpstr>
      <vt:lpstr>PowerPoint Presentation</vt:lpstr>
      <vt:lpstr>PowerPoint Presentation</vt:lpstr>
      <vt:lpstr>PowerPoint Presentation</vt:lpstr>
      <vt:lpstr>PowerPoint Presentation</vt:lpstr>
      <vt:lpstr>PowerPoint Presentation</vt:lpstr>
      <vt:lpstr>Passenger Pigeon</vt:lpstr>
      <vt:lpstr>PowerPoint Presentation</vt:lpstr>
      <vt:lpstr>What made the success stories happen?</vt:lpstr>
      <vt:lpstr>Radical solutions</vt:lpstr>
      <vt:lpstr>“Human beings and the planet are on a collision course. Our population growth and economy are destroying the Earth. Fundamental changes are needed if we are to avoid the collapse our present course will bring about.                                                                              -  The World Scientists’ Warning to Humanity, 2008</vt:lpstr>
      <vt:lpstr>Music Video: Full Steam </vt:lpstr>
      <vt:lpstr>Music Video: Full Steam </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listeb</dc:creator>
  <cp:lastModifiedBy>shablg</cp:lastModifiedBy>
  <cp:revision>162</cp:revision>
  <dcterms:created xsi:type="dcterms:W3CDTF">2008-11-24T20:05:48Z</dcterms:created>
  <dcterms:modified xsi:type="dcterms:W3CDTF">2019-12-09T17:06:07Z</dcterms:modified>
</cp:coreProperties>
</file>